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handoutMasterIdLst>
    <p:handoutMasterId r:id="rId54"/>
  </p:handoutMasterIdLst>
  <p:sldIdLst>
    <p:sldId id="257" r:id="rId2"/>
    <p:sldId id="259" r:id="rId3"/>
    <p:sldId id="299" r:id="rId4"/>
    <p:sldId id="300" r:id="rId5"/>
    <p:sldId id="301" r:id="rId6"/>
    <p:sldId id="258" r:id="rId7"/>
    <p:sldId id="268" r:id="rId8"/>
    <p:sldId id="298" r:id="rId9"/>
    <p:sldId id="265" r:id="rId10"/>
    <p:sldId id="267" r:id="rId11"/>
    <p:sldId id="320" r:id="rId12"/>
    <p:sldId id="269" r:id="rId13"/>
    <p:sldId id="271" r:id="rId14"/>
    <p:sldId id="273" r:id="rId15"/>
    <p:sldId id="274" r:id="rId16"/>
    <p:sldId id="276" r:id="rId17"/>
    <p:sldId id="277" r:id="rId18"/>
    <p:sldId id="321" r:id="rId19"/>
    <p:sldId id="322" r:id="rId20"/>
    <p:sldId id="278" r:id="rId21"/>
    <p:sldId id="279" r:id="rId22"/>
    <p:sldId id="280" r:id="rId23"/>
    <p:sldId id="281" r:id="rId24"/>
    <p:sldId id="283" r:id="rId25"/>
    <p:sldId id="284" r:id="rId26"/>
    <p:sldId id="285" r:id="rId27"/>
    <p:sldId id="286" r:id="rId28"/>
    <p:sldId id="287" r:id="rId29"/>
    <p:sldId id="288" r:id="rId30"/>
    <p:sldId id="296" r:id="rId31"/>
    <p:sldId id="302" r:id="rId32"/>
    <p:sldId id="319" r:id="rId33"/>
    <p:sldId id="303" r:id="rId34"/>
    <p:sldId id="289" r:id="rId35"/>
    <p:sldId id="290" r:id="rId36"/>
    <p:sldId id="304" r:id="rId37"/>
    <p:sldId id="295" r:id="rId38"/>
    <p:sldId id="323" r:id="rId39"/>
    <p:sldId id="310" r:id="rId40"/>
    <p:sldId id="305" r:id="rId41"/>
    <p:sldId id="311" r:id="rId42"/>
    <p:sldId id="306" r:id="rId43"/>
    <p:sldId id="312" r:id="rId44"/>
    <p:sldId id="307" r:id="rId45"/>
    <p:sldId id="313" r:id="rId46"/>
    <p:sldId id="308" r:id="rId47"/>
    <p:sldId id="314" r:id="rId48"/>
    <p:sldId id="309" r:id="rId49"/>
    <p:sldId id="315" r:id="rId50"/>
    <p:sldId id="316" r:id="rId51"/>
    <p:sldId id="318" r:id="rId52"/>
  </p:sldIdLst>
  <p:sldSz cx="10160000" cy="5715000"/>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320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htinen Eeva" initials="LE" lastIdx="5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EB8"/>
    <a:srgbClr val="FFFFFF"/>
    <a:srgbClr val="EF363B"/>
    <a:srgbClr val="00965E"/>
    <a:srgbClr val="EE353B"/>
    <a:srgbClr val="FF0000"/>
    <a:srgbClr val="FFCD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38" autoAdjust="0"/>
    <p:restoredTop sz="89195" autoAdjust="0"/>
  </p:normalViewPr>
  <p:slideViewPr>
    <p:cSldViewPr snapToGrid="0" snapToObjects="1">
      <p:cViewPr varScale="1">
        <p:scale>
          <a:sx n="121" d="100"/>
          <a:sy n="121" d="100"/>
        </p:scale>
        <p:origin x="912" y="102"/>
      </p:cViewPr>
      <p:guideLst>
        <p:guide orient="horz" pos="1800"/>
        <p:guide pos="320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8CCC29D-C729-694F-A788-B5007BCA57F6}" type="datetimeFigureOut">
              <a:rPr lang="en-US" smtClean="0"/>
              <a:pPr/>
              <a:t>6/14/2021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540BB66-2831-4C42-9675-9DAB39629BDD}" type="slidenum">
              <a:rPr lang="en-US" smtClean="0"/>
              <a:pPr/>
              <a:t>‹#›</a:t>
            </a:fld>
            <a:endParaRPr lang="en-US"/>
          </a:p>
        </p:txBody>
      </p:sp>
    </p:spTree>
    <p:extLst>
      <p:ext uri="{BB962C8B-B14F-4D97-AF65-F5344CB8AC3E}">
        <p14:creationId xmlns:p14="http://schemas.microsoft.com/office/powerpoint/2010/main" val="19300430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AAFD53-F29D-C94E-BF8B-0D8B7431C954}" type="datetimeFigureOut">
              <a:rPr lang="en-US" smtClean="0"/>
              <a:pPr/>
              <a:t>6/14/2021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164E42-DED0-9246-9B1B-B67105F62D49}" type="slidenum">
              <a:rPr lang="en-US" smtClean="0"/>
              <a:pPr/>
              <a:t>‹#›</a:t>
            </a:fld>
            <a:endParaRPr lang="en-US"/>
          </a:p>
        </p:txBody>
      </p:sp>
    </p:spTree>
    <p:extLst>
      <p:ext uri="{BB962C8B-B14F-4D97-AF65-F5344CB8AC3E}">
        <p14:creationId xmlns:p14="http://schemas.microsoft.com/office/powerpoint/2010/main" val="386339113"/>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n kuvan paikkamerkki 1"/>
          <p:cNvSpPr>
            <a:spLocks noGrp="1" noRot="1" noChangeAspect="1"/>
          </p:cNvSpPr>
          <p:nvPr>
            <p:ph type="sldImg"/>
          </p:nvPr>
        </p:nvSpPr>
        <p:spPr>
          <a:xfrm>
            <a:off x="685800" y="1143000"/>
            <a:ext cx="5486400" cy="3086100"/>
          </a:xfrm>
        </p:spPr>
      </p:sp>
      <p:sp>
        <p:nvSpPr>
          <p:cNvPr id="3" name="Huomautusten paikkamerkki 2"/>
          <p:cNvSpPr>
            <a:spLocks noGrp="1"/>
          </p:cNvSpPr>
          <p:nvPr>
            <p:ph type="body" idx="1"/>
          </p:nvPr>
        </p:nvSpPr>
        <p:spPr/>
        <p:txBody>
          <a:bodyPr/>
          <a:lstStyle/>
          <a:p>
            <a:endParaRPr lang="fi-FI"/>
          </a:p>
        </p:txBody>
      </p:sp>
      <p:sp>
        <p:nvSpPr>
          <p:cNvPr id="4" name="Dian numeron paikkamerkki 3"/>
          <p:cNvSpPr>
            <a:spLocks noGrp="1"/>
          </p:cNvSpPr>
          <p:nvPr>
            <p:ph type="sldNum" sz="quarter" idx="10"/>
          </p:nvPr>
        </p:nvSpPr>
        <p:spPr/>
        <p:txBody>
          <a:bodyPr/>
          <a:lstStyle/>
          <a:p>
            <a:fld id="{DF164E42-DED0-9246-9B1B-B67105F62D49}" type="slidenum">
              <a:rPr lang="en-US" smtClean="0"/>
              <a:pPr/>
              <a:t>1</a:t>
            </a:fld>
            <a:endParaRPr lang="en-US"/>
          </a:p>
        </p:txBody>
      </p:sp>
    </p:spTree>
    <p:extLst>
      <p:ext uri="{BB962C8B-B14F-4D97-AF65-F5344CB8AC3E}">
        <p14:creationId xmlns:p14="http://schemas.microsoft.com/office/powerpoint/2010/main" val="586335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F164E42-DED0-9246-9B1B-B67105F62D49}" type="slidenum">
              <a:rPr lang="en-US" smtClean="0"/>
              <a:pPr/>
              <a:t>10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F164E42-DED0-9246-9B1B-B67105F62D49}" type="slidenum">
              <a:rPr lang="en-US" smtClean="0"/>
              <a:pPr/>
              <a:t>11</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F164E42-DED0-9246-9B1B-B67105F62D49}" type="slidenum">
              <a:rPr lang="en-US" smtClean="0"/>
              <a:pPr/>
              <a:t>44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9.png"/><Relationship Id="rId3" Type="http://schemas.openxmlformats.org/officeDocument/2006/relationships/hyperlink" Target="https://www.facebook.com/aaltobiz/" TargetMode="External"/><Relationship Id="rId7" Type="http://schemas.openxmlformats.org/officeDocument/2006/relationships/hyperlink" Target="https://twitter.com/AaltoBIZ" TargetMode="External"/><Relationship Id="rId12" Type="http://schemas.openxmlformats.org/officeDocument/2006/relationships/image" Target="../media/image8.png"/><Relationship Id="rId2" Type="http://schemas.openxmlformats.org/officeDocument/2006/relationships/hyperlink" Target="http://biz.aalto.fi/" TargetMode="External"/><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hyperlink" Target="http://www.aalto.fi/snapchat/" TargetMode="External"/><Relationship Id="rId5" Type="http://schemas.openxmlformats.org/officeDocument/2006/relationships/hyperlink" Target="https://www.instagram.com/aaltouniversity/" TargetMode="External"/><Relationship Id="rId10"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hyperlink" Target="https://www.youtube.com/user/aaltouniversity" TargetMode="External"/><Relationship Id="rId1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 Header Slide - Red">
    <p:spTree>
      <p:nvGrpSpPr>
        <p:cNvPr id="1" name=""/>
        <p:cNvGrpSpPr/>
        <p:nvPr/>
      </p:nvGrpSpPr>
      <p:grpSpPr>
        <a:xfrm>
          <a:off x="0" y="0"/>
          <a:ext cx="0" cy="0"/>
          <a:chOff x="0" y="0"/>
          <a:chExt cx="0" cy="0"/>
        </a:xfrm>
      </p:grpSpPr>
      <p:sp>
        <p:nvSpPr>
          <p:cNvPr id="5" name="Rectangle 4"/>
          <p:cNvSpPr/>
          <p:nvPr userDrawn="1"/>
        </p:nvSpPr>
        <p:spPr>
          <a:xfrm>
            <a:off x="0" y="0"/>
            <a:ext cx="10160000" cy="5715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7" name="Text Placeholder 3"/>
          <p:cNvSpPr>
            <a:spLocks noGrp="1"/>
          </p:cNvSpPr>
          <p:nvPr>
            <p:ph type="body" sz="half" idx="11" hasCustomPrompt="1"/>
          </p:nvPr>
        </p:nvSpPr>
        <p:spPr>
          <a:xfrm>
            <a:off x="479778" y="1820150"/>
            <a:ext cx="8831729" cy="736960"/>
          </a:xfrm>
          <a:prstGeom prst="rect">
            <a:avLst/>
          </a:prstGeom>
        </p:spPr>
        <p:txBody>
          <a:bodyPr lIns="0" rIns="0" anchor="b"/>
          <a:lstStyle>
            <a:lvl1pPr marL="0" indent="0">
              <a:lnSpc>
                <a:spcPct val="100000"/>
              </a:lnSpc>
              <a:buNone/>
              <a:defRPr sz="4000" b="1" baseline="0">
                <a:solidFill>
                  <a:schemeClr val="bg1"/>
                </a:solidFill>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Headline</a:t>
            </a:r>
          </a:p>
        </p:txBody>
      </p:sp>
      <p:sp>
        <p:nvSpPr>
          <p:cNvPr id="8" name="Text Placeholder 3"/>
          <p:cNvSpPr>
            <a:spLocks noGrp="1"/>
          </p:cNvSpPr>
          <p:nvPr>
            <p:ph type="body" sz="half" idx="2" hasCustomPrompt="1"/>
          </p:nvPr>
        </p:nvSpPr>
        <p:spPr>
          <a:xfrm>
            <a:off x="479806" y="2857500"/>
            <a:ext cx="8887330" cy="557098"/>
          </a:xfrm>
          <a:prstGeom prst="rect">
            <a:avLst/>
          </a:prstGeom>
        </p:spPr>
        <p:txBody>
          <a:bodyPr lIns="0" rIns="0"/>
          <a:lstStyle>
            <a:lvl1pPr marL="0" indent="0">
              <a:lnSpc>
                <a:spcPct val="100000"/>
              </a:lnSpc>
              <a:buNone/>
              <a:defRPr sz="2800" b="1" i="0" baseline="0">
                <a:solidFill>
                  <a:schemeClr val="bg1"/>
                </a:solidFill>
                <a:latin typeface="arial" charset="0"/>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No Image - Sub</a:t>
            </a:r>
          </a:p>
        </p:txBody>
      </p:sp>
      <p:sp>
        <p:nvSpPr>
          <p:cNvPr id="9" name="Text Placeholder 3"/>
          <p:cNvSpPr>
            <a:spLocks noGrp="1"/>
          </p:cNvSpPr>
          <p:nvPr>
            <p:ph type="body" sz="half" idx="12" hasCustomPrompt="1"/>
          </p:nvPr>
        </p:nvSpPr>
        <p:spPr>
          <a:xfrm>
            <a:off x="6629317" y="4683765"/>
            <a:ext cx="2737806" cy="327132"/>
          </a:xfrm>
          <a:prstGeom prst="rect">
            <a:avLst/>
          </a:prstGeom>
        </p:spPr>
        <p:txBody>
          <a:bodyPr/>
          <a:lstStyle>
            <a:lvl1pPr marL="0" indent="0">
              <a:lnSpc>
                <a:spcPct val="100000"/>
              </a:lnSpc>
              <a:buNone/>
              <a:defRPr sz="1350" b="1" i="0" baseline="0">
                <a:solidFill>
                  <a:schemeClr val="bg1"/>
                </a:solidFill>
                <a:latin typeface="arial" charset="0"/>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Name</a:t>
            </a:r>
          </a:p>
        </p:txBody>
      </p:sp>
      <p:sp>
        <p:nvSpPr>
          <p:cNvPr id="11" name="Text Placeholder 3"/>
          <p:cNvSpPr>
            <a:spLocks noGrp="1"/>
          </p:cNvSpPr>
          <p:nvPr>
            <p:ph type="body" sz="half" idx="13" hasCustomPrompt="1"/>
          </p:nvPr>
        </p:nvSpPr>
        <p:spPr>
          <a:xfrm>
            <a:off x="6629317" y="5010897"/>
            <a:ext cx="2737806" cy="327132"/>
          </a:xfrm>
          <a:prstGeom prst="rect">
            <a:avLst/>
          </a:prstGeom>
        </p:spPr>
        <p:txBody>
          <a:bodyPr/>
          <a:lstStyle>
            <a:lvl1pPr marL="0" indent="0">
              <a:lnSpc>
                <a:spcPct val="100000"/>
              </a:lnSpc>
              <a:buNone/>
              <a:defRPr sz="1350" b="1" i="0" baseline="0">
                <a:solidFill>
                  <a:schemeClr val="bg1"/>
                </a:solidFill>
                <a:latin typeface="arial" charset="0"/>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Date</a:t>
            </a:r>
          </a:p>
        </p:txBody>
      </p:sp>
      <p:pic>
        <p:nvPicPr>
          <p:cNvPr id="3" name="Kuva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006210"/>
            <a:ext cx="2096470" cy="1674000"/>
          </a:xfrm>
          <a:prstGeom prst="rect">
            <a:avLst/>
          </a:prstGeom>
        </p:spPr>
      </p:pic>
    </p:spTree>
  </p:cSld>
  <p:clrMapOvr>
    <a:masterClrMapping/>
  </p:clrMapOvr>
  <p:extLst>
    <p:ext uri="{DCECCB84-F9BA-43D5-87BE-67443E8EF086}">
      <p15:sldGuideLst xmlns:p15="http://schemas.microsoft.com/office/powerpoint/2012/main">
        <p15:guide id="1" orient="horz" pos="3287" userDrawn="1">
          <p15:clr>
            <a:srgbClr val="FBAE40"/>
          </p15:clr>
        </p15:guide>
        <p15:guide id="2" pos="30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 Body slide - Text - Full bleed image">
    <p:bg>
      <p:bgPr>
        <a:solidFill>
          <a:schemeClr val="bg1"/>
        </a:solidFill>
        <a:effectLst/>
      </p:bgPr>
    </p:bg>
    <p:spTree>
      <p:nvGrpSpPr>
        <p:cNvPr id="1" name=""/>
        <p:cNvGrpSpPr/>
        <p:nvPr/>
      </p:nvGrpSpPr>
      <p:grpSpPr>
        <a:xfrm>
          <a:off x="0" y="0"/>
          <a:ext cx="0" cy="0"/>
          <a:chOff x="0" y="0"/>
          <a:chExt cx="0" cy="0"/>
        </a:xfrm>
      </p:grpSpPr>
      <p:sp>
        <p:nvSpPr>
          <p:cNvPr id="12" name="Rectangle 4"/>
          <p:cNvSpPr/>
          <p:nvPr userDrawn="1"/>
        </p:nvSpPr>
        <p:spPr>
          <a:xfrm>
            <a:off x="-1184" y="0"/>
            <a:ext cx="10160000" cy="5715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 name="Text Placeholder 3"/>
          <p:cNvSpPr>
            <a:spLocks noGrp="1"/>
          </p:cNvSpPr>
          <p:nvPr>
            <p:ph type="body" sz="half" idx="2" hasCustomPrompt="1"/>
          </p:nvPr>
        </p:nvSpPr>
        <p:spPr>
          <a:xfrm>
            <a:off x="319265" y="1621807"/>
            <a:ext cx="4611247" cy="3265457"/>
          </a:xfrm>
          <a:prstGeom prst="rect">
            <a:avLst/>
          </a:prstGeom>
        </p:spPr>
        <p:txBody>
          <a:bodyPr lIns="0" tIns="0" rIns="0" bIns="0"/>
          <a:lstStyle>
            <a:lvl1pPr marL="0" marR="0" indent="0" algn="l" defTabSz="685733" rtl="0" eaLnBrk="1" fontAlgn="auto" latinLnBrk="0" hangingPunct="1">
              <a:lnSpc>
                <a:spcPct val="100000"/>
              </a:lnSpc>
              <a:spcBef>
                <a:spcPts val="750"/>
              </a:spcBef>
              <a:spcAft>
                <a:spcPts val="0"/>
              </a:spcAft>
              <a:buClrTx/>
              <a:buSzTx/>
              <a:buFontTx/>
              <a:buNone/>
              <a:tabLst/>
              <a:defRPr lang="en-GB" sz="2100" b="1" smtClean="0">
                <a:solidFill>
                  <a:srgbClr val="FFFFFF"/>
                </a:solidFill>
              </a:defRPr>
            </a:lvl1pPr>
            <a:lvl2pPr marL="628589" indent="-285720">
              <a:buFont typeface="Arial" panose="020B0604020202020204" pitchFamily="34" charset="0"/>
              <a:buChar char="•"/>
              <a:defRPr sz="2100">
                <a:solidFill>
                  <a:srgbClr val="FFFFFF"/>
                </a:solidFill>
              </a:defRPr>
            </a:lvl2pPr>
            <a:lvl3pPr marL="804783" indent="-176195">
              <a:buFont typeface="Arial" panose="020B0604020202020204" pitchFamily="34" charset="0"/>
              <a:buChar char="•"/>
              <a:defRPr sz="1600">
                <a:solidFill>
                  <a:srgbClr val="FFFFFF"/>
                </a:solidFill>
              </a:defRPr>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Your text here</a:t>
            </a:r>
          </a:p>
        </p:txBody>
      </p:sp>
      <p:sp>
        <p:nvSpPr>
          <p:cNvPr id="11" name="Text Placeholder 3"/>
          <p:cNvSpPr>
            <a:spLocks noGrp="1"/>
          </p:cNvSpPr>
          <p:nvPr>
            <p:ph type="body" sz="half" idx="10" hasCustomPrompt="1"/>
          </p:nvPr>
        </p:nvSpPr>
        <p:spPr>
          <a:xfrm>
            <a:off x="319293" y="148165"/>
            <a:ext cx="9441214" cy="1281617"/>
          </a:xfrm>
          <a:prstGeom prst="rect">
            <a:avLst/>
          </a:prstGeom>
        </p:spPr>
        <p:txBody>
          <a:bodyPr lIns="0" tIns="0" rIns="0" bIns="0"/>
          <a:lstStyle>
            <a:lvl1pPr marL="0" indent="0">
              <a:lnSpc>
                <a:spcPct val="100000"/>
              </a:lnSpc>
              <a:buNone/>
              <a:defRPr sz="4000" b="1" baseline="0">
                <a:solidFill>
                  <a:schemeClr val="bg1"/>
                </a:solidFill>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Body slide title</a:t>
            </a:r>
          </a:p>
        </p:txBody>
      </p:sp>
      <p:sp>
        <p:nvSpPr>
          <p:cNvPr id="8" name="Text Placeholder 3"/>
          <p:cNvSpPr>
            <a:spLocks noGrp="1"/>
          </p:cNvSpPr>
          <p:nvPr>
            <p:ph type="body" sz="half" idx="11" hasCustomPrompt="1"/>
          </p:nvPr>
        </p:nvSpPr>
        <p:spPr>
          <a:xfrm>
            <a:off x="5229493" y="1621800"/>
            <a:ext cx="4530990" cy="3267341"/>
          </a:xfrm>
          <a:prstGeom prst="rect">
            <a:avLst/>
          </a:prstGeom>
        </p:spPr>
        <p:txBody>
          <a:bodyPr lIns="0" tIns="0" rIns="0" bIns="0"/>
          <a:lstStyle>
            <a:lvl1pPr marL="0" marR="0" indent="0" algn="l" defTabSz="685733" rtl="0" eaLnBrk="1" fontAlgn="auto" latinLnBrk="0" hangingPunct="1">
              <a:lnSpc>
                <a:spcPct val="100000"/>
              </a:lnSpc>
              <a:spcBef>
                <a:spcPts val="750"/>
              </a:spcBef>
              <a:spcAft>
                <a:spcPts val="0"/>
              </a:spcAft>
              <a:buClrTx/>
              <a:buSzTx/>
              <a:buFontTx/>
              <a:buNone/>
              <a:tabLst/>
              <a:defRPr lang="en-GB" sz="2000" b="1">
                <a:solidFill>
                  <a:srgbClr val="FFFFFF"/>
                </a:solidFill>
              </a:defRPr>
            </a:lvl1pPr>
            <a:lvl2pPr marL="628589" indent="-285720">
              <a:buFont typeface="Arial" panose="020B0604020202020204" pitchFamily="34" charset="0"/>
              <a:buChar char="•"/>
              <a:defRPr sz="2100">
                <a:solidFill>
                  <a:srgbClr val="FFFFFF"/>
                </a:solidFill>
              </a:defRPr>
            </a:lvl2pPr>
            <a:lvl3pPr marL="804783" indent="-176195">
              <a:buFont typeface="Arial" panose="020B0604020202020204" pitchFamily="34" charset="0"/>
              <a:buChar char="•"/>
              <a:defRPr sz="1600">
                <a:solidFill>
                  <a:srgbClr val="FFFFFF"/>
                </a:solidFill>
              </a:defRPr>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Your text here</a:t>
            </a:r>
          </a:p>
        </p:txBody>
      </p:sp>
      <p:sp>
        <p:nvSpPr>
          <p:cNvPr id="2" name="Päivämäärän paikkamerkki 1">
            <a:extLst>
              <a:ext uri="{FF2B5EF4-FFF2-40B4-BE49-F238E27FC236}">
                <a16:creationId xmlns:a16="http://schemas.microsoft.com/office/drawing/2014/main" id="{62DDC196-D49A-4DB6-A68D-238E3C73DA3B}"/>
              </a:ext>
            </a:extLst>
          </p:cNvPr>
          <p:cNvSpPr>
            <a:spLocks noGrp="1"/>
          </p:cNvSpPr>
          <p:nvPr>
            <p:ph type="dt" sz="half" idx="13"/>
          </p:nvPr>
        </p:nvSpPr>
        <p:spPr/>
        <p:txBody>
          <a:bodyPr/>
          <a:lstStyle>
            <a:lvl1pPr>
              <a:defRPr>
                <a:solidFill>
                  <a:srgbClr val="FFFFFF"/>
                </a:solidFill>
              </a:defRPr>
            </a:lvl1pPr>
          </a:lstStyle>
          <a:p>
            <a:r>
              <a:rPr lang="fi-FI"/>
              <a:t>dd.mm.yyyy</a:t>
            </a:r>
            <a:endParaRPr lang="en-US" dirty="0"/>
          </a:p>
        </p:txBody>
      </p:sp>
      <p:sp>
        <p:nvSpPr>
          <p:cNvPr id="5" name="Alatunnisteen paikkamerkki 4">
            <a:extLst>
              <a:ext uri="{FF2B5EF4-FFF2-40B4-BE49-F238E27FC236}">
                <a16:creationId xmlns:a16="http://schemas.microsoft.com/office/drawing/2014/main" id="{51265EED-F2E6-43DA-B5C9-706015FF2F76}"/>
              </a:ext>
            </a:extLst>
          </p:cNvPr>
          <p:cNvSpPr>
            <a:spLocks noGrp="1"/>
          </p:cNvSpPr>
          <p:nvPr>
            <p:ph type="ftr" sz="quarter" idx="14"/>
          </p:nvPr>
        </p:nvSpPr>
        <p:spPr/>
        <p:txBody>
          <a:bodyPr/>
          <a:lstStyle>
            <a:lvl1pPr>
              <a:defRPr>
                <a:solidFill>
                  <a:srgbClr val="FFFFFF"/>
                </a:solidFill>
              </a:defRPr>
            </a:lvl1pPr>
          </a:lstStyle>
          <a:p>
            <a:r>
              <a:rPr lang="fi-FI" dirty="0" err="1"/>
              <a:t>Your</a:t>
            </a:r>
            <a:r>
              <a:rPr lang="fi-FI" dirty="0"/>
              <a:t> text </a:t>
            </a:r>
            <a:r>
              <a:rPr lang="fi-FI" dirty="0" err="1"/>
              <a:t>here</a:t>
            </a:r>
            <a:endParaRPr lang="fi-FI" dirty="0"/>
          </a:p>
        </p:txBody>
      </p:sp>
      <p:sp>
        <p:nvSpPr>
          <p:cNvPr id="6" name="Dian numeron paikkamerkki 5">
            <a:extLst>
              <a:ext uri="{FF2B5EF4-FFF2-40B4-BE49-F238E27FC236}">
                <a16:creationId xmlns:a16="http://schemas.microsoft.com/office/drawing/2014/main" id="{E5011BD5-68CE-472A-A314-532B85BA474D}"/>
              </a:ext>
            </a:extLst>
          </p:cNvPr>
          <p:cNvSpPr>
            <a:spLocks noGrp="1"/>
          </p:cNvSpPr>
          <p:nvPr>
            <p:ph type="sldNum" sz="quarter" idx="15"/>
          </p:nvPr>
        </p:nvSpPr>
        <p:spPr/>
        <p:txBody>
          <a:bodyPr/>
          <a:lstStyle>
            <a:lvl1pPr>
              <a:defRPr>
                <a:solidFill>
                  <a:srgbClr val="FFFFFF"/>
                </a:solidFill>
              </a:defRPr>
            </a:lvl1pPr>
          </a:lstStyle>
          <a:p>
            <a:fld id="{28F7F04C-F568-F649-A2AE-EA61C66B69B4}" type="slidenum">
              <a:rPr lang="en-US" smtClean="0"/>
              <a:pPr/>
              <a:t>‹#›</a:t>
            </a:fld>
            <a:endParaRPr lang="en-US" dirty="0"/>
          </a:p>
        </p:txBody>
      </p:sp>
      <p:pic>
        <p:nvPicPr>
          <p:cNvPr id="14" name="Kuva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821491"/>
            <a:ext cx="2212711" cy="856800"/>
          </a:xfrm>
          <a:prstGeom prst="rect">
            <a:avLst/>
          </a:prstGeom>
        </p:spPr>
      </p:pic>
    </p:spTree>
  </p:cSld>
  <p:clrMapOvr>
    <a:masterClrMapping/>
  </p:clrMapOvr>
  <p:extLst>
    <p:ext uri="{DCECCB84-F9BA-43D5-87BE-67443E8EF086}">
      <p15:sldGuideLst xmlns:p15="http://schemas.microsoft.com/office/powerpoint/2012/main">
        <p15:guide id="1" pos="3106" userDrawn="1">
          <p15:clr>
            <a:srgbClr val="FBAE40"/>
          </p15:clr>
        </p15:guide>
        <p15:guide id="2" pos="3294" userDrawn="1">
          <p15:clr>
            <a:srgbClr val="FBAE40"/>
          </p15:clr>
        </p15:guide>
        <p15:guide id="3" orient="horz" pos="943"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 Body slide - Table">
    <p:spTree>
      <p:nvGrpSpPr>
        <p:cNvPr id="1" name=""/>
        <p:cNvGrpSpPr/>
        <p:nvPr/>
      </p:nvGrpSpPr>
      <p:grpSpPr>
        <a:xfrm>
          <a:off x="0" y="0"/>
          <a:ext cx="0" cy="0"/>
          <a:chOff x="0" y="0"/>
          <a:chExt cx="0" cy="0"/>
        </a:xfrm>
      </p:grpSpPr>
      <p:sp>
        <p:nvSpPr>
          <p:cNvPr id="11" name="Text Placeholder 3"/>
          <p:cNvSpPr>
            <a:spLocks noGrp="1"/>
          </p:cNvSpPr>
          <p:nvPr>
            <p:ph type="body" sz="half" idx="10" hasCustomPrompt="1"/>
          </p:nvPr>
        </p:nvSpPr>
        <p:spPr>
          <a:xfrm>
            <a:off x="319293" y="215946"/>
            <a:ext cx="9441214" cy="1118950"/>
          </a:xfrm>
          <a:prstGeom prst="rect">
            <a:avLst/>
          </a:prstGeom>
        </p:spPr>
        <p:txBody>
          <a:bodyPr lIns="0" tIns="0" rIns="0" bIns="0"/>
          <a:lstStyle>
            <a:lvl1pPr marL="0" indent="0">
              <a:lnSpc>
                <a:spcPct val="100000"/>
              </a:lnSpc>
              <a:buNone/>
              <a:defRPr sz="4000" b="1" baseline="0">
                <a:solidFill>
                  <a:schemeClr val="tx1"/>
                </a:solidFill>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Body slide title </a:t>
            </a:r>
          </a:p>
        </p:txBody>
      </p:sp>
      <p:sp>
        <p:nvSpPr>
          <p:cNvPr id="6" name="Table Placeholder 12">
            <a:extLst>
              <a:ext uri="{FF2B5EF4-FFF2-40B4-BE49-F238E27FC236}">
                <a16:creationId xmlns:a16="http://schemas.microsoft.com/office/drawing/2014/main" id="{D90CC8CD-0F46-F240-AF4E-99DE2A9ECF91}"/>
              </a:ext>
            </a:extLst>
          </p:cNvPr>
          <p:cNvSpPr>
            <a:spLocks noGrp="1"/>
          </p:cNvSpPr>
          <p:nvPr>
            <p:ph type="tbl" sz="quarter" idx="13" hasCustomPrompt="1"/>
          </p:nvPr>
        </p:nvSpPr>
        <p:spPr>
          <a:xfrm>
            <a:off x="319293" y="1526921"/>
            <a:ext cx="9441214" cy="3417429"/>
          </a:xfrm>
          <a:prstGeom prst="rect">
            <a:avLst/>
          </a:prstGeom>
        </p:spPr>
        <p:txBody>
          <a:bodyPr/>
          <a:lstStyle>
            <a:lvl1pPr marL="0" indent="0" algn="ctr">
              <a:buNone/>
              <a:defRPr b="1">
                <a:solidFill>
                  <a:schemeClr val="bg1">
                    <a:lumMod val="85000"/>
                  </a:schemeClr>
                </a:solidFill>
              </a:defRPr>
            </a:lvl1pPr>
          </a:lstStyle>
          <a:p>
            <a:r>
              <a:rPr lang="fi-FI" dirty="0" err="1"/>
              <a:t>Click</a:t>
            </a:r>
            <a:r>
              <a:rPr lang="fi-FI" dirty="0"/>
              <a:t> </a:t>
            </a:r>
            <a:r>
              <a:rPr lang="fi-FI" dirty="0" err="1"/>
              <a:t>icon</a:t>
            </a:r>
            <a:r>
              <a:rPr lang="fi-FI" dirty="0"/>
              <a:t> to </a:t>
            </a:r>
            <a:r>
              <a:rPr lang="fi-FI" dirty="0" err="1"/>
              <a:t>add</a:t>
            </a:r>
            <a:r>
              <a:rPr lang="fi-FI" dirty="0"/>
              <a:t> </a:t>
            </a:r>
            <a:r>
              <a:rPr lang="fi-FI" dirty="0" err="1"/>
              <a:t>table</a:t>
            </a:r>
            <a:endParaRPr lang="fi-FI" dirty="0"/>
          </a:p>
        </p:txBody>
      </p:sp>
      <p:sp>
        <p:nvSpPr>
          <p:cNvPr id="5" name="Slide Number Placeholder 5">
            <a:extLst>
              <a:ext uri="{FF2B5EF4-FFF2-40B4-BE49-F238E27FC236}">
                <a16:creationId xmlns:a16="http://schemas.microsoft.com/office/drawing/2014/main" id="{2D4CDEE4-AFAC-4BB1-B02E-FDE939F20DC1}"/>
              </a:ext>
            </a:extLst>
          </p:cNvPr>
          <p:cNvSpPr>
            <a:spLocks noGrp="1"/>
          </p:cNvSpPr>
          <p:nvPr>
            <p:ph type="sldNum" sz="quarter" idx="4"/>
          </p:nvPr>
        </p:nvSpPr>
        <p:spPr>
          <a:xfrm>
            <a:off x="7420889" y="5387368"/>
            <a:ext cx="2286000" cy="192026"/>
          </a:xfrm>
          <a:prstGeom prst="rect">
            <a:avLst/>
          </a:prstGeom>
        </p:spPr>
        <p:txBody>
          <a:bodyPr vert="horz" lIns="91440" tIns="45720" rIns="91440" bIns="45720" rtlCol="0" anchor="ctr"/>
          <a:lstStyle>
            <a:lvl1pPr algn="r">
              <a:defRPr sz="900" baseline="0">
                <a:solidFill>
                  <a:schemeClr val="tx1"/>
                </a:solidFill>
              </a:defRPr>
            </a:lvl1pPr>
          </a:lstStyle>
          <a:p>
            <a:fld id="{28F7F04C-F568-F649-A2AE-EA61C66B69B4}" type="slidenum">
              <a:rPr lang="en-US" smtClean="0"/>
              <a:pPr/>
              <a:t>‹#›</a:t>
            </a:fld>
            <a:endParaRPr lang="en-US" dirty="0"/>
          </a:p>
        </p:txBody>
      </p:sp>
      <p:sp>
        <p:nvSpPr>
          <p:cNvPr id="8" name="Date Placeholder 3">
            <a:extLst>
              <a:ext uri="{FF2B5EF4-FFF2-40B4-BE49-F238E27FC236}">
                <a16:creationId xmlns:a16="http://schemas.microsoft.com/office/drawing/2014/main" id="{32C686F0-0C1B-46BD-9DE7-A93BAA6AC898}"/>
              </a:ext>
            </a:extLst>
          </p:cNvPr>
          <p:cNvSpPr>
            <a:spLocks noGrp="1"/>
          </p:cNvSpPr>
          <p:nvPr>
            <p:ph type="dt" sz="half" idx="2"/>
          </p:nvPr>
        </p:nvSpPr>
        <p:spPr>
          <a:xfrm>
            <a:off x="7420889" y="5191935"/>
            <a:ext cx="2286000" cy="195432"/>
          </a:xfrm>
          <a:prstGeom prst="rect">
            <a:avLst/>
          </a:prstGeom>
        </p:spPr>
        <p:txBody>
          <a:bodyPr vert="horz" lIns="91440" tIns="45720" rIns="91440" bIns="45720" rtlCol="0" anchor="ctr"/>
          <a:lstStyle>
            <a:lvl1pPr algn="r">
              <a:defRPr sz="900" baseline="0">
                <a:solidFill>
                  <a:schemeClr val="tx1"/>
                </a:solidFill>
              </a:defRPr>
            </a:lvl1pPr>
          </a:lstStyle>
          <a:p>
            <a:r>
              <a:rPr lang="fi-FI"/>
              <a:t>dd.mm.yyyy</a:t>
            </a:r>
            <a:endParaRPr lang="en-US" dirty="0"/>
          </a:p>
        </p:txBody>
      </p:sp>
      <p:sp>
        <p:nvSpPr>
          <p:cNvPr id="9" name="Alatunnisteen paikkamerkki 1">
            <a:extLst>
              <a:ext uri="{FF2B5EF4-FFF2-40B4-BE49-F238E27FC236}">
                <a16:creationId xmlns:a16="http://schemas.microsoft.com/office/drawing/2014/main" id="{4338FCB4-9412-423F-84B9-91EDDBA25087}"/>
              </a:ext>
            </a:extLst>
          </p:cNvPr>
          <p:cNvSpPr>
            <a:spLocks noGrp="1"/>
          </p:cNvSpPr>
          <p:nvPr>
            <p:ph type="ftr" sz="quarter" idx="3"/>
          </p:nvPr>
        </p:nvSpPr>
        <p:spPr>
          <a:xfrm>
            <a:off x="3365500" y="5388000"/>
            <a:ext cx="3429000" cy="192000"/>
          </a:xfrm>
          <a:prstGeom prst="rect">
            <a:avLst/>
          </a:prstGeom>
        </p:spPr>
        <p:txBody>
          <a:bodyPr vert="horz" lIns="91440" tIns="45720" rIns="91440" bIns="45720" rtlCol="0" anchor="ctr"/>
          <a:lstStyle>
            <a:lvl1pPr algn="ctr">
              <a:defRPr sz="900">
                <a:solidFill>
                  <a:schemeClr val="tx1"/>
                </a:solidFill>
              </a:defRPr>
            </a:lvl1pPr>
          </a:lstStyle>
          <a:p>
            <a:r>
              <a:rPr lang="fi-FI" dirty="0" err="1"/>
              <a:t>Your</a:t>
            </a:r>
            <a:r>
              <a:rPr lang="fi-FI" dirty="0"/>
              <a:t> text </a:t>
            </a:r>
            <a:r>
              <a:rPr lang="fi-FI" dirty="0" err="1"/>
              <a:t>here</a:t>
            </a:r>
            <a:endParaRPr lang="fi-FI" dirty="0"/>
          </a:p>
        </p:txBody>
      </p:sp>
      <p:pic>
        <p:nvPicPr>
          <p:cNvPr id="12" name="Kuva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823410"/>
            <a:ext cx="2304116" cy="856800"/>
          </a:xfrm>
          <a:prstGeom prst="rect">
            <a:avLst/>
          </a:prstGeom>
        </p:spPr>
      </p:pic>
    </p:spTree>
    <p:extLst>
      <p:ext uri="{BB962C8B-B14F-4D97-AF65-F5344CB8AC3E}">
        <p14:creationId xmlns:p14="http://schemas.microsoft.com/office/powerpoint/2010/main" val="2920564110"/>
      </p:ext>
    </p:extLst>
  </p:cSld>
  <p:clrMapOvr>
    <a:masterClrMapping/>
  </p:clrMapOvr>
  <p:extLst>
    <p:ext uri="{DCECCB84-F9BA-43D5-87BE-67443E8EF086}">
      <p15:sldGuideLst xmlns:p15="http://schemas.microsoft.com/office/powerpoint/2012/main">
        <p15:guide id="1" orient="horz" pos="3444" userDrawn="1">
          <p15:clr>
            <a:srgbClr val="FBAE40"/>
          </p15:clr>
        </p15:guide>
        <p15:guide id="4" pos="6149" userDrawn="1">
          <p15:clr>
            <a:srgbClr val="FBAE40"/>
          </p15:clr>
        </p15:guide>
        <p15:guide id="5" orient="horz" pos="363" userDrawn="1">
          <p15:clr>
            <a:srgbClr val="FBAE40"/>
          </p15:clr>
        </p15:guide>
        <p15:guide id="6" pos="3106" userDrawn="1">
          <p15:clr>
            <a:srgbClr val="FBAE40"/>
          </p15:clr>
        </p15:guide>
        <p15:guide id="7" pos="329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 Body slide - 2 tables">
    <p:spTree>
      <p:nvGrpSpPr>
        <p:cNvPr id="1" name=""/>
        <p:cNvGrpSpPr/>
        <p:nvPr/>
      </p:nvGrpSpPr>
      <p:grpSpPr>
        <a:xfrm>
          <a:off x="0" y="0"/>
          <a:ext cx="0" cy="0"/>
          <a:chOff x="0" y="0"/>
          <a:chExt cx="0" cy="0"/>
        </a:xfrm>
      </p:grpSpPr>
      <p:sp>
        <p:nvSpPr>
          <p:cNvPr id="14" name="Table Placeholder 12">
            <a:extLst>
              <a:ext uri="{FF2B5EF4-FFF2-40B4-BE49-F238E27FC236}">
                <a16:creationId xmlns:a16="http://schemas.microsoft.com/office/drawing/2014/main" id="{BBBD8CFA-2274-400B-84ED-AD95B6C224E6}"/>
              </a:ext>
            </a:extLst>
          </p:cNvPr>
          <p:cNvSpPr>
            <a:spLocks noGrp="1"/>
          </p:cNvSpPr>
          <p:nvPr>
            <p:ph type="tbl" sz="quarter" idx="13" hasCustomPrompt="1"/>
          </p:nvPr>
        </p:nvSpPr>
        <p:spPr>
          <a:xfrm>
            <a:off x="319265" y="1516071"/>
            <a:ext cx="6095571" cy="1604191"/>
          </a:xfrm>
          <a:prstGeom prst="rect">
            <a:avLst/>
          </a:prstGeom>
        </p:spPr>
        <p:txBody>
          <a:bodyPr/>
          <a:lstStyle>
            <a:lvl1pPr marL="0" indent="0">
              <a:buNone/>
              <a:defRPr b="1">
                <a:solidFill>
                  <a:schemeClr val="bg1">
                    <a:lumMod val="85000"/>
                  </a:schemeClr>
                </a:solidFill>
              </a:defRPr>
            </a:lvl1pPr>
          </a:lstStyle>
          <a:p>
            <a:r>
              <a:rPr lang="fi-FI" dirty="0" err="1"/>
              <a:t>Click</a:t>
            </a:r>
            <a:r>
              <a:rPr lang="fi-FI" dirty="0"/>
              <a:t> </a:t>
            </a:r>
            <a:r>
              <a:rPr lang="fi-FI" dirty="0" err="1"/>
              <a:t>icon</a:t>
            </a:r>
            <a:r>
              <a:rPr lang="fi-FI" dirty="0"/>
              <a:t> to </a:t>
            </a:r>
            <a:r>
              <a:rPr lang="fi-FI" dirty="0" err="1"/>
              <a:t>add</a:t>
            </a:r>
            <a:r>
              <a:rPr lang="fi-FI" dirty="0"/>
              <a:t> </a:t>
            </a:r>
            <a:r>
              <a:rPr lang="fi-FI" dirty="0" err="1"/>
              <a:t>table</a:t>
            </a:r>
            <a:endParaRPr lang="fi-FI" dirty="0"/>
          </a:p>
        </p:txBody>
      </p:sp>
      <p:sp>
        <p:nvSpPr>
          <p:cNvPr id="13" name="Table Placeholder 12">
            <a:extLst>
              <a:ext uri="{FF2B5EF4-FFF2-40B4-BE49-F238E27FC236}">
                <a16:creationId xmlns:a16="http://schemas.microsoft.com/office/drawing/2014/main" id="{93B047F6-3228-402F-9203-526F72E0AFAD}"/>
              </a:ext>
            </a:extLst>
          </p:cNvPr>
          <p:cNvSpPr>
            <a:spLocks noGrp="1"/>
          </p:cNvSpPr>
          <p:nvPr>
            <p:ph type="tbl" sz="quarter" idx="12" hasCustomPrompt="1"/>
          </p:nvPr>
        </p:nvSpPr>
        <p:spPr>
          <a:xfrm>
            <a:off x="319265" y="3299738"/>
            <a:ext cx="6095571" cy="1644612"/>
          </a:xfrm>
          <a:prstGeom prst="rect">
            <a:avLst/>
          </a:prstGeom>
        </p:spPr>
        <p:txBody>
          <a:bodyPr/>
          <a:lstStyle>
            <a:lvl1pPr marL="0" indent="0">
              <a:buNone/>
              <a:defRPr b="1" baseline="0">
                <a:solidFill>
                  <a:schemeClr val="bg1">
                    <a:lumMod val="85000"/>
                  </a:schemeClr>
                </a:solidFill>
              </a:defRPr>
            </a:lvl1pPr>
          </a:lstStyle>
          <a:p>
            <a:r>
              <a:rPr lang="fi-FI" dirty="0" err="1"/>
              <a:t>Click</a:t>
            </a:r>
            <a:r>
              <a:rPr lang="fi-FI" dirty="0"/>
              <a:t> </a:t>
            </a:r>
            <a:r>
              <a:rPr lang="fi-FI" dirty="0" err="1"/>
              <a:t>icon</a:t>
            </a:r>
            <a:r>
              <a:rPr lang="fi-FI" dirty="0"/>
              <a:t> to </a:t>
            </a:r>
            <a:r>
              <a:rPr lang="fi-FI" dirty="0" err="1"/>
              <a:t>add</a:t>
            </a:r>
            <a:r>
              <a:rPr lang="fi-FI" dirty="0"/>
              <a:t> </a:t>
            </a:r>
            <a:r>
              <a:rPr lang="fi-FI" dirty="0" err="1"/>
              <a:t>table</a:t>
            </a:r>
            <a:endParaRPr lang="fi-FI" dirty="0"/>
          </a:p>
        </p:txBody>
      </p:sp>
      <p:sp>
        <p:nvSpPr>
          <p:cNvPr id="2" name="Suorakulmio 1"/>
          <p:cNvSpPr/>
          <p:nvPr userDrawn="1"/>
        </p:nvSpPr>
        <p:spPr>
          <a:xfrm>
            <a:off x="6986799" y="1516082"/>
            <a:ext cx="2407920" cy="34578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013" dirty="0"/>
          </a:p>
        </p:txBody>
      </p:sp>
      <p:sp>
        <p:nvSpPr>
          <p:cNvPr id="11" name="Text Placeholder 3"/>
          <p:cNvSpPr>
            <a:spLocks noGrp="1"/>
          </p:cNvSpPr>
          <p:nvPr>
            <p:ph type="body" sz="half" idx="10" hasCustomPrompt="1"/>
          </p:nvPr>
        </p:nvSpPr>
        <p:spPr>
          <a:xfrm>
            <a:off x="319293" y="214851"/>
            <a:ext cx="9075454" cy="1121738"/>
          </a:xfrm>
          <a:prstGeom prst="rect">
            <a:avLst/>
          </a:prstGeom>
        </p:spPr>
        <p:txBody>
          <a:bodyPr lIns="0" tIns="0" rIns="0" bIns="0"/>
          <a:lstStyle>
            <a:lvl1pPr marL="0" indent="0">
              <a:lnSpc>
                <a:spcPct val="100000"/>
              </a:lnSpc>
              <a:buNone/>
              <a:defRPr sz="4000" b="1" baseline="0">
                <a:solidFill>
                  <a:schemeClr val="tx1"/>
                </a:solidFill>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Body slide title</a:t>
            </a:r>
          </a:p>
        </p:txBody>
      </p:sp>
      <p:sp>
        <p:nvSpPr>
          <p:cNvPr id="8" name="Text Placeholder 7">
            <a:extLst>
              <a:ext uri="{FF2B5EF4-FFF2-40B4-BE49-F238E27FC236}">
                <a16:creationId xmlns:a16="http://schemas.microsoft.com/office/drawing/2014/main" id="{B84722C4-26CA-4157-95A3-B7176EEF8B13}"/>
              </a:ext>
            </a:extLst>
          </p:cNvPr>
          <p:cNvSpPr>
            <a:spLocks noGrp="1"/>
          </p:cNvSpPr>
          <p:nvPr>
            <p:ph type="body" sz="quarter" idx="11" hasCustomPrompt="1"/>
          </p:nvPr>
        </p:nvSpPr>
        <p:spPr>
          <a:xfrm>
            <a:off x="7286977" y="1796473"/>
            <a:ext cx="1805187" cy="2915054"/>
          </a:xfrm>
          <a:prstGeom prst="rect">
            <a:avLst/>
          </a:prstGeom>
        </p:spPr>
        <p:txBody>
          <a:bodyPr lIns="0" tIns="0" rIns="0" bIns="0"/>
          <a:lstStyle>
            <a:lvl1pPr marL="0" indent="0">
              <a:lnSpc>
                <a:spcPct val="100000"/>
              </a:lnSpc>
              <a:buNone/>
              <a:defRPr lang="en-US" sz="1700" b="1" kern="1200" dirty="0" smtClean="0">
                <a:solidFill>
                  <a:schemeClr val="bg1"/>
                </a:solidFill>
                <a:latin typeface="+mn-lt"/>
                <a:ea typeface="Arial Hebrew Scholar" charset="-79"/>
                <a:cs typeface="Arial Hebrew Scholar" charset="-79"/>
              </a:defRPr>
            </a:lvl1pPr>
            <a:lvl2pPr>
              <a:defRPr lang="en-US" sz="1500" b="1" kern="1200" dirty="0" smtClean="0">
                <a:solidFill>
                  <a:schemeClr val="bg1"/>
                </a:solidFill>
                <a:latin typeface="+mn-lt"/>
                <a:ea typeface="Arial Hebrew Scholar" charset="-79"/>
                <a:cs typeface="Arial Hebrew Scholar" charset="-79"/>
              </a:defRPr>
            </a:lvl2pPr>
            <a:lvl3pPr>
              <a:defRPr lang="en-US" sz="1500" b="1" kern="1200" dirty="0" smtClean="0">
                <a:solidFill>
                  <a:schemeClr val="bg1"/>
                </a:solidFill>
                <a:latin typeface="+mn-lt"/>
                <a:ea typeface="Arial Hebrew Scholar" charset="-79"/>
                <a:cs typeface="Arial Hebrew Scholar" charset="-79"/>
              </a:defRPr>
            </a:lvl3pPr>
            <a:lvl4pPr>
              <a:defRPr lang="en-US" sz="1500" b="1" kern="1200" dirty="0" smtClean="0">
                <a:solidFill>
                  <a:schemeClr val="bg1"/>
                </a:solidFill>
                <a:latin typeface="+mn-lt"/>
                <a:ea typeface="Arial Hebrew Scholar" charset="-79"/>
                <a:cs typeface="Arial Hebrew Scholar" charset="-79"/>
              </a:defRPr>
            </a:lvl4pPr>
            <a:lvl5pPr>
              <a:defRPr lang="fi-FI" sz="1500" b="1" kern="1200" dirty="0">
                <a:solidFill>
                  <a:schemeClr val="bg1"/>
                </a:solidFill>
                <a:latin typeface="+mn-lt"/>
                <a:ea typeface="Arial Hebrew Scholar" charset="-79"/>
                <a:cs typeface="Arial Hebrew Scholar" charset="-79"/>
              </a:defRPr>
            </a:lvl5pPr>
          </a:lstStyle>
          <a:p>
            <a:pPr lvl="0"/>
            <a:r>
              <a:rPr lang="en-US" dirty="0"/>
              <a:t>Insert text here</a:t>
            </a:r>
          </a:p>
        </p:txBody>
      </p:sp>
      <p:sp>
        <p:nvSpPr>
          <p:cNvPr id="10" name="Slide Number Placeholder 5">
            <a:extLst>
              <a:ext uri="{FF2B5EF4-FFF2-40B4-BE49-F238E27FC236}">
                <a16:creationId xmlns:a16="http://schemas.microsoft.com/office/drawing/2014/main" id="{9ADAB2CE-4212-44E9-B137-C1C680FB619A}"/>
              </a:ext>
            </a:extLst>
          </p:cNvPr>
          <p:cNvSpPr>
            <a:spLocks noGrp="1"/>
          </p:cNvSpPr>
          <p:nvPr>
            <p:ph type="sldNum" sz="quarter" idx="4"/>
          </p:nvPr>
        </p:nvSpPr>
        <p:spPr>
          <a:xfrm>
            <a:off x="7420889" y="5387368"/>
            <a:ext cx="2286000" cy="192026"/>
          </a:xfrm>
          <a:prstGeom prst="rect">
            <a:avLst/>
          </a:prstGeom>
        </p:spPr>
        <p:txBody>
          <a:bodyPr vert="horz" lIns="91440" tIns="45720" rIns="91440" bIns="45720" rtlCol="0" anchor="ctr"/>
          <a:lstStyle>
            <a:lvl1pPr algn="r">
              <a:defRPr sz="900" baseline="0">
                <a:solidFill>
                  <a:schemeClr val="tx1"/>
                </a:solidFill>
              </a:defRPr>
            </a:lvl1pPr>
          </a:lstStyle>
          <a:p>
            <a:fld id="{28F7F04C-F568-F649-A2AE-EA61C66B69B4}" type="slidenum">
              <a:rPr lang="en-US" smtClean="0"/>
              <a:pPr/>
              <a:t>‹#›</a:t>
            </a:fld>
            <a:endParaRPr lang="en-US" dirty="0"/>
          </a:p>
        </p:txBody>
      </p:sp>
      <p:sp>
        <p:nvSpPr>
          <p:cNvPr id="12" name="Date Placeholder 3">
            <a:extLst>
              <a:ext uri="{FF2B5EF4-FFF2-40B4-BE49-F238E27FC236}">
                <a16:creationId xmlns:a16="http://schemas.microsoft.com/office/drawing/2014/main" id="{F4E096FB-FCA1-4B5C-ACD6-0CEFB3F91793}"/>
              </a:ext>
            </a:extLst>
          </p:cNvPr>
          <p:cNvSpPr>
            <a:spLocks noGrp="1"/>
          </p:cNvSpPr>
          <p:nvPr>
            <p:ph type="dt" sz="half" idx="2"/>
          </p:nvPr>
        </p:nvSpPr>
        <p:spPr>
          <a:xfrm>
            <a:off x="7420889" y="5191935"/>
            <a:ext cx="2286000" cy="195432"/>
          </a:xfrm>
          <a:prstGeom prst="rect">
            <a:avLst/>
          </a:prstGeom>
        </p:spPr>
        <p:txBody>
          <a:bodyPr vert="horz" lIns="91440" tIns="45720" rIns="91440" bIns="45720" rtlCol="0" anchor="ctr"/>
          <a:lstStyle>
            <a:lvl1pPr algn="r">
              <a:defRPr sz="900" baseline="0">
                <a:solidFill>
                  <a:schemeClr val="tx1"/>
                </a:solidFill>
              </a:defRPr>
            </a:lvl1pPr>
          </a:lstStyle>
          <a:p>
            <a:r>
              <a:rPr lang="fi-FI"/>
              <a:t>dd.mm.yyyy</a:t>
            </a:r>
            <a:endParaRPr lang="en-US" dirty="0"/>
          </a:p>
        </p:txBody>
      </p:sp>
      <p:sp>
        <p:nvSpPr>
          <p:cNvPr id="15" name="Alatunnisteen paikkamerkki 1">
            <a:extLst>
              <a:ext uri="{FF2B5EF4-FFF2-40B4-BE49-F238E27FC236}">
                <a16:creationId xmlns:a16="http://schemas.microsoft.com/office/drawing/2014/main" id="{3C30B25E-7918-4E31-B8C8-B2EDDFA118E6}"/>
              </a:ext>
            </a:extLst>
          </p:cNvPr>
          <p:cNvSpPr>
            <a:spLocks noGrp="1"/>
          </p:cNvSpPr>
          <p:nvPr>
            <p:ph type="ftr" sz="quarter" idx="3"/>
          </p:nvPr>
        </p:nvSpPr>
        <p:spPr>
          <a:xfrm>
            <a:off x="3365500" y="5388000"/>
            <a:ext cx="3429000" cy="192000"/>
          </a:xfrm>
          <a:prstGeom prst="rect">
            <a:avLst/>
          </a:prstGeom>
        </p:spPr>
        <p:txBody>
          <a:bodyPr vert="horz" lIns="91440" tIns="45720" rIns="91440" bIns="45720" rtlCol="0" anchor="ctr"/>
          <a:lstStyle>
            <a:lvl1pPr algn="ctr">
              <a:defRPr sz="900">
                <a:solidFill>
                  <a:schemeClr val="tx1"/>
                </a:solidFill>
              </a:defRPr>
            </a:lvl1pPr>
          </a:lstStyle>
          <a:p>
            <a:r>
              <a:rPr lang="fi-FI" dirty="0" err="1"/>
              <a:t>Your</a:t>
            </a:r>
            <a:r>
              <a:rPr lang="fi-FI" dirty="0"/>
              <a:t> text </a:t>
            </a:r>
            <a:r>
              <a:rPr lang="fi-FI" dirty="0" err="1"/>
              <a:t>here</a:t>
            </a:r>
            <a:endParaRPr lang="fi-FI" dirty="0"/>
          </a:p>
        </p:txBody>
      </p:sp>
      <p:pic>
        <p:nvPicPr>
          <p:cNvPr id="17" name="Kuva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823410"/>
            <a:ext cx="2304116" cy="856800"/>
          </a:xfrm>
          <a:prstGeom prst="rect">
            <a:avLst/>
          </a:prstGeom>
        </p:spPr>
      </p:pic>
    </p:spTree>
    <p:extLst>
      <p:ext uri="{BB962C8B-B14F-4D97-AF65-F5344CB8AC3E}">
        <p14:creationId xmlns:p14="http://schemas.microsoft.com/office/powerpoint/2010/main" val="3743304742"/>
      </p:ext>
    </p:extLst>
  </p:cSld>
  <p:clrMapOvr>
    <a:masterClrMapping/>
  </p:clrMapOvr>
  <p:extLst>
    <p:ext uri="{DCECCB84-F9BA-43D5-87BE-67443E8EF086}">
      <p15:sldGuideLst xmlns:p15="http://schemas.microsoft.com/office/powerpoint/2012/main">
        <p15:guide id="1" pos="6149"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 Body slide - Black and red text - Chart">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66B642BD-45BB-4F77-82AA-AE37473CB2B3}"/>
              </a:ext>
            </a:extLst>
          </p:cNvPr>
          <p:cNvSpPr>
            <a:spLocks noGrp="1"/>
          </p:cNvSpPr>
          <p:nvPr>
            <p:ph type="sldNum" sz="quarter" idx="4"/>
          </p:nvPr>
        </p:nvSpPr>
        <p:spPr>
          <a:xfrm>
            <a:off x="7420889" y="5387368"/>
            <a:ext cx="2286000" cy="192026"/>
          </a:xfrm>
          <a:prstGeom prst="rect">
            <a:avLst/>
          </a:prstGeom>
        </p:spPr>
        <p:txBody>
          <a:bodyPr vert="horz" lIns="91440" tIns="45720" rIns="91440" bIns="45720" rtlCol="0" anchor="ctr"/>
          <a:lstStyle>
            <a:lvl1pPr algn="r">
              <a:defRPr sz="900" baseline="0">
                <a:solidFill>
                  <a:schemeClr val="tx1"/>
                </a:solidFill>
              </a:defRPr>
            </a:lvl1pPr>
          </a:lstStyle>
          <a:p>
            <a:fld id="{28F7F04C-F568-F649-A2AE-EA61C66B69B4}" type="slidenum">
              <a:rPr lang="en-US" smtClean="0"/>
              <a:pPr/>
              <a:t>‹#›</a:t>
            </a:fld>
            <a:endParaRPr lang="en-US" dirty="0"/>
          </a:p>
        </p:txBody>
      </p:sp>
      <p:sp>
        <p:nvSpPr>
          <p:cNvPr id="11" name="Date Placeholder 3">
            <a:extLst>
              <a:ext uri="{FF2B5EF4-FFF2-40B4-BE49-F238E27FC236}">
                <a16:creationId xmlns:a16="http://schemas.microsoft.com/office/drawing/2014/main" id="{81652838-FE86-4ABD-9F9D-AFD4E96BB5D0}"/>
              </a:ext>
            </a:extLst>
          </p:cNvPr>
          <p:cNvSpPr>
            <a:spLocks noGrp="1"/>
          </p:cNvSpPr>
          <p:nvPr>
            <p:ph type="dt" sz="half" idx="13"/>
          </p:nvPr>
        </p:nvSpPr>
        <p:spPr>
          <a:xfrm>
            <a:off x="7420889" y="5191935"/>
            <a:ext cx="2286000" cy="195432"/>
          </a:xfrm>
          <a:prstGeom prst="rect">
            <a:avLst/>
          </a:prstGeom>
        </p:spPr>
        <p:txBody>
          <a:bodyPr vert="horz" lIns="91440" tIns="45720" rIns="91440" bIns="45720" rtlCol="0" anchor="ctr"/>
          <a:lstStyle>
            <a:lvl1pPr algn="r">
              <a:defRPr sz="900" baseline="0">
                <a:solidFill>
                  <a:schemeClr val="tx1"/>
                </a:solidFill>
              </a:defRPr>
            </a:lvl1pPr>
          </a:lstStyle>
          <a:p>
            <a:r>
              <a:rPr lang="fi-FI"/>
              <a:t>dd.mm.yyyy</a:t>
            </a:r>
            <a:endParaRPr lang="en-US" dirty="0"/>
          </a:p>
        </p:txBody>
      </p:sp>
      <p:sp>
        <p:nvSpPr>
          <p:cNvPr id="12" name="Alatunnisteen paikkamerkki 1">
            <a:extLst>
              <a:ext uri="{FF2B5EF4-FFF2-40B4-BE49-F238E27FC236}">
                <a16:creationId xmlns:a16="http://schemas.microsoft.com/office/drawing/2014/main" id="{0B96DB4D-EBEA-407A-A811-A01FA90FCD3C}"/>
              </a:ext>
            </a:extLst>
          </p:cNvPr>
          <p:cNvSpPr>
            <a:spLocks noGrp="1"/>
          </p:cNvSpPr>
          <p:nvPr>
            <p:ph type="ftr" sz="quarter" idx="3"/>
          </p:nvPr>
        </p:nvSpPr>
        <p:spPr>
          <a:xfrm>
            <a:off x="3365500" y="5388000"/>
            <a:ext cx="3429000" cy="192000"/>
          </a:xfrm>
          <a:prstGeom prst="rect">
            <a:avLst/>
          </a:prstGeom>
        </p:spPr>
        <p:txBody>
          <a:bodyPr vert="horz" lIns="91440" tIns="45720" rIns="91440" bIns="45720" rtlCol="0" anchor="ctr"/>
          <a:lstStyle>
            <a:lvl1pPr algn="ctr">
              <a:defRPr sz="900">
                <a:solidFill>
                  <a:schemeClr val="tx1"/>
                </a:solidFill>
              </a:defRPr>
            </a:lvl1pPr>
          </a:lstStyle>
          <a:p>
            <a:r>
              <a:rPr lang="fi-FI" dirty="0" err="1"/>
              <a:t>Your</a:t>
            </a:r>
            <a:r>
              <a:rPr lang="fi-FI" dirty="0"/>
              <a:t> text </a:t>
            </a:r>
            <a:r>
              <a:rPr lang="fi-FI" dirty="0" err="1"/>
              <a:t>here</a:t>
            </a:r>
            <a:endParaRPr lang="fi-FI" dirty="0"/>
          </a:p>
        </p:txBody>
      </p:sp>
      <p:sp>
        <p:nvSpPr>
          <p:cNvPr id="6" name="Chart Placeholder 2">
            <a:extLst>
              <a:ext uri="{FF2B5EF4-FFF2-40B4-BE49-F238E27FC236}">
                <a16:creationId xmlns:a16="http://schemas.microsoft.com/office/drawing/2014/main" id="{09161BE7-F8D2-4ACD-83CC-1D9839ED404B}"/>
              </a:ext>
            </a:extLst>
          </p:cNvPr>
          <p:cNvSpPr>
            <a:spLocks noGrp="1"/>
          </p:cNvSpPr>
          <p:nvPr>
            <p:ph type="chart" sz="quarter" idx="12" hasCustomPrompt="1"/>
          </p:nvPr>
        </p:nvSpPr>
        <p:spPr>
          <a:xfrm>
            <a:off x="4060047" y="576791"/>
            <a:ext cx="5700448" cy="4615142"/>
          </a:xfrm>
          <a:prstGeom prst="rect">
            <a:avLst/>
          </a:prstGeom>
        </p:spPr>
        <p:txBody>
          <a:bodyPr/>
          <a:lstStyle>
            <a:lvl1pPr marL="0" marR="0" indent="0" algn="l" defTabSz="685733" rtl="0" eaLnBrk="1" fontAlgn="auto" latinLnBrk="0" hangingPunct="1">
              <a:lnSpc>
                <a:spcPct val="90000"/>
              </a:lnSpc>
              <a:spcBef>
                <a:spcPts val="750"/>
              </a:spcBef>
              <a:spcAft>
                <a:spcPts val="0"/>
              </a:spcAft>
              <a:buClrTx/>
              <a:buSzTx/>
              <a:buFont typeface="Arial"/>
              <a:buNone/>
              <a:tabLst/>
              <a:defRPr b="1">
                <a:solidFill>
                  <a:schemeClr val="tx1">
                    <a:alpha val="17000"/>
                  </a:schemeClr>
                </a:solidFill>
              </a:defRPr>
            </a:lvl1pPr>
          </a:lstStyle>
          <a:p>
            <a:r>
              <a:rPr lang="fi-FI" dirty="0" err="1"/>
              <a:t>Click</a:t>
            </a:r>
            <a:r>
              <a:rPr lang="fi-FI" dirty="0"/>
              <a:t> </a:t>
            </a:r>
            <a:r>
              <a:rPr lang="fi-FI" dirty="0" err="1"/>
              <a:t>icon</a:t>
            </a:r>
            <a:r>
              <a:rPr lang="fi-FI" dirty="0"/>
              <a:t> to </a:t>
            </a:r>
            <a:r>
              <a:rPr lang="fi-FI" dirty="0" err="1"/>
              <a:t>add</a:t>
            </a:r>
            <a:r>
              <a:rPr lang="fi-FI" dirty="0"/>
              <a:t> </a:t>
            </a:r>
            <a:r>
              <a:rPr lang="fi-FI" dirty="0" err="1"/>
              <a:t>chart</a:t>
            </a:r>
            <a:endParaRPr lang="fi-FI" dirty="0"/>
          </a:p>
        </p:txBody>
      </p:sp>
      <p:sp>
        <p:nvSpPr>
          <p:cNvPr id="7" name="Text Placeholder 3">
            <a:extLst>
              <a:ext uri="{FF2B5EF4-FFF2-40B4-BE49-F238E27FC236}">
                <a16:creationId xmlns:a16="http://schemas.microsoft.com/office/drawing/2014/main" id="{9BF71F6C-31BF-8A4F-AA9D-13A108C26B84}"/>
              </a:ext>
            </a:extLst>
          </p:cNvPr>
          <p:cNvSpPr>
            <a:spLocks noGrp="1"/>
          </p:cNvSpPr>
          <p:nvPr>
            <p:ph type="body" sz="half" idx="2" hasCustomPrompt="1"/>
          </p:nvPr>
        </p:nvSpPr>
        <p:spPr>
          <a:xfrm>
            <a:off x="319269" y="2906566"/>
            <a:ext cx="3350506" cy="1853434"/>
          </a:xfrm>
          <a:prstGeom prst="rect">
            <a:avLst/>
          </a:prstGeom>
        </p:spPr>
        <p:txBody>
          <a:bodyPr lIns="0" tIns="0" rIns="0" bIns="0"/>
          <a:lstStyle>
            <a:lvl1pPr marL="0" indent="0">
              <a:lnSpc>
                <a:spcPct val="100000"/>
              </a:lnSpc>
              <a:spcBef>
                <a:spcPts val="0"/>
              </a:spcBef>
              <a:buNone/>
              <a:defRPr sz="2800" b="1" i="0" baseline="0">
                <a:solidFill>
                  <a:schemeClr val="tx1"/>
                </a:solidFill>
                <a:latin typeface="arial" charset="0"/>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Sub Headline</a:t>
            </a:r>
          </a:p>
        </p:txBody>
      </p:sp>
      <p:sp>
        <p:nvSpPr>
          <p:cNvPr id="8" name="Text Placeholder 3">
            <a:extLst>
              <a:ext uri="{FF2B5EF4-FFF2-40B4-BE49-F238E27FC236}">
                <a16:creationId xmlns:a16="http://schemas.microsoft.com/office/drawing/2014/main" id="{8818ADAA-0D73-2649-A90F-A489016A1095}"/>
              </a:ext>
            </a:extLst>
          </p:cNvPr>
          <p:cNvSpPr>
            <a:spLocks noGrp="1"/>
          </p:cNvSpPr>
          <p:nvPr>
            <p:ph type="body" sz="half" idx="10" hasCustomPrompt="1"/>
          </p:nvPr>
        </p:nvSpPr>
        <p:spPr>
          <a:xfrm>
            <a:off x="319265" y="438728"/>
            <a:ext cx="3350507" cy="2080252"/>
          </a:xfrm>
          <a:prstGeom prst="rect">
            <a:avLst/>
          </a:prstGeom>
        </p:spPr>
        <p:txBody>
          <a:bodyPr lIns="0" tIns="0" rIns="0" bIns="0"/>
          <a:lstStyle>
            <a:lvl1pPr marL="0" indent="0">
              <a:lnSpc>
                <a:spcPct val="100000"/>
              </a:lnSpc>
              <a:buNone/>
              <a:defRPr sz="4000" b="1" baseline="0">
                <a:solidFill>
                  <a:schemeClr val="tx2"/>
                </a:solidFill>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Body slide title</a:t>
            </a:r>
          </a:p>
        </p:txBody>
      </p:sp>
      <p:pic>
        <p:nvPicPr>
          <p:cNvPr id="14" name="Kuva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823410"/>
            <a:ext cx="2304116" cy="856800"/>
          </a:xfrm>
          <a:prstGeom prst="rect">
            <a:avLst/>
          </a:prstGeom>
        </p:spPr>
      </p:pic>
    </p:spTree>
  </p:cSld>
  <p:clrMapOvr>
    <a:masterClrMapping/>
  </p:clrMapOvr>
  <p:extLst>
    <p:ext uri="{DCECCB84-F9BA-43D5-87BE-67443E8EF086}">
      <p15:sldGuideLst xmlns:p15="http://schemas.microsoft.com/office/powerpoint/2012/main">
        <p15:guide id="1" pos="2312" userDrawn="1">
          <p15:clr>
            <a:srgbClr val="FBAE40"/>
          </p15:clr>
        </p15:guide>
        <p15:guide id="2" pos="2558" userDrawn="1">
          <p15:clr>
            <a:srgbClr val="FBAE40"/>
          </p15:clr>
        </p15:guide>
        <p15:guide id="3" pos="6149"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 Process slide - Red">
    <p:bg>
      <p:bgPr>
        <a:solidFill>
          <a:schemeClr val="tx2"/>
        </a:solidFill>
        <a:effectLst/>
      </p:bgPr>
    </p:bg>
    <p:spTree>
      <p:nvGrpSpPr>
        <p:cNvPr id="1" name=""/>
        <p:cNvGrpSpPr/>
        <p:nvPr/>
      </p:nvGrpSpPr>
      <p:grpSpPr>
        <a:xfrm>
          <a:off x="0" y="0"/>
          <a:ext cx="0" cy="0"/>
          <a:chOff x="0" y="0"/>
          <a:chExt cx="0" cy="0"/>
        </a:xfrm>
      </p:grpSpPr>
      <p:sp>
        <p:nvSpPr>
          <p:cNvPr id="11" name="Text Placeholder 3"/>
          <p:cNvSpPr>
            <a:spLocks noGrp="1"/>
          </p:cNvSpPr>
          <p:nvPr>
            <p:ph type="body" sz="half" idx="10" hasCustomPrompt="1"/>
          </p:nvPr>
        </p:nvSpPr>
        <p:spPr>
          <a:xfrm>
            <a:off x="327226" y="215137"/>
            <a:ext cx="9433253" cy="1106552"/>
          </a:xfrm>
          <a:prstGeom prst="rect">
            <a:avLst/>
          </a:prstGeom>
        </p:spPr>
        <p:txBody>
          <a:bodyPr lIns="0" tIns="0" rIns="0" bIns="0"/>
          <a:lstStyle>
            <a:lvl1pPr marL="0" indent="0">
              <a:lnSpc>
                <a:spcPct val="100000"/>
              </a:lnSpc>
              <a:buNone/>
              <a:defRPr sz="4000" b="1" baseline="0">
                <a:solidFill>
                  <a:schemeClr val="bg1"/>
                </a:solidFill>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Body slide title</a:t>
            </a:r>
          </a:p>
        </p:txBody>
      </p:sp>
      <p:sp>
        <p:nvSpPr>
          <p:cNvPr id="6" name="Text Placeholder 5">
            <a:extLst>
              <a:ext uri="{FF2B5EF4-FFF2-40B4-BE49-F238E27FC236}">
                <a16:creationId xmlns:a16="http://schemas.microsoft.com/office/drawing/2014/main" id="{0836A9AB-7FD4-4A4D-8EF5-3255560CFBFE}"/>
              </a:ext>
            </a:extLst>
          </p:cNvPr>
          <p:cNvSpPr>
            <a:spLocks noGrp="1"/>
          </p:cNvSpPr>
          <p:nvPr>
            <p:ph type="body" sz="quarter" idx="11" hasCustomPrompt="1"/>
          </p:nvPr>
        </p:nvSpPr>
        <p:spPr>
          <a:xfrm>
            <a:off x="323146" y="2816115"/>
            <a:ext cx="1710000" cy="1948781"/>
          </a:xfrm>
          <a:prstGeom prst="rect">
            <a:avLst/>
          </a:prstGeom>
        </p:spPr>
        <p:txBody>
          <a:bodyPr lIns="0" tIns="0" rIns="0" bIns="0"/>
          <a:lstStyle>
            <a:lvl1pPr marL="80996" indent="-80996" algn="l" defTabSz="514386" rtl="0" eaLnBrk="1" latinLnBrk="0" hangingPunct="1">
              <a:lnSpc>
                <a:spcPct val="100000"/>
              </a:lnSpc>
              <a:buFont typeface="Arial" charset="0"/>
              <a:buChar char="•"/>
              <a:defRPr sz="1400" b="1">
                <a:solidFill>
                  <a:schemeClr val="bg1"/>
                </a:solidFill>
              </a:defRPr>
            </a:lvl1pPr>
            <a:lvl2pPr marL="0" indent="0">
              <a:lnSpc>
                <a:spcPts val="1500"/>
              </a:lnSpc>
              <a:buNone/>
              <a:defRPr lang="en-US" sz="1350" b="1" kern="1200" dirty="0" smtClean="0">
                <a:solidFill>
                  <a:schemeClr val="bg1"/>
                </a:solidFill>
                <a:latin typeface="+mn-lt"/>
                <a:ea typeface="Arial" charset="0"/>
                <a:cs typeface="Arial" charset="0"/>
              </a:defRPr>
            </a:lvl2pPr>
            <a:lvl3pPr>
              <a:buClr>
                <a:schemeClr val="bg1"/>
              </a:buClr>
              <a:defRPr sz="788">
                <a:solidFill>
                  <a:schemeClr val="bg1"/>
                </a:solidFill>
              </a:defRPr>
            </a:lvl3pPr>
          </a:lstStyle>
          <a:p>
            <a:pPr marL="80996" lvl="0" indent="-80996" algn="l" defTabSz="514386" rtl="0" eaLnBrk="1" latinLnBrk="0" hangingPunct="1">
              <a:lnSpc>
                <a:spcPts val="975"/>
              </a:lnSpc>
              <a:buFont typeface="Arial" charset="0"/>
              <a:buChar char="•"/>
            </a:pPr>
            <a:r>
              <a:rPr lang="fi-FI" dirty="0"/>
              <a:t>Add text</a:t>
            </a:r>
          </a:p>
        </p:txBody>
      </p:sp>
      <p:sp>
        <p:nvSpPr>
          <p:cNvPr id="18" name="Text Placeholder 5">
            <a:extLst>
              <a:ext uri="{FF2B5EF4-FFF2-40B4-BE49-F238E27FC236}">
                <a16:creationId xmlns:a16="http://schemas.microsoft.com/office/drawing/2014/main" id="{89987C57-966C-4855-9310-5E356BB3CB9E}"/>
              </a:ext>
            </a:extLst>
          </p:cNvPr>
          <p:cNvSpPr>
            <a:spLocks noGrp="1"/>
          </p:cNvSpPr>
          <p:nvPr>
            <p:ph type="body" sz="quarter" idx="12" hasCustomPrompt="1"/>
          </p:nvPr>
        </p:nvSpPr>
        <p:spPr>
          <a:xfrm>
            <a:off x="2266642" y="2818618"/>
            <a:ext cx="1710000" cy="2230202"/>
          </a:xfrm>
          <a:prstGeom prst="rect">
            <a:avLst/>
          </a:prstGeom>
        </p:spPr>
        <p:txBody>
          <a:bodyPr lIns="0" tIns="0" rIns="0" bIns="0"/>
          <a:lstStyle>
            <a:lvl1pPr marL="80996" marR="0" indent="-80996" algn="l" defTabSz="514386" rtl="0" eaLnBrk="1" fontAlgn="auto" latinLnBrk="0" hangingPunct="1">
              <a:lnSpc>
                <a:spcPct val="100000"/>
              </a:lnSpc>
              <a:spcBef>
                <a:spcPts val="750"/>
              </a:spcBef>
              <a:spcAft>
                <a:spcPts val="0"/>
              </a:spcAft>
              <a:buClrTx/>
              <a:buSzTx/>
              <a:buFont typeface="Arial" charset="0"/>
              <a:buChar char="•"/>
              <a:tabLst/>
              <a:defRPr sz="1400" b="1">
                <a:solidFill>
                  <a:schemeClr val="bg1"/>
                </a:solidFill>
              </a:defRPr>
            </a:lvl1pPr>
            <a:lvl2pPr marL="128577" indent="-128577">
              <a:lnSpc>
                <a:spcPts val="1600"/>
              </a:lnSpc>
              <a:buClr>
                <a:schemeClr val="bg1"/>
              </a:buClr>
              <a:defRPr lang="en-US" sz="1350" b="1" kern="1200" dirty="0" smtClean="0">
                <a:solidFill>
                  <a:schemeClr val="bg1"/>
                </a:solidFill>
                <a:latin typeface="+mn-lt"/>
                <a:ea typeface="Arial" charset="0"/>
                <a:cs typeface="Arial" charset="0"/>
              </a:defRPr>
            </a:lvl2pPr>
          </a:lstStyle>
          <a:p>
            <a:pPr marL="80996" marR="0" lvl="0" indent="-80996" algn="l" defTabSz="514386" rtl="0" eaLnBrk="1" fontAlgn="auto" latinLnBrk="0" hangingPunct="1">
              <a:lnSpc>
                <a:spcPts val="975"/>
              </a:lnSpc>
              <a:spcBef>
                <a:spcPts val="750"/>
              </a:spcBef>
              <a:spcAft>
                <a:spcPts val="0"/>
              </a:spcAft>
              <a:buClrTx/>
              <a:buSzTx/>
              <a:buFont typeface="Arial" charset="0"/>
              <a:buChar char="•"/>
              <a:tabLst/>
              <a:defRPr/>
            </a:pPr>
            <a:r>
              <a:rPr lang="fi-FI" dirty="0"/>
              <a:t>Add text</a:t>
            </a:r>
          </a:p>
          <a:p>
            <a:pPr marL="80996" lvl="0" indent="-80996" algn="l" defTabSz="514386" rtl="0" eaLnBrk="1" latinLnBrk="0" hangingPunct="1">
              <a:lnSpc>
                <a:spcPts val="975"/>
              </a:lnSpc>
              <a:buFont typeface="Arial" charset="0"/>
              <a:buChar char="•"/>
            </a:pPr>
            <a:endParaRPr lang="fi-FI" dirty="0"/>
          </a:p>
        </p:txBody>
      </p:sp>
      <p:sp>
        <p:nvSpPr>
          <p:cNvPr id="24" name="Text Placeholder 23">
            <a:extLst>
              <a:ext uri="{FF2B5EF4-FFF2-40B4-BE49-F238E27FC236}">
                <a16:creationId xmlns:a16="http://schemas.microsoft.com/office/drawing/2014/main" id="{EAC2BD28-BA40-4C62-9684-204677B491A2}"/>
              </a:ext>
            </a:extLst>
          </p:cNvPr>
          <p:cNvSpPr>
            <a:spLocks noGrp="1"/>
          </p:cNvSpPr>
          <p:nvPr>
            <p:ph type="body" sz="quarter" idx="16" hasCustomPrompt="1"/>
          </p:nvPr>
        </p:nvSpPr>
        <p:spPr>
          <a:xfrm>
            <a:off x="511161" y="1427946"/>
            <a:ext cx="1334026" cy="120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8" tIns="34288" rIns="68578" bIns="34288" rtlCol="0" anchor="ctr"/>
          <a:lstStyle>
            <a:lvl1pPr marL="0" indent="0" algn="ctr">
              <a:buNone/>
              <a:defRPr lang="en-US" sz="1875" b="1" smtClean="0">
                <a:solidFill>
                  <a:schemeClr val="tx2"/>
                </a:solidFill>
                <a:latin typeface="Arial"/>
              </a:defRPr>
            </a:lvl1pPr>
            <a:lvl2pPr>
              <a:defRPr lang="en-US" sz="1350" smtClean="0">
                <a:solidFill>
                  <a:schemeClr val="lt1"/>
                </a:solidFill>
              </a:defRPr>
            </a:lvl2pPr>
            <a:lvl3pPr>
              <a:defRPr lang="en-US" sz="1350" smtClean="0">
                <a:solidFill>
                  <a:schemeClr val="lt1"/>
                </a:solidFill>
              </a:defRPr>
            </a:lvl3pPr>
            <a:lvl4pPr>
              <a:defRPr lang="en-US" smtClean="0">
                <a:solidFill>
                  <a:schemeClr val="lt1"/>
                </a:solidFill>
              </a:defRPr>
            </a:lvl4pPr>
            <a:lvl5pPr>
              <a:defRPr lang="fi-FI">
                <a:solidFill>
                  <a:schemeClr val="lt1"/>
                </a:solidFill>
              </a:defRPr>
            </a:lvl5pPr>
          </a:lstStyle>
          <a:p>
            <a:pPr marL="0" lvl="0" algn="ctr" defTabSz="514386"/>
            <a:r>
              <a:rPr lang="en-US" dirty="0"/>
              <a:t>2014</a:t>
            </a:r>
          </a:p>
        </p:txBody>
      </p:sp>
      <p:sp>
        <p:nvSpPr>
          <p:cNvPr id="26" name="Text Placeholder 23">
            <a:extLst>
              <a:ext uri="{FF2B5EF4-FFF2-40B4-BE49-F238E27FC236}">
                <a16:creationId xmlns:a16="http://schemas.microsoft.com/office/drawing/2014/main" id="{0E8425B5-2F4C-4E05-8123-3A8B01FC8702}"/>
              </a:ext>
            </a:extLst>
          </p:cNvPr>
          <p:cNvSpPr>
            <a:spLocks noGrp="1"/>
          </p:cNvSpPr>
          <p:nvPr>
            <p:ph type="body" sz="quarter" idx="17" hasCustomPrompt="1"/>
          </p:nvPr>
        </p:nvSpPr>
        <p:spPr>
          <a:xfrm>
            <a:off x="2454654" y="1427946"/>
            <a:ext cx="1334026" cy="120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8" tIns="34288" rIns="68578" bIns="34288" rtlCol="0" anchor="ctr"/>
          <a:lstStyle>
            <a:lvl1pPr marL="0" indent="0" algn="ctr">
              <a:buNone/>
              <a:defRPr lang="en-US" sz="1875" b="1" smtClean="0">
                <a:solidFill>
                  <a:schemeClr val="tx2"/>
                </a:solidFill>
                <a:latin typeface="Arial"/>
              </a:defRPr>
            </a:lvl1pPr>
            <a:lvl2pPr>
              <a:defRPr lang="en-US" sz="1350" smtClean="0">
                <a:solidFill>
                  <a:schemeClr val="lt1"/>
                </a:solidFill>
              </a:defRPr>
            </a:lvl2pPr>
            <a:lvl3pPr>
              <a:defRPr lang="en-US" sz="1350" smtClean="0">
                <a:solidFill>
                  <a:schemeClr val="lt1"/>
                </a:solidFill>
              </a:defRPr>
            </a:lvl3pPr>
            <a:lvl4pPr>
              <a:defRPr lang="en-US" smtClean="0">
                <a:solidFill>
                  <a:schemeClr val="lt1"/>
                </a:solidFill>
              </a:defRPr>
            </a:lvl4pPr>
            <a:lvl5pPr>
              <a:defRPr lang="fi-FI">
                <a:solidFill>
                  <a:schemeClr val="lt1"/>
                </a:solidFill>
              </a:defRPr>
            </a:lvl5pPr>
          </a:lstStyle>
          <a:p>
            <a:pPr marL="0" lvl="0" algn="ctr" defTabSz="514386"/>
            <a:r>
              <a:rPr lang="en-US" dirty="0"/>
              <a:t>2015</a:t>
            </a:r>
          </a:p>
        </p:txBody>
      </p:sp>
      <p:sp>
        <p:nvSpPr>
          <p:cNvPr id="27" name="Text Placeholder 23">
            <a:extLst>
              <a:ext uri="{FF2B5EF4-FFF2-40B4-BE49-F238E27FC236}">
                <a16:creationId xmlns:a16="http://schemas.microsoft.com/office/drawing/2014/main" id="{DC20D224-7563-4C76-AD81-513A7C8829B2}"/>
              </a:ext>
            </a:extLst>
          </p:cNvPr>
          <p:cNvSpPr>
            <a:spLocks noGrp="1"/>
          </p:cNvSpPr>
          <p:nvPr>
            <p:ph type="body" sz="quarter" idx="18" hasCustomPrompt="1"/>
          </p:nvPr>
        </p:nvSpPr>
        <p:spPr>
          <a:xfrm>
            <a:off x="4392971" y="1427946"/>
            <a:ext cx="1334026" cy="120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8" tIns="34288" rIns="68578" bIns="34288" rtlCol="0" anchor="ctr"/>
          <a:lstStyle>
            <a:lvl1pPr marL="0" indent="0" algn="ctr">
              <a:buNone/>
              <a:defRPr lang="en-US" sz="1875" b="1" smtClean="0">
                <a:solidFill>
                  <a:schemeClr val="tx2"/>
                </a:solidFill>
                <a:latin typeface="Arial"/>
              </a:defRPr>
            </a:lvl1pPr>
            <a:lvl2pPr>
              <a:defRPr lang="en-US" sz="1350" smtClean="0">
                <a:solidFill>
                  <a:schemeClr val="lt1"/>
                </a:solidFill>
              </a:defRPr>
            </a:lvl2pPr>
            <a:lvl3pPr>
              <a:defRPr lang="en-US" sz="1350" smtClean="0">
                <a:solidFill>
                  <a:schemeClr val="lt1"/>
                </a:solidFill>
              </a:defRPr>
            </a:lvl3pPr>
            <a:lvl4pPr>
              <a:defRPr lang="en-US" smtClean="0">
                <a:solidFill>
                  <a:schemeClr val="lt1"/>
                </a:solidFill>
              </a:defRPr>
            </a:lvl4pPr>
            <a:lvl5pPr>
              <a:defRPr lang="fi-FI">
                <a:solidFill>
                  <a:schemeClr val="lt1"/>
                </a:solidFill>
              </a:defRPr>
            </a:lvl5pPr>
          </a:lstStyle>
          <a:p>
            <a:pPr marL="0" lvl="0" algn="ctr" defTabSz="514386"/>
            <a:r>
              <a:rPr lang="en-US" dirty="0"/>
              <a:t>2016</a:t>
            </a:r>
          </a:p>
        </p:txBody>
      </p:sp>
      <p:sp>
        <p:nvSpPr>
          <p:cNvPr id="28" name="Text Placeholder 23">
            <a:extLst>
              <a:ext uri="{FF2B5EF4-FFF2-40B4-BE49-F238E27FC236}">
                <a16:creationId xmlns:a16="http://schemas.microsoft.com/office/drawing/2014/main" id="{E06BCED4-D727-4040-AD5B-6450A58ED4DF}"/>
              </a:ext>
            </a:extLst>
          </p:cNvPr>
          <p:cNvSpPr>
            <a:spLocks noGrp="1"/>
          </p:cNvSpPr>
          <p:nvPr>
            <p:ph type="body" sz="quarter" idx="19" hasCustomPrompt="1"/>
          </p:nvPr>
        </p:nvSpPr>
        <p:spPr>
          <a:xfrm>
            <a:off x="6315713" y="1427946"/>
            <a:ext cx="1334026" cy="120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8" tIns="34288" rIns="68578" bIns="34288" rtlCol="0" anchor="ctr"/>
          <a:lstStyle>
            <a:lvl1pPr marL="0" indent="0" algn="ctr">
              <a:buNone/>
              <a:defRPr lang="en-US" sz="1875" b="1" smtClean="0">
                <a:solidFill>
                  <a:schemeClr val="tx2"/>
                </a:solidFill>
                <a:latin typeface="Arial"/>
              </a:defRPr>
            </a:lvl1pPr>
            <a:lvl2pPr>
              <a:defRPr lang="en-US" sz="1350" smtClean="0">
                <a:solidFill>
                  <a:schemeClr val="lt1"/>
                </a:solidFill>
              </a:defRPr>
            </a:lvl2pPr>
            <a:lvl3pPr>
              <a:defRPr lang="en-US" sz="1350" smtClean="0">
                <a:solidFill>
                  <a:schemeClr val="lt1"/>
                </a:solidFill>
              </a:defRPr>
            </a:lvl3pPr>
            <a:lvl4pPr>
              <a:defRPr lang="en-US" smtClean="0">
                <a:solidFill>
                  <a:schemeClr val="lt1"/>
                </a:solidFill>
              </a:defRPr>
            </a:lvl4pPr>
            <a:lvl5pPr>
              <a:defRPr lang="fi-FI">
                <a:solidFill>
                  <a:schemeClr val="lt1"/>
                </a:solidFill>
              </a:defRPr>
            </a:lvl5pPr>
          </a:lstStyle>
          <a:p>
            <a:pPr marL="0" lvl="0" algn="ctr" defTabSz="514386"/>
            <a:r>
              <a:rPr lang="en-US" dirty="0"/>
              <a:t>2017</a:t>
            </a:r>
          </a:p>
        </p:txBody>
      </p:sp>
      <p:sp>
        <p:nvSpPr>
          <p:cNvPr id="29" name="Text Placeholder 23">
            <a:extLst>
              <a:ext uri="{FF2B5EF4-FFF2-40B4-BE49-F238E27FC236}">
                <a16:creationId xmlns:a16="http://schemas.microsoft.com/office/drawing/2014/main" id="{294EAA4E-E8D4-4CC5-BDD1-70053B25FE63}"/>
              </a:ext>
            </a:extLst>
          </p:cNvPr>
          <p:cNvSpPr>
            <a:spLocks noGrp="1"/>
          </p:cNvSpPr>
          <p:nvPr>
            <p:ph type="body" sz="quarter" idx="20" hasCustomPrompt="1"/>
          </p:nvPr>
        </p:nvSpPr>
        <p:spPr>
          <a:xfrm>
            <a:off x="8238489" y="1427946"/>
            <a:ext cx="1334026" cy="120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8" tIns="34288" rIns="68578" bIns="34288" rtlCol="0" anchor="ctr"/>
          <a:lstStyle>
            <a:lvl1pPr marL="0" indent="0" algn="ctr">
              <a:buNone/>
              <a:defRPr lang="en-US" sz="1875" b="1" smtClean="0">
                <a:solidFill>
                  <a:schemeClr val="tx2"/>
                </a:solidFill>
                <a:latin typeface="Arial"/>
              </a:defRPr>
            </a:lvl1pPr>
            <a:lvl2pPr>
              <a:defRPr lang="en-US" sz="1350" smtClean="0">
                <a:solidFill>
                  <a:schemeClr val="lt1"/>
                </a:solidFill>
              </a:defRPr>
            </a:lvl2pPr>
            <a:lvl3pPr>
              <a:defRPr lang="en-US" sz="1350" smtClean="0">
                <a:solidFill>
                  <a:schemeClr val="lt1"/>
                </a:solidFill>
              </a:defRPr>
            </a:lvl3pPr>
            <a:lvl4pPr>
              <a:defRPr lang="en-US" smtClean="0">
                <a:solidFill>
                  <a:schemeClr val="lt1"/>
                </a:solidFill>
              </a:defRPr>
            </a:lvl4pPr>
            <a:lvl5pPr>
              <a:defRPr lang="fi-FI">
                <a:solidFill>
                  <a:schemeClr val="lt1"/>
                </a:solidFill>
              </a:defRPr>
            </a:lvl5pPr>
          </a:lstStyle>
          <a:p>
            <a:pPr marL="0" lvl="0" algn="ctr" defTabSz="514386"/>
            <a:r>
              <a:rPr lang="en-US" dirty="0"/>
              <a:t>2018</a:t>
            </a:r>
          </a:p>
        </p:txBody>
      </p:sp>
      <p:sp>
        <p:nvSpPr>
          <p:cNvPr id="17" name="Text Placeholder 5">
            <a:extLst>
              <a:ext uri="{FF2B5EF4-FFF2-40B4-BE49-F238E27FC236}">
                <a16:creationId xmlns:a16="http://schemas.microsoft.com/office/drawing/2014/main" id="{A827BBD5-9E69-4D6A-ACDE-EC26CFE2F6DA}"/>
              </a:ext>
            </a:extLst>
          </p:cNvPr>
          <p:cNvSpPr>
            <a:spLocks noGrp="1"/>
          </p:cNvSpPr>
          <p:nvPr>
            <p:ph type="body" sz="quarter" idx="23" hasCustomPrompt="1"/>
          </p:nvPr>
        </p:nvSpPr>
        <p:spPr>
          <a:xfrm>
            <a:off x="4190557" y="2818618"/>
            <a:ext cx="1710000" cy="2230202"/>
          </a:xfrm>
          <a:prstGeom prst="rect">
            <a:avLst/>
          </a:prstGeom>
        </p:spPr>
        <p:txBody>
          <a:bodyPr lIns="0" tIns="0" rIns="0" bIns="0"/>
          <a:lstStyle>
            <a:lvl1pPr marL="80996" marR="0" indent="-80996" algn="l" defTabSz="514386" rtl="0" eaLnBrk="1" fontAlgn="auto" latinLnBrk="0" hangingPunct="1">
              <a:lnSpc>
                <a:spcPct val="100000"/>
              </a:lnSpc>
              <a:spcBef>
                <a:spcPts val="750"/>
              </a:spcBef>
              <a:spcAft>
                <a:spcPts val="0"/>
              </a:spcAft>
              <a:buClrTx/>
              <a:buSzTx/>
              <a:buFont typeface="Arial" charset="0"/>
              <a:buChar char="•"/>
              <a:tabLst/>
              <a:defRPr sz="1400" b="1">
                <a:solidFill>
                  <a:schemeClr val="bg1"/>
                </a:solidFill>
              </a:defRPr>
            </a:lvl1pPr>
            <a:lvl2pPr marL="128577" indent="-128577">
              <a:lnSpc>
                <a:spcPts val="1600"/>
              </a:lnSpc>
              <a:buClr>
                <a:schemeClr val="bg1"/>
              </a:buClr>
              <a:defRPr lang="en-US" sz="1350" b="1" kern="1200" dirty="0" smtClean="0">
                <a:solidFill>
                  <a:schemeClr val="bg1"/>
                </a:solidFill>
                <a:latin typeface="+mn-lt"/>
                <a:ea typeface="Arial" charset="0"/>
                <a:cs typeface="Arial" charset="0"/>
              </a:defRPr>
            </a:lvl2pPr>
          </a:lstStyle>
          <a:p>
            <a:pPr marL="80996" marR="0" lvl="0" indent="-80996" algn="l" defTabSz="514386" rtl="0" eaLnBrk="1" fontAlgn="auto" latinLnBrk="0" hangingPunct="1">
              <a:lnSpc>
                <a:spcPts val="975"/>
              </a:lnSpc>
              <a:spcBef>
                <a:spcPts val="750"/>
              </a:spcBef>
              <a:spcAft>
                <a:spcPts val="0"/>
              </a:spcAft>
              <a:buClrTx/>
              <a:buSzTx/>
              <a:buFont typeface="Arial" charset="0"/>
              <a:buChar char="•"/>
              <a:tabLst/>
              <a:defRPr/>
            </a:pPr>
            <a:r>
              <a:rPr lang="fi-FI" dirty="0"/>
              <a:t>Add text</a:t>
            </a:r>
          </a:p>
          <a:p>
            <a:pPr marL="80996" lvl="0" indent="-80996" algn="l" defTabSz="514386" rtl="0" eaLnBrk="1" latinLnBrk="0" hangingPunct="1">
              <a:lnSpc>
                <a:spcPts val="975"/>
              </a:lnSpc>
              <a:buFont typeface="Arial" charset="0"/>
              <a:buChar char="•"/>
            </a:pPr>
            <a:endParaRPr lang="fi-FI" dirty="0"/>
          </a:p>
        </p:txBody>
      </p:sp>
      <p:sp>
        <p:nvSpPr>
          <p:cNvPr id="22" name="Text Placeholder 5">
            <a:extLst>
              <a:ext uri="{FF2B5EF4-FFF2-40B4-BE49-F238E27FC236}">
                <a16:creationId xmlns:a16="http://schemas.microsoft.com/office/drawing/2014/main" id="{1BA48B8B-BD2C-4A39-82AF-63EB5DF45DE4}"/>
              </a:ext>
            </a:extLst>
          </p:cNvPr>
          <p:cNvSpPr>
            <a:spLocks noGrp="1"/>
          </p:cNvSpPr>
          <p:nvPr>
            <p:ph type="body" sz="quarter" idx="24" hasCustomPrompt="1"/>
          </p:nvPr>
        </p:nvSpPr>
        <p:spPr>
          <a:xfrm>
            <a:off x="6128883" y="2818618"/>
            <a:ext cx="1710000" cy="2230202"/>
          </a:xfrm>
          <a:prstGeom prst="rect">
            <a:avLst/>
          </a:prstGeom>
        </p:spPr>
        <p:txBody>
          <a:bodyPr lIns="0" tIns="0" rIns="0" bIns="0"/>
          <a:lstStyle>
            <a:lvl1pPr marL="80996" marR="0" indent="-80996" algn="l" defTabSz="514386" rtl="0" eaLnBrk="1" fontAlgn="auto" latinLnBrk="0" hangingPunct="1">
              <a:lnSpc>
                <a:spcPct val="100000"/>
              </a:lnSpc>
              <a:spcBef>
                <a:spcPts val="750"/>
              </a:spcBef>
              <a:spcAft>
                <a:spcPts val="0"/>
              </a:spcAft>
              <a:buClrTx/>
              <a:buSzTx/>
              <a:buFont typeface="Arial" charset="0"/>
              <a:buChar char="•"/>
              <a:tabLst/>
              <a:defRPr sz="1400" b="1">
                <a:solidFill>
                  <a:schemeClr val="bg1"/>
                </a:solidFill>
              </a:defRPr>
            </a:lvl1pPr>
            <a:lvl2pPr marL="128577" indent="-128577">
              <a:lnSpc>
                <a:spcPts val="1600"/>
              </a:lnSpc>
              <a:buClr>
                <a:schemeClr val="bg1"/>
              </a:buClr>
              <a:defRPr lang="en-US" sz="1350" b="1" kern="1200" dirty="0" smtClean="0">
                <a:solidFill>
                  <a:schemeClr val="bg1"/>
                </a:solidFill>
                <a:latin typeface="+mn-lt"/>
                <a:ea typeface="Arial" charset="0"/>
                <a:cs typeface="Arial" charset="0"/>
              </a:defRPr>
            </a:lvl2pPr>
          </a:lstStyle>
          <a:p>
            <a:pPr marL="80996" marR="0" lvl="0" indent="-80996" algn="l" defTabSz="514386" rtl="0" eaLnBrk="1" fontAlgn="auto" latinLnBrk="0" hangingPunct="1">
              <a:lnSpc>
                <a:spcPts val="975"/>
              </a:lnSpc>
              <a:spcBef>
                <a:spcPts val="750"/>
              </a:spcBef>
              <a:spcAft>
                <a:spcPts val="0"/>
              </a:spcAft>
              <a:buClrTx/>
              <a:buSzTx/>
              <a:buFont typeface="Arial" charset="0"/>
              <a:buChar char="•"/>
              <a:tabLst/>
              <a:defRPr/>
            </a:pPr>
            <a:r>
              <a:rPr lang="fi-FI" dirty="0"/>
              <a:t>Add text</a:t>
            </a:r>
          </a:p>
          <a:p>
            <a:pPr marL="80996" lvl="0" indent="-80996" algn="l" defTabSz="514386" rtl="0" eaLnBrk="1" latinLnBrk="0" hangingPunct="1">
              <a:lnSpc>
                <a:spcPts val="975"/>
              </a:lnSpc>
              <a:buFont typeface="Arial" charset="0"/>
              <a:buChar char="•"/>
            </a:pPr>
            <a:endParaRPr lang="fi-FI" dirty="0"/>
          </a:p>
        </p:txBody>
      </p:sp>
      <p:sp>
        <p:nvSpPr>
          <p:cNvPr id="23" name="Text Placeholder 5">
            <a:extLst>
              <a:ext uri="{FF2B5EF4-FFF2-40B4-BE49-F238E27FC236}">
                <a16:creationId xmlns:a16="http://schemas.microsoft.com/office/drawing/2014/main" id="{FDACDC4A-3163-4169-8C73-15CC127E50C8}"/>
              </a:ext>
            </a:extLst>
          </p:cNvPr>
          <p:cNvSpPr>
            <a:spLocks noGrp="1"/>
          </p:cNvSpPr>
          <p:nvPr>
            <p:ph type="body" sz="quarter" idx="25" hasCustomPrompt="1"/>
          </p:nvPr>
        </p:nvSpPr>
        <p:spPr>
          <a:xfrm>
            <a:off x="8052798" y="2818618"/>
            <a:ext cx="1710000" cy="2230202"/>
          </a:xfrm>
          <a:prstGeom prst="rect">
            <a:avLst/>
          </a:prstGeom>
        </p:spPr>
        <p:txBody>
          <a:bodyPr lIns="0" tIns="0" rIns="0" bIns="0"/>
          <a:lstStyle>
            <a:lvl1pPr marL="80996" marR="0" indent="-80996" algn="l" defTabSz="514386" rtl="0" eaLnBrk="1" fontAlgn="auto" latinLnBrk="0" hangingPunct="1">
              <a:lnSpc>
                <a:spcPct val="100000"/>
              </a:lnSpc>
              <a:spcBef>
                <a:spcPts val="750"/>
              </a:spcBef>
              <a:spcAft>
                <a:spcPts val="0"/>
              </a:spcAft>
              <a:buClrTx/>
              <a:buSzTx/>
              <a:buFont typeface="Arial" charset="0"/>
              <a:buChar char="•"/>
              <a:tabLst/>
              <a:defRPr sz="1400" b="1">
                <a:solidFill>
                  <a:schemeClr val="bg1"/>
                </a:solidFill>
              </a:defRPr>
            </a:lvl1pPr>
            <a:lvl2pPr marL="128577" indent="-128577">
              <a:lnSpc>
                <a:spcPts val="1600"/>
              </a:lnSpc>
              <a:buClr>
                <a:schemeClr val="bg1"/>
              </a:buClr>
              <a:defRPr lang="en-US" sz="1350" b="1" kern="1200" dirty="0" smtClean="0">
                <a:solidFill>
                  <a:schemeClr val="bg1"/>
                </a:solidFill>
                <a:latin typeface="+mn-lt"/>
                <a:ea typeface="Arial" charset="0"/>
                <a:cs typeface="Arial" charset="0"/>
              </a:defRPr>
            </a:lvl2pPr>
          </a:lstStyle>
          <a:p>
            <a:pPr marL="80996" marR="0" lvl="0" indent="-80996" algn="l" defTabSz="514386" rtl="0" eaLnBrk="1" fontAlgn="auto" latinLnBrk="0" hangingPunct="1">
              <a:lnSpc>
                <a:spcPts val="975"/>
              </a:lnSpc>
              <a:spcBef>
                <a:spcPts val="750"/>
              </a:spcBef>
              <a:spcAft>
                <a:spcPts val="0"/>
              </a:spcAft>
              <a:buClrTx/>
              <a:buSzTx/>
              <a:buFont typeface="Arial" charset="0"/>
              <a:buChar char="•"/>
              <a:tabLst/>
              <a:defRPr/>
            </a:pPr>
            <a:r>
              <a:rPr lang="fi-FI" dirty="0"/>
              <a:t>Add text</a:t>
            </a:r>
          </a:p>
          <a:p>
            <a:pPr marL="80996" lvl="0" indent="-80996" algn="l" defTabSz="514386" rtl="0" eaLnBrk="1" latinLnBrk="0" hangingPunct="1">
              <a:lnSpc>
                <a:spcPts val="975"/>
              </a:lnSpc>
              <a:buFont typeface="Arial" charset="0"/>
              <a:buChar char="•"/>
            </a:pPr>
            <a:endParaRPr lang="fi-FI" dirty="0"/>
          </a:p>
        </p:txBody>
      </p:sp>
      <p:sp>
        <p:nvSpPr>
          <p:cNvPr id="2" name="Päivämäärän paikkamerkki 1">
            <a:extLst>
              <a:ext uri="{FF2B5EF4-FFF2-40B4-BE49-F238E27FC236}">
                <a16:creationId xmlns:a16="http://schemas.microsoft.com/office/drawing/2014/main" id="{17A6B884-331F-40FA-8908-119224136FDB}"/>
              </a:ext>
            </a:extLst>
          </p:cNvPr>
          <p:cNvSpPr>
            <a:spLocks noGrp="1"/>
          </p:cNvSpPr>
          <p:nvPr>
            <p:ph type="dt" sz="half" idx="26"/>
          </p:nvPr>
        </p:nvSpPr>
        <p:spPr/>
        <p:txBody>
          <a:bodyPr/>
          <a:lstStyle>
            <a:lvl1pPr>
              <a:defRPr>
                <a:solidFill>
                  <a:srgbClr val="FFFFFF"/>
                </a:solidFill>
              </a:defRPr>
            </a:lvl1pPr>
          </a:lstStyle>
          <a:p>
            <a:r>
              <a:rPr lang="fi-FI"/>
              <a:t>dd.mm.yyyy</a:t>
            </a:r>
            <a:endParaRPr lang="en-US" dirty="0"/>
          </a:p>
        </p:txBody>
      </p:sp>
      <p:sp>
        <p:nvSpPr>
          <p:cNvPr id="3" name="Alatunnisteen paikkamerkki 2">
            <a:extLst>
              <a:ext uri="{FF2B5EF4-FFF2-40B4-BE49-F238E27FC236}">
                <a16:creationId xmlns:a16="http://schemas.microsoft.com/office/drawing/2014/main" id="{A749CABA-9FF3-45EA-9953-7B719CB699D9}"/>
              </a:ext>
            </a:extLst>
          </p:cNvPr>
          <p:cNvSpPr>
            <a:spLocks noGrp="1"/>
          </p:cNvSpPr>
          <p:nvPr>
            <p:ph type="ftr" sz="quarter" idx="27"/>
          </p:nvPr>
        </p:nvSpPr>
        <p:spPr/>
        <p:txBody>
          <a:bodyPr/>
          <a:lstStyle>
            <a:lvl1pPr>
              <a:defRPr>
                <a:solidFill>
                  <a:srgbClr val="FFFFFF"/>
                </a:solidFill>
              </a:defRPr>
            </a:lvl1pPr>
          </a:lstStyle>
          <a:p>
            <a:r>
              <a:rPr lang="fi-FI" dirty="0" err="1"/>
              <a:t>Your</a:t>
            </a:r>
            <a:r>
              <a:rPr lang="fi-FI" dirty="0"/>
              <a:t> text </a:t>
            </a:r>
            <a:r>
              <a:rPr lang="fi-FI" dirty="0" err="1"/>
              <a:t>here</a:t>
            </a:r>
            <a:endParaRPr lang="fi-FI" dirty="0"/>
          </a:p>
        </p:txBody>
      </p:sp>
      <p:sp>
        <p:nvSpPr>
          <p:cNvPr id="4" name="Dian numeron paikkamerkki 3">
            <a:extLst>
              <a:ext uri="{FF2B5EF4-FFF2-40B4-BE49-F238E27FC236}">
                <a16:creationId xmlns:a16="http://schemas.microsoft.com/office/drawing/2014/main" id="{FF271C0B-E7D3-474B-A483-3CBA7656076F}"/>
              </a:ext>
            </a:extLst>
          </p:cNvPr>
          <p:cNvSpPr>
            <a:spLocks noGrp="1"/>
          </p:cNvSpPr>
          <p:nvPr>
            <p:ph type="sldNum" sz="quarter" idx="28"/>
          </p:nvPr>
        </p:nvSpPr>
        <p:spPr/>
        <p:txBody>
          <a:bodyPr/>
          <a:lstStyle>
            <a:lvl1pPr>
              <a:defRPr>
                <a:solidFill>
                  <a:srgbClr val="FFFFFF"/>
                </a:solidFill>
              </a:defRPr>
            </a:lvl1pPr>
          </a:lstStyle>
          <a:p>
            <a:fld id="{28F7F04C-F568-F649-A2AE-EA61C66B69B4}" type="slidenum">
              <a:rPr lang="en-US" smtClean="0"/>
              <a:pPr/>
              <a:t>‹#›</a:t>
            </a:fld>
            <a:endParaRPr lang="en-US" dirty="0"/>
          </a:p>
        </p:txBody>
      </p:sp>
      <p:pic>
        <p:nvPicPr>
          <p:cNvPr id="20" name="Kuva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821491"/>
            <a:ext cx="2212711" cy="856800"/>
          </a:xfrm>
          <a:prstGeom prst="rect">
            <a:avLst/>
          </a:prstGeom>
        </p:spPr>
      </p:pic>
    </p:spTree>
  </p:cSld>
  <p:clrMapOvr>
    <a:masterClrMapping/>
  </p:clrMapOvr>
  <p:extLst>
    <p:ext uri="{DCECCB84-F9BA-43D5-87BE-67443E8EF086}">
      <p15:sldGuideLst xmlns:p15="http://schemas.microsoft.com/office/powerpoint/2012/main">
        <p15:guide id="1" pos="6149"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 Process slide - White">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D9F47391-4AC0-4F7E-BFA1-6D69FD784378}"/>
              </a:ext>
            </a:extLst>
          </p:cNvPr>
          <p:cNvSpPr>
            <a:spLocks noGrp="1"/>
          </p:cNvSpPr>
          <p:nvPr>
            <p:ph type="sldNum" sz="quarter" idx="4"/>
          </p:nvPr>
        </p:nvSpPr>
        <p:spPr>
          <a:xfrm>
            <a:off x="7420889" y="5387368"/>
            <a:ext cx="2286000" cy="192026"/>
          </a:xfrm>
          <a:prstGeom prst="rect">
            <a:avLst/>
          </a:prstGeom>
        </p:spPr>
        <p:txBody>
          <a:bodyPr vert="horz" lIns="91440" tIns="45720" rIns="91440" bIns="45720" rtlCol="0" anchor="ctr"/>
          <a:lstStyle>
            <a:lvl1pPr algn="r">
              <a:defRPr sz="900" baseline="0">
                <a:solidFill>
                  <a:schemeClr val="tx1"/>
                </a:solidFill>
              </a:defRPr>
            </a:lvl1pPr>
          </a:lstStyle>
          <a:p>
            <a:fld id="{28F7F04C-F568-F649-A2AE-EA61C66B69B4}" type="slidenum">
              <a:rPr lang="en-US" smtClean="0"/>
              <a:pPr/>
              <a:t>‹#›</a:t>
            </a:fld>
            <a:endParaRPr lang="en-US" dirty="0"/>
          </a:p>
        </p:txBody>
      </p:sp>
      <p:sp>
        <p:nvSpPr>
          <p:cNvPr id="16" name="Date Placeholder 3">
            <a:extLst>
              <a:ext uri="{FF2B5EF4-FFF2-40B4-BE49-F238E27FC236}">
                <a16:creationId xmlns:a16="http://schemas.microsoft.com/office/drawing/2014/main" id="{FEF0705C-E100-4768-B5FA-237B27E15CFD}"/>
              </a:ext>
            </a:extLst>
          </p:cNvPr>
          <p:cNvSpPr>
            <a:spLocks noGrp="1"/>
          </p:cNvSpPr>
          <p:nvPr>
            <p:ph type="dt" sz="half" idx="25"/>
          </p:nvPr>
        </p:nvSpPr>
        <p:spPr>
          <a:xfrm>
            <a:off x="7420889" y="5191935"/>
            <a:ext cx="2286000" cy="195432"/>
          </a:xfrm>
          <a:prstGeom prst="rect">
            <a:avLst/>
          </a:prstGeom>
        </p:spPr>
        <p:txBody>
          <a:bodyPr vert="horz" lIns="91440" tIns="45720" rIns="91440" bIns="45720" rtlCol="0" anchor="ctr"/>
          <a:lstStyle>
            <a:lvl1pPr algn="r">
              <a:defRPr sz="900" baseline="0">
                <a:solidFill>
                  <a:schemeClr val="tx1"/>
                </a:solidFill>
              </a:defRPr>
            </a:lvl1pPr>
          </a:lstStyle>
          <a:p>
            <a:r>
              <a:rPr lang="fi-FI"/>
              <a:t>dd.mm.yyyy</a:t>
            </a:r>
            <a:endParaRPr lang="en-US" dirty="0"/>
          </a:p>
        </p:txBody>
      </p:sp>
      <p:sp>
        <p:nvSpPr>
          <p:cNvPr id="17" name="Alatunnisteen paikkamerkki 1">
            <a:extLst>
              <a:ext uri="{FF2B5EF4-FFF2-40B4-BE49-F238E27FC236}">
                <a16:creationId xmlns:a16="http://schemas.microsoft.com/office/drawing/2014/main" id="{84C2D171-9BD9-4BE0-A001-56E7273902C0}"/>
              </a:ext>
            </a:extLst>
          </p:cNvPr>
          <p:cNvSpPr>
            <a:spLocks noGrp="1"/>
          </p:cNvSpPr>
          <p:nvPr>
            <p:ph type="ftr" sz="quarter" idx="3"/>
          </p:nvPr>
        </p:nvSpPr>
        <p:spPr>
          <a:xfrm>
            <a:off x="3365500" y="5388000"/>
            <a:ext cx="3429000" cy="192000"/>
          </a:xfrm>
          <a:prstGeom prst="rect">
            <a:avLst/>
          </a:prstGeom>
        </p:spPr>
        <p:txBody>
          <a:bodyPr vert="horz" lIns="91440" tIns="45720" rIns="91440" bIns="45720" rtlCol="0" anchor="ctr"/>
          <a:lstStyle>
            <a:lvl1pPr algn="ctr">
              <a:defRPr sz="900">
                <a:solidFill>
                  <a:schemeClr val="tx1"/>
                </a:solidFill>
              </a:defRPr>
            </a:lvl1pPr>
          </a:lstStyle>
          <a:p>
            <a:r>
              <a:rPr lang="fi-FI" dirty="0" err="1"/>
              <a:t>Your</a:t>
            </a:r>
            <a:r>
              <a:rPr lang="fi-FI" dirty="0"/>
              <a:t> text </a:t>
            </a:r>
            <a:r>
              <a:rPr lang="fi-FI" dirty="0" err="1"/>
              <a:t>here</a:t>
            </a:r>
            <a:endParaRPr lang="fi-FI" dirty="0"/>
          </a:p>
        </p:txBody>
      </p:sp>
      <p:sp>
        <p:nvSpPr>
          <p:cNvPr id="11" name="Text Placeholder 3"/>
          <p:cNvSpPr>
            <a:spLocks noGrp="1"/>
          </p:cNvSpPr>
          <p:nvPr>
            <p:ph type="body" sz="half" idx="10" hasCustomPrompt="1"/>
          </p:nvPr>
        </p:nvSpPr>
        <p:spPr>
          <a:xfrm>
            <a:off x="319293" y="215769"/>
            <a:ext cx="9441214" cy="1262979"/>
          </a:xfrm>
          <a:prstGeom prst="rect">
            <a:avLst/>
          </a:prstGeom>
        </p:spPr>
        <p:txBody>
          <a:bodyPr lIns="0" tIns="0" rIns="0" bIns="0"/>
          <a:lstStyle>
            <a:lvl1pPr marL="0" indent="0">
              <a:lnSpc>
                <a:spcPct val="100000"/>
              </a:lnSpc>
              <a:buNone/>
              <a:defRPr sz="4000" b="1" baseline="0">
                <a:solidFill>
                  <a:schemeClr val="tx1"/>
                </a:solidFill>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Body slide title</a:t>
            </a:r>
          </a:p>
        </p:txBody>
      </p:sp>
      <p:sp>
        <p:nvSpPr>
          <p:cNvPr id="24" name="Text Placeholder 23">
            <a:extLst>
              <a:ext uri="{FF2B5EF4-FFF2-40B4-BE49-F238E27FC236}">
                <a16:creationId xmlns:a16="http://schemas.microsoft.com/office/drawing/2014/main" id="{EAC2BD28-BA40-4C62-9684-204677B491A2}"/>
              </a:ext>
            </a:extLst>
          </p:cNvPr>
          <p:cNvSpPr>
            <a:spLocks noGrp="1" noChangeAspect="1"/>
          </p:cNvSpPr>
          <p:nvPr>
            <p:ph type="body" sz="quarter" idx="16" hasCustomPrompt="1"/>
          </p:nvPr>
        </p:nvSpPr>
        <p:spPr>
          <a:xfrm>
            <a:off x="701949" y="1723461"/>
            <a:ext cx="960000" cy="864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8" tIns="34288" rIns="68578" bIns="34288" rtlCol="0" anchor="ctr"/>
          <a:lstStyle>
            <a:lvl1pPr marL="0" indent="0" algn="ctr">
              <a:buNone/>
              <a:defRPr lang="en-US" sz="3000" b="1" smtClean="0">
                <a:solidFill>
                  <a:schemeClr val="bg1"/>
                </a:solidFill>
                <a:latin typeface="Arial"/>
              </a:defRPr>
            </a:lvl1pPr>
            <a:lvl2pPr>
              <a:defRPr lang="en-US" sz="1350" smtClean="0">
                <a:solidFill>
                  <a:schemeClr val="lt1"/>
                </a:solidFill>
              </a:defRPr>
            </a:lvl2pPr>
            <a:lvl3pPr>
              <a:defRPr lang="en-US" sz="1350" smtClean="0">
                <a:solidFill>
                  <a:schemeClr val="lt1"/>
                </a:solidFill>
              </a:defRPr>
            </a:lvl3pPr>
            <a:lvl4pPr>
              <a:defRPr lang="en-US" smtClean="0">
                <a:solidFill>
                  <a:schemeClr val="lt1"/>
                </a:solidFill>
              </a:defRPr>
            </a:lvl4pPr>
            <a:lvl5pPr>
              <a:defRPr lang="fi-FI">
                <a:solidFill>
                  <a:schemeClr val="lt1"/>
                </a:solidFill>
              </a:defRPr>
            </a:lvl5pPr>
          </a:lstStyle>
          <a:p>
            <a:pPr marL="0" lvl="0" algn="ctr" defTabSz="514386"/>
            <a:r>
              <a:rPr lang="en-US" dirty="0"/>
              <a:t>1</a:t>
            </a:r>
          </a:p>
        </p:txBody>
      </p:sp>
      <p:sp>
        <p:nvSpPr>
          <p:cNvPr id="26" name="Text Placeholder 23">
            <a:extLst>
              <a:ext uri="{FF2B5EF4-FFF2-40B4-BE49-F238E27FC236}">
                <a16:creationId xmlns:a16="http://schemas.microsoft.com/office/drawing/2014/main" id="{0E8425B5-2F4C-4E05-8123-3A8B01FC8702}"/>
              </a:ext>
            </a:extLst>
          </p:cNvPr>
          <p:cNvSpPr>
            <a:spLocks noGrp="1" noChangeAspect="1"/>
          </p:cNvSpPr>
          <p:nvPr>
            <p:ph type="body" sz="quarter" idx="17" hasCustomPrompt="1"/>
          </p:nvPr>
        </p:nvSpPr>
        <p:spPr>
          <a:xfrm>
            <a:off x="2650977" y="1723461"/>
            <a:ext cx="960000" cy="864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8" tIns="34288" rIns="68578" bIns="34288" rtlCol="0" anchor="ctr"/>
          <a:lstStyle>
            <a:lvl1pPr marL="0" indent="0" algn="ctr">
              <a:buNone/>
              <a:defRPr lang="en-US" sz="3000" b="1" smtClean="0">
                <a:solidFill>
                  <a:schemeClr val="bg1"/>
                </a:solidFill>
                <a:latin typeface="Arial"/>
              </a:defRPr>
            </a:lvl1pPr>
            <a:lvl2pPr>
              <a:defRPr lang="en-US" sz="1350" smtClean="0">
                <a:solidFill>
                  <a:schemeClr val="lt1"/>
                </a:solidFill>
              </a:defRPr>
            </a:lvl2pPr>
            <a:lvl3pPr>
              <a:defRPr lang="en-US" sz="1350" smtClean="0">
                <a:solidFill>
                  <a:schemeClr val="lt1"/>
                </a:solidFill>
              </a:defRPr>
            </a:lvl3pPr>
            <a:lvl4pPr>
              <a:defRPr lang="en-US" smtClean="0">
                <a:solidFill>
                  <a:schemeClr val="lt1"/>
                </a:solidFill>
              </a:defRPr>
            </a:lvl4pPr>
            <a:lvl5pPr>
              <a:defRPr lang="fi-FI">
                <a:solidFill>
                  <a:schemeClr val="lt1"/>
                </a:solidFill>
              </a:defRPr>
            </a:lvl5pPr>
          </a:lstStyle>
          <a:p>
            <a:pPr marL="0" lvl="0" algn="ctr" defTabSz="514386"/>
            <a:r>
              <a:rPr lang="en-US" dirty="0"/>
              <a:t>2</a:t>
            </a:r>
          </a:p>
        </p:txBody>
      </p:sp>
      <p:sp>
        <p:nvSpPr>
          <p:cNvPr id="27" name="Text Placeholder 23">
            <a:extLst>
              <a:ext uri="{FF2B5EF4-FFF2-40B4-BE49-F238E27FC236}">
                <a16:creationId xmlns:a16="http://schemas.microsoft.com/office/drawing/2014/main" id="{DC20D224-7563-4C76-AD81-513A7C8829B2}"/>
              </a:ext>
            </a:extLst>
          </p:cNvPr>
          <p:cNvSpPr>
            <a:spLocks noGrp="1" noChangeAspect="1"/>
          </p:cNvSpPr>
          <p:nvPr>
            <p:ph type="body" sz="quarter" idx="18" hasCustomPrompt="1"/>
          </p:nvPr>
        </p:nvSpPr>
        <p:spPr>
          <a:xfrm>
            <a:off x="4584449" y="1723461"/>
            <a:ext cx="960000" cy="864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8" tIns="34288" rIns="68578" bIns="34288" rtlCol="0" anchor="ctr"/>
          <a:lstStyle>
            <a:lvl1pPr marL="0" indent="0" algn="ctr">
              <a:buNone/>
              <a:defRPr lang="en-US" sz="3000" b="1" smtClean="0">
                <a:solidFill>
                  <a:schemeClr val="bg1"/>
                </a:solidFill>
                <a:latin typeface="Arial"/>
              </a:defRPr>
            </a:lvl1pPr>
            <a:lvl2pPr>
              <a:defRPr lang="en-US" sz="1350" smtClean="0">
                <a:solidFill>
                  <a:schemeClr val="lt1"/>
                </a:solidFill>
              </a:defRPr>
            </a:lvl2pPr>
            <a:lvl3pPr>
              <a:defRPr lang="en-US" sz="1350" smtClean="0">
                <a:solidFill>
                  <a:schemeClr val="lt1"/>
                </a:solidFill>
              </a:defRPr>
            </a:lvl3pPr>
            <a:lvl4pPr>
              <a:defRPr lang="en-US" smtClean="0">
                <a:solidFill>
                  <a:schemeClr val="lt1"/>
                </a:solidFill>
              </a:defRPr>
            </a:lvl4pPr>
            <a:lvl5pPr>
              <a:defRPr lang="fi-FI">
                <a:solidFill>
                  <a:schemeClr val="lt1"/>
                </a:solidFill>
              </a:defRPr>
            </a:lvl5pPr>
          </a:lstStyle>
          <a:p>
            <a:pPr marL="0" lvl="0" algn="ctr" defTabSz="514386"/>
            <a:r>
              <a:rPr lang="en-US" dirty="0"/>
              <a:t>3</a:t>
            </a:r>
          </a:p>
        </p:txBody>
      </p:sp>
      <p:sp>
        <p:nvSpPr>
          <p:cNvPr id="28" name="Text Placeholder 23">
            <a:extLst>
              <a:ext uri="{FF2B5EF4-FFF2-40B4-BE49-F238E27FC236}">
                <a16:creationId xmlns:a16="http://schemas.microsoft.com/office/drawing/2014/main" id="{E06BCED4-D727-4040-AD5B-6450A58ED4DF}"/>
              </a:ext>
            </a:extLst>
          </p:cNvPr>
          <p:cNvSpPr>
            <a:spLocks noGrp="1" noChangeAspect="1"/>
          </p:cNvSpPr>
          <p:nvPr>
            <p:ph type="body" sz="quarter" idx="19" hasCustomPrompt="1"/>
          </p:nvPr>
        </p:nvSpPr>
        <p:spPr>
          <a:xfrm>
            <a:off x="6507556" y="1723461"/>
            <a:ext cx="960000" cy="864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8" tIns="34288" rIns="68578" bIns="34288" rtlCol="0" anchor="ctr"/>
          <a:lstStyle>
            <a:lvl1pPr marL="0" indent="0" algn="ctr">
              <a:buNone/>
              <a:defRPr lang="en-US" sz="3000" b="1" smtClean="0">
                <a:solidFill>
                  <a:schemeClr val="bg1"/>
                </a:solidFill>
                <a:latin typeface="Arial"/>
              </a:defRPr>
            </a:lvl1pPr>
            <a:lvl2pPr>
              <a:defRPr lang="en-US" sz="1350" smtClean="0">
                <a:solidFill>
                  <a:schemeClr val="lt1"/>
                </a:solidFill>
              </a:defRPr>
            </a:lvl2pPr>
            <a:lvl3pPr>
              <a:defRPr lang="en-US" sz="1350" smtClean="0">
                <a:solidFill>
                  <a:schemeClr val="lt1"/>
                </a:solidFill>
              </a:defRPr>
            </a:lvl3pPr>
            <a:lvl4pPr>
              <a:defRPr lang="en-US" smtClean="0">
                <a:solidFill>
                  <a:schemeClr val="lt1"/>
                </a:solidFill>
              </a:defRPr>
            </a:lvl4pPr>
            <a:lvl5pPr>
              <a:defRPr lang="fi-FI">
                <a:solidFill>
                  <a:schemeClr val="lt1"/>
                </a:solidFill>
              </a:defRPr>
            </a:lvl5pPr>
          </a:lstStyle>
          <a:p>
            <a:pPr marL="0" lvl="0" algn="ctr" defTabSz="514386"/>
            <a:r>
              <a:rPr lang="en-US" dirty="0"/>
              <a:t>4</a:t>
            </a:r>
          </a:p>
        </p:txBody>
      </p:sp>
      <p:sp>
        <p:nvSpPr>
          <p:cNvPr id="29" name="Text Placeholder 23">
            <a:extLst>
              <a:ext uri="{FF2B5EF4-FFF2-40B4-BE49-F238E27FC236}">
                <a16:creationId xmlns:a16="http://schemas.microsoft.com/office/drawing/2014/main" id="{294EAA4E-E8D4-4CC5-BDD1-70053B25FE63}"/>
              </a:ext>
            </a:extLst>
          </p:cNvPr>
          <p:cNvSpPr>
            <a:spLocks noGrp="1" noChangeAspect="1"/>
          </p:cNvSpPr>
          <p:nvPr>
            <p:ph type="body" sz="quarter" idx="20" hasCustomPrompt="1"/>
          </p:nvPr>
        </p:nvSpPr>
        <p:spPr>
          <a:xfrm>
            <a:off x="8425479" y="1723461"/>
            <a:ext cx="960000" cy="864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8" tIns="34288" rIns="68578" bIns="34288" rtlCol="0" anchor="ctr"/>
          <a:lstStyle>
            <a:lvl1pPr marL="0" indent="0" algn="ctr">
              <a:buNone/>
              <a:defRPr lang="en-US" sz="3000" b="1" smtClean="0">
                <a:solidFill>
                  <a:schemeClr val="bg1"/>
                </a:solidFill>
                <a:latin typeface="Arial"/>
              </a:defRPr>
            </a:lvl1pPr>
            <a:lvl2pPr>
              <a:defRPr lang="en-US" sz="1350" smtClean="0">
                <a:solidFill>
                  <a:schemeClr val="lt1"/>
                </a:solidFill>
              </a:defRPr>
            </a:lvl2pPr>
            <a:lvl3pPr>
              <a:defRPr lang="en-US" sz="1350" smtClean="0">
                <a:solidFill>
                  <a:schemeClr val="lt1"/>
                </a:solidFill>
              </a:defRPr>
            </a:lvl3pPr>
            <a:lvl4pPr>
              <a:defRPr lang="en-US" smtClean="0">
                <a:solidFill>
                  <a:schemeClr val="lt1"/>
                </a:solidFill>
              </a:defRPr>
            </a:lvl4pPr>
            <a:lvl5pPr>
              <a:defRPr lang="fi-FI">
                <a:solidFill>
                  <a:schemeClr val="lt1"/>
                </a:solidFill>
              </a:defRPr>
            </a:lvl5pPr>
          </a:lstStyle>
          <a:p>
            <a:pPr marL="0" lvl="0" algn="ctr" defTabSz="514386"/>
            <a:r>
              <a:rPr lang="en-US" dirty="0"/>
              <a:t>5</a:t>
            </a:r>
          </a:p>
        </p:txBody>
      </p:sp>
      <p:sp>
        <p:nvSpPr>
          <p:cNvPr id="33" name="Text Placeholder 3">
            <a:extLst>
              <a:ext uri="{FF2B5EF4-FFF2-40B4-BE49-F238E27FC236}">
                <a16:creationId xmlns:a16="http://schemas.microsoft.com/office/drawing/2014/main" id="{8B20109F-4A5D-AF40-A937-1636D1D64A39}"/>
              </a:ext>
            </a:extLst>
          </p:cNvPr>
          <p:cNvSpPr>
            <a:spLocks noGrp="1"/>
          </p:cNvSpPr>
          <p:nvPr>
            <p:ph type="body" sz="half" idx="2" hasCustomPrompt="1"/>
          </p:nvPr>
        </p:nvSpPr>
        <p:spPr>
          <a:xfrm>
            <a:off x="326949" y="2744703"/>
            <a:ext cx="1710000" cy="2199661"/>
          </a:xfrm>
          <a:prstGeom prst="rect">
            <a:avLst/>
          </a:prstGeom>
        </p:spPr>
        <p:txBody>
          <a:bodyPr lIns="0" tIns="0" rIns="0" bIns="0"/>
          <a:lstStyle>
            <a:lvl1pPr marL="0" marR="0" indent="0" algn="l" defTabSz="685733" rtl="0" eaLnBrk="1" fontAlgn="auto" latinLnBrk="0" hangingPunct="1">
              <a:lnSpc>
                <a:spcPct val="100000"/>
              </a:lnSpc>
              <a:spcBef>
                <a:spcPts val="750"/>
              </a:spcBef>
              <a:spcAft>
                <a:spcPts val="0"/>
              </a:spcAft>
              <a:buClrTx/>
              <a:buSzTx/>
              <a:buFont typeface="Arial"/>
              <a:buNone/>
              <a:tabLst/>
              <a:defRPr lang="en-GB" sz="1400" b="1" smtClean="0"/>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Point 1</a:t>
            </a:r>
          </a:p>
        </p:txBody>
      </p:sp>
      <p:sp>
        <p:nvSpPr>
          <p:cNvPr id="34" name="Text Placeholder 3">
            <a:extLst>
              <a:ext uri="{FF2B5EF4-FFF2-40B4-BE49-F238E27FC236}">
                <a16:creationId xmlns:a16="http://schemas.microsoft.com/office/drawing/2014/main" id="{B1A38691-037D-394F-800A-B98CC5204D3A}"/>
              </a:ext>
            </a:extLst>
          </p:cNvPr>
          <p:cNvSpPr>
            <a:spLocks noGrp="1"/>
          </p:cNvSpPr>
          <p:nvPr>
            <p:ph type="body" sz="half" idx="21" hasCustomPrompt="1"/>
          </p:nvPr>
        </p:nvSpPr>
        <p:spPr>
          <a:xfrm>
            <a:off x="2275977" y="2760241"/>
            <a:ext cx="1710000" cy="2184111"/>
          </a:xfrm>
          <a:prstGeom prst="rect">
            <a:avLst/>
          </a:prstGeom>
        </p:spPr>
        <p:txBody>
          <a:bodyPr lIns="0" tIns="0" rIns="0" bIns="0"/>
          <a:lstStyle>
            <a:lvl1pPr marL="0" marR="0" indent="0" algn="l" defTabSz="685733" rtl="0" eaLnBrk="1" fontAlgn="auto" latinLnBrk="0" hangingPunct="1">
              <a:lnSpc>
                <a:spcPct val="100000"/>
              </a:lnSpc>
              <a:spcBef>
                <a:spcPts val="750"/>
              </a:spcBef>
              <a:spcAft>
                <a:spcPts val="0"/>
              </a:spcAft>
              <a:buClrTx/>
              <a:buSzTx/>
              <a:buFont typeface="Arial"/>
              <a:buNone/>
              <a:tabLst/>
              <a:defRPr lang="en-GB" sz="1400" b="1" smtClean="0"/>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Point 2</a:t>
            </a:r>
          </a:p>
        </p:txBody>
      </p:sp>
      <p:sp>
        <p:nvSpPr>
          <p:cNvPr id="35" name="Text Placeholder 3">
            <a:extLst>
              <a:ext uri="{FF2B5EF4-FFF2-40B4-BE49-F238E27FC236}">
                <a16:creationId xmlns:a16="http://schemas.microsoft.com/office/drawing/2014/main" id="{591022EE-194A-0147-A4C1-5527DCEE10B9}"/>
              </a:ext>
            </a:extLst>
          </p:cNvPr>
          <p:cNvSpPr>
            <a:spLocks noGrp="1"/>
          </p:cNvSpPr>
          <p:nvPr>
            <p:ph type="body" sz="half" idx="22" hasCustomPrompt="1"/>
          </p:nvPr>
        </p:nvSpPr>
        <p:spPr>
          <a:xfrm>
            <a:off x="4209449" y="2760240"/>
            <a:ext cx="1710000" cy="2184113"/>
          </a:xfrm>
          <a:prstGeom prst="rect">
            <a:avLst/>
          </a:prstGeom>
        </p:spPr>
        <p:txBody>
          <a:bodyPr lIns="0" tIns="0" rIns="0" bIns="0"/>
          <a:lstStyle>
            <a:lvl1pPr marL="0" marR="0" indent="0" algn="l" defTabSz="685733" rtl="0" eaLnBrk="1" fontAlgn="auto" latinLnBrk="0" hangingPunct="1">
              <a:lnSpc>
                <a:spcPct val="100000"/>
              </a:lnSpc>
              <a:spcBef>
                <a:spcPts val="750"/>
              </a:spcBef>
              <a:spcAft>
                <a:spcPts val="0"/>
              </a:spcAft>
              <a:buClrTx/>
              <a:buSzTx/>
              <a:buFont typeface="Arial"/>
              <a:buNone/>
              <a:tabLst/>
              <a:defRPr lang="en-GB" sz="1400" b="1" smtClean="0"/>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Point 3</a:t>
            </a:r>
          </a:p>
        </p:txBody>
      </p:sp>
      <p:sp>
        <p:nvSpPr>
          <p:cNvPr id="36" name="Text Placeholder 3">
            <a:extLst>
              <a:ext uri="{FF2B5EF4-FFF2-40B4-BE49-F238E27FC236}">
                <a16:creationId xmlns:a16="http://schemas.microsoft.com/office/drawing/2014/main" id="{59974140-1C49-A14E-96F4-B74CDFC7AA87}"/>
              </a:ext>
            </a:extLst>
          </p:cNvPr>
          <p:cNvSpPr>
            <a:spLocks noGrp="1"/>
          </p:cNvSpPr>
          <p:nvPr>
            <p:ph type="body" sz="half" idx="23" hasCustomPrompt="1"/>
          </p:nvPr>
        </p:nvSpPr>
        <p:spPr>
          <a:xfrm>
            <a:off x="6132556" y="2760240"/>
            <a:ext cx="1710000" cy="2184113"/>
          </a:xfrm>
          <a:prstGeom prst="rect">
            <a:avLst/>
          </a:prstGeom>
        </p:spPr>
        <p:txBody>
          <a:bodyPr lIns="0" tIns="0" rIns="0" bIns="0"/>
          <a:lstStyle>
            <a:lvl1pPr marL="0" marR="0" indent="0" algn="l" defTabSz="685733" rtl="0" eaLnBrk="1" fontAlgn="auto" latinLnBrk="0" hangingPunct="1">
              <a:lnSpc>
                <a:spcPct val="100000"/>
              </a:lnSpc>
              <a:spcBef>
                <a:spcPts val="750"/>
              </a:spcBef>
              <a:spcAft>
                <a:spcPts val="0"/>
              </a:spcAft>
              <a:buClrTx/>
              <a:buSzTx/>
              <a:buFont typeface="Arial"/>
              <a:buNone/>
              <a:tabLst/>
              <a:defRPr lang="en-GB" sz="1400" b="1" smtClean="0"/>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Point 4</a:t>
            </a:r>
          </a:p>
        </p:txBody>
      </p:sp>
      <p:sp>
        <p:nvSpPr>
          <p:cNvPr id="37" name="Text Placeholder 3">
            <a:extLst>
              <a:ext uri="{FF2B5EF4-FFF2-40B4-BE49-F238E27FC236}">
                <a16:creationId xmlns:a16="http://schemas.microsoft.com/office/drawing/2014/main" id="{5A54D1A0-56C3-904B-A447-7E1980F40DB9}"/>
              </a:ext>
            </a:extLst>
          </p:cNvPr>
          <p:cNvSpPr>
            <a:spLocks noGrp="1"/>
          </p:cNvSpPr>
          <p:nvPr>
            <p:ph type="body" sz="half" idx="24" hasCustomPrompt="1"/>
          </p:nvPr>
        </p:nvSpPr>
        <p:spPr>
          <a:xfrm>
            <a:off x="8050479" y="2760238"/>
            <a:ext cx="1710000" cy="2184116"/>
          </a:xfrm>
          <a:prstGeom prst="rect">
            <a:avLst/>
          </a:prstGeom>
        </p:spPr>
        <p:txBody>
          <a:bodyPr lIns="0" tIns="0" rIns="0" bIns="0"/>
          <a:lstStyle>
            <a:lvl1pPr marL="0" marR="0" indent="0" algn="l" defTabSz="685733" rtl="0" eaLnBrk="1" fontAlgn="auto" latinLnBrk="0" hangingPunct="1">
              <a:lnSpc>
                <a:spcPct val="100000"/>
              </a:lnSpc>
              <a:spcBef>
                <a:spcPts val="750"/>
              </a:spcBef>
              <a:spcAft>
                <a:spcPts val="0"/>
              </a:spcAft>
              <a:buClrTx/>
              <a:buSzTx/>
              <a:buFont typeface="Arial"/>
              <a:buNone/>
              <a:tabLst/>
              <a:defRPr lang="en-GB" sz="1400" b="1" smtClean="0"/>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Point 4</a:t>
            </a:r>
          </a:p>
        </p:txBody>
      </p:sp>
      <p:pic>
        <p:nvPicPr>
          <p:cNvPr id="19" name="Kuva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823410"/>
            <a:ext cx="2304116" cy="856800"/>
          </a:xfrm>
          <a:prstGeom prst="rect">
            <a:avLst/>
          </a:prstGeom>
        </p:spPr>
      </p:pic>
    </p:spTree>
    <p:extLst>
      <p:ext uri="{BB962C8B-B14F-4D97-AF65-F5344CB8AC3E}">
        <p14:creationId xmlns:p14="http://schemas.microsoft.com/office/powerpoint/2010/main" val="4012048773"/>
      </p:ext>
    </p:extLst>
  </p:cSld>
  <p:clrMapOvr>
    <a:masterClrMapping/>
  </p:clrMapOvr>
  <p:extLst>
    <p:ext uri="{DCECCB84-F9BA-43D5-87BE-67443E8EF086}">
      <p15:sldGuideLst xmlns:p15="http://schemas.microsoft.com/office/powerpoint/2012/main">
        <p15:guide id="1" pos="6149"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6. Closing slide - Red - Social media icons">
    <p:spTree>
      <p:nvGrpSpPr>
        <p:cNvPr id="1" name=""/>
        <p:cNvGrpSpPr/>
        <p:nvPr/>
      </p:nvGrpSpPr>
      <p:grpSpPr>
        <a:xfrm>
          <a:off x="0" y="0"/>
          <a:ext cx="0" cy="0"/>
          <a:chOff x="0" y="0"/>
          <a:chExt cx="0" cy="0"/>
        </a:xfrm>
      </p:grpSpPr>
      <p:sp>
        <p:nvSpPr>
          <p:cNvPr id="5" name="Rectangle 4"/>
          <p:cNvSpPr/>
          <p:nvPr userDrawn="1"/>
        </p:nvSpPr>
        <p:spPr>
          <a:xfrm>
            <a:off x="-18277" y="0"/>
            <a:ext cx="10178277" cy="5715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20"/>
          </a:p>
        </p:txBody>
      </p:sp>
      <p:sp>
        <p:nvSpPr>
          <p:cNvPr id="12" name="Otsikko 1">
            <a:hlinkClick r:id="rId2"/>
          </p:cNvPr>
          <p:cNvSpPr txBox="1">
            <a:spLocks/>
          </p:cNvSpPr>
          <p:nvPr userDrawn="1"/>
        </p:nvSpPr>
        <p:spPr>
          <a:xfrm>
            <a:off x="4130409" y="3964834"/>
            <a:ext cx="1899210" cy="404836"/>
          </a:xfrm>
          <a:prstGeom prst="rect">
            <a:avLst/>
          </a:prstGeom>
        </p:spPr>
        <p:txBody>
          <a:bodyPr lIns="0" tIns="0" rIns="0" bIns="0" anchor="t" anchorCtr="0">
            <a:noAutofit/>
          </a:bodyPr>
          <a:lstStyle>
            <a:lvl1pPr algn="l" defTabSz="457200" rtl="0" eaLnBrk="0" fontAlgn="base" hangingPunct="0">
              <a:lnSpc>
                <a:spcPct val="85000"/>
              </a:lnSpc>
              <a:spcBef>
                <a:spcPct val="0"/>
              </a:spcBef>
              <a:spcAft>
                <a:spcPct val="0"/>
              </a:spcAft>
              <a:defRPr sz="3600" b="1" kern="1200" spc="-100">
                <a:solidFill>
                  <a:srgbClr val="FFFFFF"/>
                </a:solidFill>
                <a:latin typeface="+mj-lt"/>
                <a:ea typeface="ＭＳ Ｐゴシック" charset="0"/>
                <a:cs typeface="MS PGothic" pitchFamily="34" charset="-128"/>
              </a:defRPr>
            </a:lvl1pPr>
            <a:lvl2pPr algn="ctr" defTabSz="457200" rtl="0" eaLnBrk="0" fontAlgn="base" hangingPunct="0">
              <a:spcBef>
                <a:spcPct val="0"/>
              </a:spcBef>
              <a:spcAft>
                <a:spcPct val="0"/>
              </a:spcAft>
              <a:defRPr sz="4400">
                <a:solidFill>
                  <a:schemeClr val="tx1"/>
                </a:solidFill>
                <a:latin typeface="Arial" pitchFamily="-65" charset="0"/>
                <a:ea typeface="ＭＳ Ｐゴシック" charset="0"/>
                <a:cs typeface="MS PGothic" pitchFamily="34" charset="-128"/>
              </a:defRPr>
            </a:lvl2pPr>
            <a:lvl3pPr algn="ctr" defTabSz="457200" rtl="0" eaLnBrk="0" fontAlgn="base" hangingPunct="0">
              <a:spcBef>
                <a:spcPct val="0"/>
              </a:spcBef>
              <a:spcAft>
                <a:spcPct val="0"/>
              </a:spcAft>
              <a:defRPr sz="4400">
                <a:solidFill>
                  <a:schemeClr val="tx1"/>
                </a:solidFill>
                <a:latin typeface="Arial" pitchFamily="-65" charset="0"/>
                <a:ea typeface="ＭＳ Ｐゴシック" charset="0"/>
                <a:cs typeface="MS PGothic" pitchFamily="34" charset="-128"/>
              </a:defRPr>
            </a:lvl3pPr>
            <a:lvl4pPr algn="ctr" defTabSz="457200" rtl="0" eaLnBrk="0" fontAlgn="base" hangingPunct="0">
              <a:spcBef>
                <a:spcPct val="0"/>
              </a:spcBef>
              <a:spcAft>
                <a:spcPct val="0"/>
              </a:spcAft>
              <a:defRPr sz="4400">
                <a:solidFill>
                  <a:schemeClr val="tx1"/>
                </a:solidFill>
                <a:latin typeface="Arial" pitchFamily="-65" charset="0"/>
                <a:ea typeface="ＭＳ Ｐゴシック" charset="0"/>
                <a:cs typeface="MS PGothic" pitchFamily="34" charset="-128"/>
              </a:defRPr>
            </a:lvl4pPr>
            <a:lvl5pPr algn="ctr" defTabSz="457200" rtl="0" eaLnBrk="0" fontAlgn="base" hangingPunct="0">
              <a:spcBef>
                <a:spcPct val="0"/>
              </a:spcBef>
              <a:spcAft>
                <a:spcPct val="0"/>
              </a:spcAft>
              <a:defRPr sz="4400">
                <a:solidFill>
                  <a:schemeClr val="tx1"/>
                </a:solidFill>
                <a:latin typeface="Arial" pitchFamily="-65" charset="0"/>
                <a:ea typeface="ＭＳ Ｐゴシック" charset="0"/>
                <a:cs typeface="MS PGothic" pitchFamily="34" charset="-128"/>
              </a:defRPr>
            </a:lvl5pPr>
            <a:lvl6pPr marL="4572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6pPr>
            <a:lvl7pPr marL="9144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7pPr>
            <a:lvl8pPr marL="13716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8pPr>
            <a:lvl9pPr marL="1828800" algn="ctr" defTabSz="457200" rtl="0" eaLnBrk="1" fontAlgn="base" hangingPunct="1">
              <a:spcBef>
                <a:spcPct val="0"/>
              </a:spcBef>
              <a:spcAft>
                <a:spcPct val="0"/>
              </a:spcAft>
              <a:defRPr sz="4400">
                <a:solidFill>
                  <a:schemeClr val="tx1"/>
                </a:solidFill>
                <a:latin typeface="Arial" pitchFamily="-65" charset="0"/>
                <a:ea typeface="ＭＳ Ｐゴシック" pitchFamily="-65" charset="-128"/>
                <a:cs typeface="ＭＳ Ｐゴシック" pitchFamily="-65" charset="-128"/>
              </a:defRPr>
            </a:lvl9pPr>
          </a:lstStyle>
          <a:p>
            <a:pPr algn="ctr"/>
            <a:r>
              <a:rPr lang="fi-FI" sz="1800" spc="0" baseline="0" dirty="0">
                <a:latin typeface="Arial"/>
                <a:cs typeface="Arial"/>
              </a:rPr>
              <a:t>aalto.fi</a:t>
            </a:r>
          </a:p>
        </p:txBody>
      </p:sp>
      <p:pic>
        <p:nvPicPr>
          <p:cNvPr id="7" name="Picture 6" descr="FB.png">
            <a:hlinkClick r:id="rId3"/>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38168" y="3238454"/>
            <a:ext cx="392564" cy="353308"/>
          </a:xfrm>
          <a:prstGeom prst="rect">
            <a:avLst/>
          </a:prstGeom>
        </p:spPr>
      </p:pic>
      <p:pic>
        <p:nvPicPr>
          <p:cNvPr id="8" name="Picture 7" descr="IG.png">
            <a:hlinkClick r:id="rId5"/>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004482" y="3238454"/>
            <a:ext cx="392564" cy="353308"/>
          </a:xfrm>
          <a:prstGeom prst="rect">
            <a:avLst/>
          </a:prstGeom>
        </p:spPr>
      </p:pic>
      <p:pic>
        <p:nvPicPr>
          <p:cNvPr id="9" name="Picture 8" descr="Twitter.png">
            <a:hlinkClick r:id="rId7"/>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4570796" y="3238454"/>
            <a:ext cx="392564" cy="353308"/>
          </a:xfrm>
          <a:prstGeom prst="rect">
            <a:avLst/>
          </a:prstGeom>
        </p:spPr>
      </p:pic>
      <p:pic>
        <p:nvPicPr>
          <p:cNvPr id="10" name="Picture 9" descr="Youtube.png">
            <a:hlinkClick r:id="rId9"/>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5137110" y="3238454"/>
            <a:ext cx="392564" cy="353308"/>
          </a:xfrm>
          <a:prstGeom prst="rect">
            <a:avLst/>
          </a:prstGeom>
        </p:spPr>
      </p:pic>
      <p:pic>
        <p:nvPicPr>
          <p:cNvPr id="11" name="Picture 10" descr="SC.png">
            <a:hlinkClick r:id="rId11"/>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5703425" y="3238454"/>
            <a:ext cx="392564" cy="353308"/>
          </a:xfrm>
          <a:prstGeom prst="rect">
            <a:avLst/>
          </a:prstGeom>
        </p:spPr>
      </p:pic>
      <p:pic>
        <p:nvPicPr>
          <p:cNvPr id="3" name="Picture 2"/>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6269740" y="3238347"/>
            <a:ext cx="452159" cy="342930"/>
          </a:xfrm>
          <a:prstGeom prst="rect">
            <a:avLst/>
          </a:prstGeom>
        </p:spPr>
      </p:pic>
      <p:sp>
        <p:nvSpPr>
          <p:cNvPr id="16" name="Tekstin paikkamerkki 2">
            <a:extLst>
              <a:ext uri="{FF2B5EF4-FFF2-40B4-BE49-F238E27FC236}">
                <a16:creationId xmlns:a16="http://schemas.microsoft.com/office/drawing/2014/main" id="{B67CF44B-9D5D-46DC-B676-986416FB8384}"/>
              </a:ext>
            </a:extLst>
          </p:cNvPr>
          <p:cNvSpPr>
            <a:spLocks noGrp="1"/>
          </p:cNvSpPr>
          <p:nvPr userDrawn="1">
            <p:ph type="body" sz="quarter" idx="10" hasCustomPrompt="1"/>
          </p:nvPr>
        </p:nvSpPr>
        <p:spPr>
          <a:xfrm>
            <a:off x="1751556" y="1516283"/>
            <a:ext cx="6662208" cy="1451219"/>
          </a:xfrm>
          <a:prstGeom prst="rect">
            <a:avLst/>
          </a:prstGeom>
        </p:spPr>
        <p:txBody>
          <a:bodyPr anchor="b" anchorCtr="0"/>
          <a:lstStyle>
            <a:lvl1pPr marL="0" indent="0" algn="ctr">
              <a:lnSpc>
                <a:spcPct val="100000"/>
              </a:lnSpc>
              <a:buNone/>
              <a:defRPr sz="4000" b="1">
                <a:solidFill>
                  <a:srgbClr val="FFFFFF"/>
                </a:solidFill>
                <a:latin typeface="+mj-lt"/>
              </a:defRPr>
            </a:lvl1pPr>
            <a:lvl2pPr marL="342866" indent="0">
              <a:buNone/>
              <a:defRPr/>
            </a:lvl2pPr>
          </a:lstStyle>
          <a:p>
            <a:pPr lvl="0"/>
            <a:r>
              <a:rPr lang="fi-FI" dirty="0"/>
              <a:t>Add text</a:t>
            </a:r>
          </a:p>
        </p:txBody>
      </p:sp>
      <p:pic>
        <p:nvPicPr>
          <p:cNvPr id="15" name="Kuva 14"/>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1044" y="4006210"/>
            <a:ext cx="2096470" cy="1674000"/>
          </a:xfrm>
          <a:prstGeom prst="rect">
            <a:avLst/>
          </a:prstGeom>
        </p:spPr>
      </p:pic>
    </p:spTree>
    <p:extLst>
      <p:ext uri="{BB962C8B-B14F-4D97-AF65-F5344CB8AC3E}">
        <p14:creationId xmlns:p14="http://schemas.microsoft.com/office/powerpoint/2010/main" val="637427772"/>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2. Header Slide - Red - Image ">
    <p:spTree>
      <p:nvGrpSpPr>
        <p:cNvPr id="1" name=""/>
        <p:cNvGrpSpPr/>
        <p:nvPr/>
      </p:nvGrpSpPr>
      <p:grpSpPr>
        <a:xfrm>
          <a:off x="0" y="0"/>
          <a:ext cx="0" cy="0"/>
          <a:chOff x="0" y="0"/>
          <a:chExt cx="0" cy="0"/>
        </a:xfrm>
      </p:grpSpPr>
      <p:sp>
        <p:nvSpPr>
          <p:cNvPr id="11" name="Rectangle 10"/>
          <p:cNvSpPr/>
          <p:nvPr userDrawn="1"/>
        </p:nvSpPr>
        <p:spPr>
          <a:xfrm>
            <a:off x="0" y="0"/>
            <a:ext cx="10160000" cy="5715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13"/>
          </a:p>
        </p:txBody>
      </p:sp>
      <p:sp>
        <p:nvSpPr>
          <p:cNvPr id="9" name="Title 8"/>
          <p:cNvSpPr>
            <a:spLocks noGrp="1"/>
          </p:cNvSpPr>
          <p:nvPr>
            <p:ph type="title" hasCustomPrompt="1"/>
          </p:nvPr>
        </p:nvSpPr>
        <p:spPr>
          <a:xfrm>
            <a:off x="491559" y="996335"/>
            <a:ext cx="4299041" cy="634192"/>
          </a:xfrm>
          <a:prstGeom prst="rect">
            <a:avLst/>
          </a:prstGeom>
        </p:spPr>
        <p:txBody>
          <a:bodyPr lIns="0" tIns="0" rIns="0" bIns="0" anchor="b"/>
          <a:lstStyle>
            <a:lvl1pPr>
              <a:lnSpc>
                <a:spcPct val="100000"/>
              </a:lnSpc>
              <a:defRPr sz="4000" b="1" baseline="0">
                <a:solidFill>
                  <a:schemeClr val="bg1"/>
                </a:solidFill>
              </a:defRPr>
            </a:lvl1pPr>
          </a:lstStyle>
          <a:p>
            <a:r>
              <a:rPr lang="en-US" dirty="0"/>
              <a:t>Headline</a:t>
            </a:r>
          </a:p>
        </p:txBody>
      </p:sp>
      <p:sp>
        <p:nvSpPr>
          <p:cNvPr id="13" name="Text Placeholder 3"/>
          <p:cNvSpPr>
            <a:spLocks noGrp="1"/>
          </p:cNvSpPr>
          <p:nvPr>
            <p:ph type="body" sz="half" idx="2" hasCustomPrompt="1"/>
          </p:nvPr>
        </p:nvSpPr>
        <p:spPr>
          <a:xfrm>
            <a:off x="491559" y="1940742"/>
            <a:ext cx="4299041" cy="390769"/>
          </a:xfrm>
          <a:prstGeom prst="rect">
            <a:avLst/>
          </a:prstGeom>
        </p:spPr>
        <p:txBody>
          <a:bodyPr lIns="0" tIns="0" rIns="0" bIns="0"/>
          <a:lstStyle>
            <a:lvl1pPr marL="0" indent="0">
              <a:lnSpc>
                <a:spcPct val="100000"/>
              </a:lnSpc>
              <a:buNone/>
              <a:defRPr sz="2800" b="1" i="0" baseline="0">
                <a:solidFill>
                  <a:schemeClr val="bg1"/>
                </a:solidFill>
                <a:latin typeface="arial" charset="0"/>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Sub Headline</a:t>
            </a:r>
          </a:p>
        </p:txBody>
      </p:sp>
      <p:cxnSp>
        <p:nvCxnSpPr>
          <p:cNvPr id="15" name="Suora yhdysviiva 6"/>
          <p:cNvCxnSpPr/>
          <p:nvPr userDrawn="1"/>
        </p:nvCxnSpPr>
        <p:spPr>
          <a:xfrm>
            <a:off x="491566" y="1764847"/>
            <a:ext cx="421870" cy="0"/>
          </a:xfrm>
          <a:prstGeom prst="line">
            <a:avLst/>
          </a:prstGeom>
          <a:ln w="571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Text Placeholder 3"/>
          <p:cNvSpPr>
            <a:spLocks noGrp="1"/>
          </p:cNvSpPr>
          <p:nvPr>
            <p:ph type="body" sz="half" idx="11" hasCustomPrompt="1"/>
          </p:nvPr>
        </p:nvSpPr>
        <p:spPr>
          <a:xfrm>
            <a:off x="491559" y="3104594"/>
            <a:ext cx="4299041" cy="327132"/>
          </a:xfrm>
          <a:prstGeom prst="rect">
            <a:avLst/>
          </a:prstGeom>
        </p:spPr>
        <p:txBody>
          <a:bodyPr lIns="0" tIns="0" rIns="0" bIns="0"/>
          <a:lstStyle>
            <a:lvl1pPr marL="0" indent="0">
              <a:lnSpc>
                <a:spcPct val="100000"/>
              </a:lnSpc>
              <a:buNone/>
              <a:defRPr sz="1800" b="1" i="0" baseline="0">
                <a:solidFill>
                  <a:schemeClr val="bg1"/>
                </a:solidFill>
                <a:latin typeface="arial" charset="0"/>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Name</a:t>
            </a:r>
          </a:p>
        </p:txBody>
      </p:sp>
      <p:sp>
        <p:nvSpPr>
          <p:cNvPr id="16" name="Text Placeholder 3"/>
          <p:cNvSpPr>
            <a:spLocks noGrp="1"/>
          </p:cNvSpPr>
          <p:nvPr>
            <p:ph type="body" sz="half" idx="12" hasCustomPrompt="1"/>
          </p:nvPr>
        </p:nvSpPr>
        <p:spPr>
          <a:xfrm>
            <a:off x="491559" y="3431723"/>
            <a:ext cx="4299041" cy="360060"/>
          </a:xfrm>
          <a:prstGeom prst="rect">
            <a:avLst/>
          </a:prstGeom>
        </p:spPr>
        <p:txBody>
          <a:bodyPr lIns="0" tIns="0" rIns="0" bIns="0"/>
          <a:lstStyle>
            <a:lvl1pPr marL="0" indent="0">
              <a:lnSpc>
                <a:spcPct val="100000"/>
              </a:lnSpc>
              <a:buNone/>
              <a:defRPr sz="1800" b="1" i="0" baseline="0">
                <a:solidFill>
                  <a:schemeClr val="bg1"/>
                </a:solidFill>
                <a:latin typeface="arial" charset="0"/>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a:t>Date</a:t>
            </a:r>
            <a:endParaRPr lang="en-US" dirty="0"/>
          </a:p>
        </p:txBody>
      </p:sp>
      <p:pic>
        <p:nvPicPr>
          <p:cNvPr id="2" name="Kuva 1"/>
          <p:cNvPicPr>
            <a:picLocks noChangeAspect="1"/>
          </p:cNvPicPr>
          <p:nvPr userDrawn="1"/>
        </p:nvPicPr>
        <p:blipFill rotWithShape="1">
          <a:blip r:embed="rId2">
            <a:extLst>
              <a:ext uri="{28A0092B-C50C-407E-A947-70E740481C1C}">
                <a14:useLocalDpi xmlns:a14="http://schemas.microsoft.com/office/drawing/2010/main" val="0"/>
              </a:ext>
            </a:extLst>
          </a:blip>
          <a:srcRect l="40973" r="14072"/>
          <a:stretch/>
        </p:blipFill>
        <p:spPr>
          <a:xfrm>
            <a:off x="5080000" y="0"/>
            <a:ext cx="5080000" cy="5715000"/>
          </a:xfrm>
          <a:prstGeom prst="rect">
            <a:avLst/>
          </a:prstGeom>
        </p:spPr>
      </p:pic>
      <p:pic>
        <p:nvPicPr>
          <p:cNvPr id="17" name="Kuva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4006210"/>
            <a:ext cx="2096470" cy="1674000"/>
          </a:xfrm>
          <a:prstGeom prst="rect">
            <a:avLst/>
          </a:prstGeom>
        </p:spPr>
      </p:pic>
    </p:spTree>
    <p:extLst>
      <p:ext uri="{BB962C8B-B14F-4D97-AF65-F5344CB8AC3E}">
        <p14:creationId xmlns:p14="http://schemas.microsoft.com/office/powerpoint/2010/main" val="1351974751"/>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2. Header Slide - Red - Image ">
    <p:spTree>
      <p:nvGrpSpPr>
        <p:cNvPr id="1" name=""/>
        <p:cNvGrpSpPr/>
        <p:nvPr/>
      </p:nvGrpSpPr>
      <p:grpSpPr>
        <a:xfrm>
          <a:off x="0" y="0"/>
          <a:ext cx="0" cy="0"/>
          <a:chOff x="0" y="0"/>
          <a:chExt cx="0" cy="0"/>
        </a:xfrm>
      </p:grpSpPr>
      <p:sp>
        <p:nvSpPr>
          <p:cNvPr id="11" name="Rectangle 10"/>
          <p:cNvSpPr/>
          <p:nvPr userDrawn="1"/>
        </p:nvSpPr>
        <p:spPr>
          <a:xfrm>
            <a:off x="0" y="0"/>
            <a:ext cx="10160000" cy="5715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13"/>
          </a:p>
        </p:txBody>
      </p:sp>
      <p:sp>
        <p:nvSpPr>
          <p:cNvPr id="9" name="Title 8"/>
          <p:cNvSpPr>
            <a:spLocks noGrp="1"/>
          </p:cNvSpPr>
          <p:nvPr>
            <p:ph type="title" hasCustomPrompt="1"/>
          </p:nvPr>
        </p:nvSpPr>
        <p:spPr>
          <a:xfrm>
            <a:off x="491559" y="996335"/>
            <a:ext cx="4299041" cy="634192"/>
          </a:xfrm>
          <a:prstGeom prst="rect">
            <a:avLst/>
          </a:prstGeom>
        </p:spPr>
        <p:txBody>
          <a:bodyPr lIns="0" tIns="0" rIns="0" bIns="0" anchor="b"/>
          <a:lstStyle>
            <a:lvl1pPr>
              <a:lnSpc>
                <a:spcPct val="100000"/>
              </a:lnSpc>
              <a:defRPr sz="4000" b="1" baseline="0">
                <a:solidFill>
                  <a:schemeClr val="bg1"/>
                </a:solidFill>
              </a:defRPr>
            </a:lvl1pPr>
          </a:lstStyle>
          <a:p>
            <a:r>
              <a:rPr lang="en-US" dirty="0"/>
              <a:t>Headline</a:t>
            </a:r>
          </a:p>
        </p:txBody>
      </p:sp>
      <p:cxnSp>
        <p:nvCxnSpPr>
          <p:cNvPr id="15" name="Suora yhdysviiva 6"/>
          <p:cNvCxnSpPr/>
          <p:nvPr userDrawn="1"/>
        </p:nvCxnSpPr>
        <p:spPr>
          <a:xfrm>
            <a:off x="491566" y="1764847"/>
            <a:ext cx="421870" cy="0"/>
          </a:xfrm>
          <a:prstGeom prst="line">
            <a:avLst/>
          </a:prstGeom>
          <a:ln w="57150">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2" name="Kuva 1"/>
          <p:cNvPicPr>
            <a:picLocks noChangeAspect="1"/>
          </p:cNvPicPr>
          <p:nvPr userDrawn="1"/>
        </p:nvPicPr>
        <p:blipFill rotWithShape="1">
          <a:blip r:embed="rId2">
            <a:extLst>
              <a:ext uri="{28A0092B-C50C-407E-A947-70E740481C1C}">
                <a14:useLocalDpi xmlns:a14="http://schemas.microsoft.com/office/drawing/2010/main" val="0"/>
              </a:ext>
            </a:extLst>
          </a:blip>
          <a:srcRect l="25853" r="20815"/>
          <a:stretch/>
        </p:blipFill>
        <p:spPr>
          <a:xfrm>
            <a:off x="5080016" y="0"/>
            <a:ext cx="5080000" cy="5715014"/>
          </a:xfrm>
          <a:prstGeom prst="rect">
            <a:avLst/>
          </a:prstGeom>
        </p:spPr>
      </p:pic>
      <p:sp>
        <p:nvSpPr>
          <p:cNvPr id="14" name="Text Placeholder 3"/>
          <p:cNvSpPr>
            <a:spLocks noGrp="1"/>
          </p:cNvSpPr>
          <p:nvPr>
            <p:ph type="body" sz="half" idx="2" hasCustomPrompt="1"/>
          </p:nvPr>
        </p:nvSpPr>
        <p:spPr>
          <a:xfrm>
            <a:off x="491559" y="1940742"/>
            <a:ext cx="4299041" cy="390769"/>
          </a:xfrm>
          <a:prstGeom prst="rect">
            <a:avLst/>
          </a:prstGeom>
        </p:spPr>
        <p:txBody>
          <a:bodyPr lIns="0" tIns="0" rIns="0" bIns="0"/>
          <a:lstStyle>
            <a:lvl1pPr marL="0" indent="0">
              <a:lnSpc>
                <a:spcPct val="100000"/>
              </a:lnSpc>
              <a:buNone/>
              <a:defRPr sz="2800" b="1" i="0" baseline="0">
                <a:solidFill>
                  <a:schemeClr val="bg1"/>
                </a:solidFill>
                <a:latin typeface="arial" charset="0"/>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Sub Headline</a:t>
            </a:r>
          </a:p>
        </p:txBody>
      </p:sp>
      <p:sp>
        <p:nvSpPr>
          <p:cNvPr id="10" name="Text Placeholder 3"/>
          <p:cNvSpPr>
            <a:spLocks noGrp="1"/>
          </p:cNvSpPr>
          <p:nvPr>
            <p:ph type="body" sz="half" idx="11" hasCustomPrompt="1"/>
          </p:nvPr>
        </p:nvSpPr>
        <p:spPr>
          <a:xfrm>
            <a:off x="491559" y="3104594"/>
            <a:ext cx="4299041" cy="327132"/>
          </a:xfrm>
          <a:prstGeom prst="rect">
            <a:avLst/>
          </a:prstGeom>
        </p:spPr>
        <p:txBody>
          <a:bodyPr lIns="0" tIns="0" rIns="0" bIns="0"/>
          <a:lstStyle>
            <a:lvl1pPr marL="0" indent="0">
              <a:lnSpc>
                <a:spcPct val="100000"/>
              </a:lnSpc>
              <a:buNone/>
              <a:defRPr sz="1800" b="1" i="0" baseline="0">
                <a:solidFill>
                  <a:schemeClr val="bg1"/>
                </a:solidFill>
                <a:latin typeface="arial" charset="0"/>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Name</a:t>
            </a:r>
          </a:p>
        </p:txBody>
      </p:sp>
      <p:sp>
        <p:nvSpPr>
          <p:cNvPr id="17" name="Text Placeholder 3"/>
          <p:cNvSpPr>
            <a:spLocks noGrp="1"/>
          </p:cNvSpPr>
          <p:nvPr>
            <p:ph type="body" sz="half" idx="12" hasCustomPrompt="1"/>
          </p:nvPr>
        </p:nvSpPr>
        <p:spPr>
          <a:xfrm>
            <a:off x="491559" y="3431723"/>
            <a:ext cx="4299041" cy="360060"/>
          </a:xfrm>
          <a:prstGeom prst="rect">
            <a:avLst/>
          </a:prstGeom>
        </p:spPr>
        <p:txBody>
          <a:bodyPr lIns="0" tIns="0" rIns="0" bIns="0"/>
          <a:lstStyle>
            <a:lvl1pPr marL="0" indent="0">
              <a:lnSpc>
                <a:spcPct val="100000"/>
              </a:lnSpc>
              <a:buNone/>
              <a:defRPr sz="1800" b="1" i="0" baseline="0">
                <a:solidFill>
                  <a:schemeClr val="bg1"/>
                </a:solidFill>
                <a:latin typeface="arial" charset="0"/>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a:t>Date</a:t>
            </a:r>
            <a:endParaRPr lang="en-US" dirty="0"/>
          </a:p>
        </p:txBody>
      </p:sp>
      <p:pic>
        <p:nvPicPr>
          <p:cNvPr id="16" name="Kuva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4006210"/>
            <a:ext cx="2096470" cy="1674000"/>
          </a:xfrm>
          <a:prstGeom prst="rect">
            <a:avLst/>
          </a:prstGeom>
        </p:spPr>
      </p:pic>
    </p:spTree>
    <p:extLst>
      <p:ext uri="{BB962C8B-B14F-4D97-AF65-F5344CB8AC3E}">
        <p14:creationId xmlns:p14="http://schemas.microsoft.com/office/powerpoint/2010/main" val="2380885714"/>
      </p:ext>
    </p:extLst>
  </p:cSld>
  <p:clrMapOvr>
    <a:masterClrMapping/>
  </p:clrMapOvr>
  <p:extLst>
    <p:ext uri="{DCECCB84-F9BA-43D5-87BE-67443E8EF086}">
      <p15:sldGuideLst xmlns:p15="http://schemas.microsoft.com/office/powerpoint/2012/main">
        <p15:guide id="1" orient="horz" pos="180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2. Header Slide - Red - Image ">
    <p:spTree>
      <p:nvGrpSpPr>
        <p:cNvPr id="1" name=""/>
        <p:cNvGrpSpPr/>
        <p:nvPr/>
      </p:nvGrpSpPr>
      <p:grpSpPr>
        <a:xfrm>
          <a:off x="0" y="0"/>
          <a:ext cx="0" cy="0"/>
          <a:chOff x="0" y="0"/>
          <a:chExt cx="0" cy="0"/>
        </a:xfrm>
      </p:grpSpPr>
      <p:sp>
        <p:nvSpPr>
          <p:cNvPr id="11" name="Rectangle 10"/>
          <p:cNvSpPr/>
          <p:nvPr userDrawn="1"/>
        </p:nvSpPr>
        <p:spPr>
          <a:xfrm>
            <a:off x="0" y="0"/>
            <a:ext cx="10160000" cy="5715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13"/>
          </a:p>
        </p:txBody>
      </p:sp>
      <p:sp>
        <p:nvSpPr>
          <p:cNvPr id="9" name="Title 8"/>
          <p:cNvSpPr>
            <a:spLocks noGrp="1"/>
          </p:cNvSpPr>
          <p:nvPr>
            <p:ph type="title" hasCustomPrompt="1"/>
          </p:nvPr>
        </p:nvSpPr>
        <p:spPr>
          <a:xfrm>
            <a:off x="491559" y="996335"/>
            <a:ext cx="4299041" cy="634192"/>
          </a:xfrm>
          <a:prstGeom prst="rect">
            <a:avLst/>
          </a:prstGeom>
        </p:spPr>
        <p:txBody>
          <a:bodyPr lIns="0" tIns="0" rIns="0" bIns="0" anchor="b"/>
          <a:lstStyle>
            <a:lvl1pPr>
              <a:lnSpc>
                <a:spcPct val="100000"/>
              </a:lnSpc>
              <a:defRPr sz="4000" b="1" baseline="0">
                <a:solidFill>
                  <a:schemeClr val="bg1"/>
                </a:solidFill>
              </a:defRPr>
            </a:lvl1pPr>
          </a:lstStyle>
          <a:p>
            <a:r>
              <a:rPr lang="en-US" dirty="0"/>
              <a:t>Headline</a:t>
            </a:r>
          </a:p>
        </p:txBody>
      </p:sp>
      <p:cxnSp>
        <p:nvCxnSpPr>
          <p:cNvPr id="15" name="Suora yhdysviiva 6"/>
          <p:cNvCxnSpPr/>
          <p:nvPr userDrawn="1"/>
        </p:nvCxnSpPr>
        <p:spPr>
          <a:xfrm>
            <a:off x="491566" y="1764847"/>
            <a:ext cx="421870" cy="0"/>
          </a:xfrm>
          <a:prstGeom prst="line">
            <a:avLst/>
          </a:prstGeom>
          <a:ln w="57150">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3" name="Kuva 2"/>
          <p:cNvPicPr>
            <a:picLocks noChangeAspect="1"/>
          </p:cNvPicPr>
          <p:nvPr userDrawn="1"/>
        </p:nvPicPr>
        <p:blipFill rotWithShape="1">
          <a:blip r:embed="rId2">
            <a:extLst>
              <a:ext uri="{28A0092B-C50C-407E-A947-70E740481C1C}">
                <a14:useLocalDpi xmlns:a14="http://schemas.microsoft.com/office/drawing/2010/main" val="0"/>
              </a:ext>
            </a:extLst>
          </a:blip>
          <a:srcRect l="11982" t="22626" r="53157"/>
          <a:stretch/>
        </p:blipFill>
        <p:spPr>
          <a:xfrm>
            <a:off x="5085241" y="2"/>
            <a:ext cx="5080000" cy="5714999"/>
          </a:xfrm>
          <a:prstGeom prst="rect">
            <a:avLst/>
          </a:prstGeom>
        </p:spPr>
      </p:pic>
      <p:sp>
        <p:nvSpPr>
          <p:cNvPr id="14" name="Text Placeholder 3"/>
          <p:cNvSpPr>
            <a:spLocks noGrp="1"/>
          </p:cNvSpPr>
          <p:nvPr>
            <p:ph type="body" sz="half" idx="2" hasCustomPrompt="1"/>
          </p:nvPr>
        </p:nvSpPr>
        <p:spPr>
          <a:xfrm>
            <a:off x="491559" y="1940742"/>
            <a:ext cx="4299041" cy="390769"/>
          </a:xfrm>
          <a:prstGeom prst="rect">
            <a:avLst/>
          </a:prstGeom>
        </p:spPr>
        <p:txBody>
          <a:bodyPr lIns="0" tIns="0" rIns="0" bIns="0"/>
          <a:lstStyle>
            <a:lvl1pPr marL="0" indent="0">
              <a:lnSpc>
                <a:spcPct val="100000"/>
              </a:lnSpc>
              <a:buNone/>
              <a:defRPr sz="2800" b="1" i="0" baseline="0">
                <a:solidFill>
                  <a:schemeClr val="bg1"/>
                </a:solidFill>
                <a:latin typeface="arial" charset="0"/>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Sub Headline</a:t>
            </a:r>
          </a:p>
        </p:txBody>
      </p:sp>
      <p:sp>
        <p:nvSpPr>
          <p:cNvPr id="10" name="Text Placeholder 3"/>
          <p:cNvSpPr>
            <a:spLocks noGrp="1"/>
          </p:cNvSpPr>
          <p:nvPr>
            <p:ph type="body" sz="half" idx="11" hasCustomPrompt="1"/>
          </p:nvPr>
        </p:nvSpPr>
        <p:spPr>
          <a:xfrm>
            <a:off x="491559" y="3104594"/>
            <a:ext cx="4299041" cy="327132"/>
          </a:xfrm>
          <a:prstGeom prst="rect">
            <a:avLst/>
          </a:prstGeom>
        </p:spPr>
        <p:txBody>
          <a:bodyPr lIns="0" tIns="0" rIns="0" bIns="0"/>
          <a:lstStyle>
            <a:lvl1pPr marL="0" indent="0">
              <a:lnSpc>
                <a:spcPct val="100000"/>
              </a:lnSpc>
              <a:buNone/>
              <a:defRPr sz="1800" b="1" i="0" baseline="0">
                <a:solidFill>
                  <a:schemeClr val="bg1"/>
                </a:solidFill>
                <a:latin typeface="arial" charset="0"/>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Name</a:t>
            </a:r>
          </a:p>
        </p:txBody>
      </p:sp>
      <p:sp>
        <p:nvSpPr>
          <p:cNvPr id="17" name="Text Placeholder 3"/>
          <p:cNvSpPr>
            <a:spLocks noGrp="1"/>
          </p:cNvSpPr>
          <p:nvPr>
            <p:ph type="body" sz="half" idx="12" hasCustomPrompt="1"/>
          </p:nvPr>
        </p:nvSpPr>
        <p:spPr>
          <a:xfrm>
            <a:off x="491559" y="3431723"/>
            <a:ext cx="4299041" cy="360060"/>
          </a:xfrm>
          <a:prstGeom prst="rect">
            <a:avLst/>
          </a:prstGeom>
        </p:spPr>
        <p:txBody>
          <a:bodyPr lIns="0" tIns="0" rIns="0" bIns="0"/>
          <a:lstStyle>
            <a:lvl1pPr marL="0" indent="0">
              <a:lnSpc>
                <a:spcPct val="100000"/>
              </a:lnSpc>
              <a:buNone/>
              <a:defRPr sz="1800" b="1" i="0" baseline="0">
                <a:solidFill>
                  <a:schemeClr val="bg1"/>
                </a:solidFill>
                <a:latin typeface="arial" charset="0"/>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a:t>Date</a:t>
            </a:r>
            <a:endParaRPr lang="en-US" dirty="0"/>
          </a:p>
        </p:txBody>
      </p:sp>
      <p:pic>
        <p:nvPicPr>
          <p:cNvPr id="18" name="Kuva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4006210"/>
            <a:ext cx="2096470" cy="1674000"/>
          </a:xfrm>
          <a:prstGeom prst="rect">
            <a:avLst/>
          </a:prstGeom>
        </p:spPr>
      </p:pic>
    </p:spTree>
    <p:extLst>
      <p:ext uri="{BB962C8B-B14F-4D97-AF65-F5344CB8AC3E}">
        <p14:creationId xmlns:p14="http://schemas.microsoft.com/office/powerpoint/2010/main" val="26538529"/>
      </p:ext>
    </p:extLst>
  </p:cSld>
  <p:clrMapOvr>
    <a:masterClrMapping/>
  </p:clrMapOvr>
  <p:extLst>
    <p:ext uri="{DCECCB84-F9BA-43D5-87BE-67443E8EF086}">
      <p15:sldGuideLst xmlns:p15="http://schemas.microsoft.com/office/powerpoint/2012/main">
        <p15:guide id="1" pos="320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Header Slide - Red - Image ">
    <p:spTree>
      <p:nvGrpSpPr>
        <p:cNvPr id="1" name=""/>
        <p:cNvGrpSpPr/>
        <p:nvPr/>
      </p:nvGrpSpPr>
      <p:grpSpPr>
        <a:xfrm>
          <a:off x="0" y="0"/>
          <a:ext cx="0" cy="0"/>
          <a:chOff x="0" y="0"/>
          <a:chExt cx="0" cy="0"/>
        </a:xfrm>
      </p:grpSpPr>
      <p:sp>
        <p:nvSpPr>
          <p:cNvPr id="11" name="Rectangle 10"/>
          <p:cNvSpPr/>
          <p:nvPr userDrawn="1"/>
        </p:nvSpPr>
        <p:spPr>
          <a:xfrm>
            <a:off x="3" y="0"/>
            <a:ext cx="10160000" cy="5715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13"/>
          </a:p>
        </p:txBody>
      </p:sp>
      <p:sp>
        <p:nvSpPr>
          <p:cNvPr id="9" name="Title 8"/>
          <p:cNvSpPr>
            <a:spLocks noGrp="1"/>
          </p:cNvSpPr>
          <p:nvPr>
            <p:ph type="title" hasCustomPrompt="1"/>
          </p:nvPr>
        </p:nvSpPr>
        <p:spPr>
          <a:xfrm>
            <a:off x="491559" y="996335"/>
            <a:ext cx="4299041" cy="634192"/>
          </a:xfrm>
          <a:prstGeom prst="rect">
            <a:avLst/>
          </a:prstGeom>
        </p:spPr>
        <p:txBody>
          <a:bodyPr lIns="0" tIns="0" rIns="0" bIns="0" anchor="b"/>
          <a:lstStyle>
            <a:lvl1pPr>
              <a:lnSpc>
                <a:spcPct val="100000"/>
              </a:lnSpc>
              <a:defRPr sz="4000" b="1" baseline="0">
                <a:solidFill>
                  <a:schemeClr val="bg1"/>
                </a:solidFill>
              </a:defRPr>
            </a:lvl1pPr>
          </a:lstStyle>
          <a:p>
            <a:r>
              <a:rPr lang="en-US" dirty="0"/>
              <a:t>Headline</a:t>
            </a:r>
          </a:p>
        </p:txBody>
      </p:sp>
      <p:sp>
        <p:nvSpPr>
          <p:cNvPr id="13" name="Text Placeholder 3"/>
          <p:cNvSpPr>
            <a:spLocks noGrp="1"/>
          </p:cNvSpPr>
          <p:nvPr>
            <p:ph type="body" sz="half" idx="2" hasCustomPrompt="1"/>
          </p:nvPr>
        </p:nvSpPr>
        <p:spPr>
          <a:xfrm>
            <a:off x="491559" y="1979221"/>
            <a:ext cx="4299041" cy="390769"/>
          </a:xfrm>
          <a:prstGeom prst="rect">
            <a:avLst/>
          </a:prstGeom>
        </p:spPr>
        <p:txBody>
          <a:bodyPr lIns="0" tIns="0" rIns="0" bIns="0"/>
          <a:lstStyle>
            <a:lvl1pPr marL="0" indent="0">
              <a:lnSpc>
                <a:spcPct val="100000"/>
              </a:lnSpc>
              <a:buNone/>
              <a:defRPr sz="2800" b="1" i="0" baseline="0">
                <a:solidFill>
                  <a:schemeClr val="bg1"/>
                </a:solidFill>
                <a:latin typeface="arial" charset="0"/>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Sub Headline</a:t>
            </a:r>
          </a:p>
        </p:txBody>
      </p:sp>
      <p:sp>
        <p:nvSpPr>
          <p:cNvPr id="12" name="Text Placeholder 3"/>
          <p:cNvSpPr>
            <a:spLocks noGrp="1"/>
          </p:cNvSpPr>
          <p:nvPr>
            <p:ph type="body" sz="half" idx="11" hasCustomPrompt="1"/>
          </p:nvPr>
        </p:nvSpPr>
        <p:spPr>
          <a:xfrm>
            <a:off x="491559" y="3104594"/>
            <a:ext cx="4299041" cy="327132"/>
          </a:xfrm>
          <a:prstGeom prst="rect">
            <a:avLst/>
          </a:prstGeom>
        </p:spPr>
        <p:txBody>
          <a:bodyPr lIns="0" tIns="0" rIns="0" bIns="0"/>
          <a:lstStyle>
            <a:lvl1pPr marL="0" indent="0">
              <a:buNone/>
              <a:defRPr sz="1800" b="1" i="0" baseline="0">
                <a:solidFill>
                  <a:schemeClr val="bg1"/>
                </a:solidFill>
                <a:latin typeface="arial" charset="0"/>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Name</a:t>
            </a:r>
          </a:p>
        </p:txBody>
      </p:sp>
      <p:sp>
        <p:nvSpPr>
          <p:cNvPr id="16" name="Text Placeholder 3"/>
          <p:cNvSpPr>
            <a:spLocks noGrp="1"/>
          </p:cNvSpPr>
          <p:nvPr>
            <p:ph type="body" sz="half" idx="12" hasCustomPrompt="1"/>
          </p:nvPr>
        </p:nvSpPr>
        <p:spPr>
          <a:xfrm>
            <a:off x="491559" y="3431723"/>
            <a:ext cx="4299041" cy="360060"/>
          </a:xfrm>
          <a:prstGeom prst="rect">
            <a:avLst/>
          </a:prstGeom>
        </p:spPr>
        <p:txBody>
          <a:bodyPr lIns="0" tIns="0" rIns="0" bIns="0"/>
          <a:lstStyle>
            <a:lvl1pPr marL="0" indent="0">
              <a:buNone/>
              <a:defRPr sz="1800" b="1" i="0" baseline="0">
                <a:solidFill>
                  <a:schemeClr val="bg1"/>
                </a:solidFill>
                <a:latin typeface="arial" charset="0"/>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a:t>Date</a:t>
            </a:r>
            <a:endParaRPr lang="en-US" dirty="0"/>
          </a:p>
        </p:txBody>
      </p:sp>
      <p:sp>
        <p:nvSpPr>
          <p:cNvPr id="14" name="Picture Placeholder 2"/>
          <p:cNvSpPr>
            <a:spLocks noGrp="1"/>
          </p:cNvSpPr>
          <p:nvPr>
            <p:ph type="pic" idx="13" hasCustomPrompt="1"/>
          </p:nvPr>
        </p:nvSpPr>
        <p:spPr>
          <a:xfrm>
            <a:off x="5071577" y="0"/>
            <a:ext cx="5088424" cy="5715000"/>
          </a:xfrm>
          <a:prstGeom prst="rect">
            <a:avLst/>
          </a:prstGeom>
        </p:spPr>
        <p:txBody>
          <a:bodyPr/>
          <a:lstStyle>
            <a:lvl1pPr marL="0" marR="0" indent="0" algn="l" defTabSz="685733" rtl="0" eaLnBrk="1" fontAlgn="auto" latinLnBrk="0" hangingPunct="1">
              <a:lnSpc>
                <a:spcPct val="90000"/>
              </a:lnSpc>
              <a:spcBef>
                <a:spcPts val="750"/>
              </a:spcBef>
              <a:spcAft>
                <a:spcPts val="0"/>
              </a:spcAft>
              <a:buClrTx/>
              <a:buSzTx/>
              <a:buFont typeface="Arial"/>
              <a:buNone/>
              <a:tabLst/>
              <a:defRPr sz="2400" b="1" i="0" baseline="0">
                <a:solidFill>
                  <a:schemeClr val="bg1">
                    <a:alpha val="62000"/>
                  </a:schemeClr>
                </a:solidFill>
              </a:defRPr>
            </a:lvl1pPr>
            <a:lvl2pPr marL="342866" indent="0">
              <a:buNone/>
              <a:defRPr sz="2100"/>
            </a:lvl2pPr>
            <a:lvl3pPr marL="685733" indent="0">
              <a:buNone/>
              <a:defRPr sz="1800"/>
            </a:lvl3pPr>
            <a:lvl4pPr marL="1028598" indent="0">
              <a:buNone/>
              <a:defRPr sz="1500"/>
            </a:lvl4pPr>
            <a:lvl5pPr marL="1371465" indent="0">
              <a:buNone/>
              <a:defRPr sz="1500"/>
            </a:lvl5pPr>
            <a:lvl6pPr marL="1714330" indent="0">
              <a:buNone/>
              <a:defRPr sz="1500"/>
            </a:lvl6pPr>
            <a:lvl7pPr marL="2057195" indent="0">
              <a:buNone/>
              <a:defRPr sz="1500"/>
            </a:lvl7pPr>
            <a:lvl8pPr marL="2400060" indent="0">
              <a:buNone/>
              <a:defRPr sz="1500"/>
            </a:lvl8pPr>
            <a:lvl9pPr marL="2742930" indent="0">
              <a:buNone/>
              <a:defRPr sz="1500"/>
            </a:lvl9pPr>
          </a:lstStyle>
          <a:p>
            <a:r>
              <a:rPr lang="en-US" dirty="0"/>
              <a:t>Click icon to add image.</a:t>
            </a:r>
          </a:p>
          <a:p>
            <a:r>
              <a:rPr lang="fi-FI" dirty="0" err="1"/>
              <a:t>Fit</a:t>
            </a:r>
            <a:r>
              <a:rPr lang="fi-FI" dirty="0"/>
              <a:t> </a:t>
            </a:r>
            <a:r>
              <a:rPr lang="fi-FI" dirty="0" err="1"/>
              <a:t>the</a:t>
            </a:r>
            <a:r>
              <a:rPr lang="fi-FI" dirty="0"/>
              <a:t> image to </a:t>
            </a:r>
            <a:r>
              <a:rPr lang="fi-FI" dirty="0" err="1"/>
              <a:t>frame</a:t>
            </a:r>
            <a:r>
              <a:rPr lang="fi-FI" dirty="0"/>
              <a:t> </a:t>
            </a:r>
            <a:br>
              <a:rPr lang="fi-FI" dirty="0"/>
            </a:br>
            <a:r>
              <a:rPr lang="fi-FI" dirty="0" err="1"/>
              <a:t>by</a:t>
            </a:r>
            <a:r>
              <a:rPr lang="fi-FI" dirty="0"/>
              <a:t> </a:t>
            </a:r>
            <a:r>
              <a:rPr lang="fi-FI" dirty="0" err="1"/>
              <a:t>choosing</a:t>
            </a:r>
            <a:r>
              <a:rPr lang="fi-FI" dirty="0"/>
              <a:t>: </a:t>
            </a:r>
            <a:br>
              <a:rPr lang="fi-FI" dirty="0"/>
            </a:br>
            <a:r>
              <a:rPr lang="fi-FI" dirty="0" err="1"/>
              <a:t>crop</a:t>
            </a:r>
            <a:r>
              <a:rPr lang="fi-FI" dirty="0"/>
              <a:t>&gt;</a:t>
            </a:r>
            <a:r>
              <a:rPr lang="fi-FI" dirty="0" err="1"/>
              <a:t>fit</a:t>
            </a:r>
            <a:r>
              <a:rPr lang="fi-FI" dirty="0"/>
              <a:t> / rajaa&gt;sovita</a:t>
            </a:r>
            <a:endParaRPr lang="en-US" dirty="0"/>
          </a:p>
        </p:txBody>
      </p:sp>
      <p:pic>
        <p:nvPicPr>
          <p:cNvPr id="17" name="Kuva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006210"/>
            <a:ext cx="2096470" cy="1674000"/>
          </a:xfrm>
          <a:prstGeom prst="rect">
            <a:avLst/>
          </a:prstGeom>
        </p:spPr>
      </p:pic>
    </p:spTree>
    <p:extLst>
      <p:ext uri="{BB962C8B-B14F-4D97-AF65-F5344CB8AC3E}">
        <p14:creationId xmlns:p14="http://schemas.microsoft.com/office/powerpoint/2010/main" val="75828619"/>
      </p:ext>
    </p:extLst>
  </p:cSld>
  <p:clrMapOvr>
    <a:masterClrMapping/>
  </p:clrMapOvr>
  <p:extLst>
    <p:ext uri="{DCECCB84-F9BA-43D5-87BE-67443E8EF086}">
      <p15:sldGuideLst xmlns:p15="http://schemas.microsoft.com/office/powerpoint/2012/main">
        <p15:guide id="1" orient="horz" pos="3297"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7. Divider - Red - Text and image">
    <p:spTree>
      <p:nvGrpSpPr>
        <p:cNvPr id="1" name=""/>
        <p:cNvGrpSpPr/>
        <p:nvPr/>
      </p:nvGrpSpPr>
      <p:grpSpPr>
        <a:xfrm>
          <a:off x="0" y="0"/>
          <a:ext cx="0" cy="0"/>
          <a:chOff x="0" y="0"/>
          <a:chExt cx="0" cy="0"/>
        </a:xfrm>
      </p:grpSpPr>
      <p:sp>
        <p:nvSpPr>
          <p:cNvPr id="11" name="Rectangle 10"/>
          <p:cNvSpPr/>
          <p:nvPr userDrawn="1"/>
        </p:nvSpPr>
        <p:spPr>
          <a:xfrm>
            <a:off x="0" y="0"/>
            <a:ext cx="10160000" cy="5715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13"/>
          </a:p>
        </p:txBody>
      </p:sp>
      <p:sp>
        <p:nvSpPr>
          <p:cNvPr id="3" name="Text Placeholder 2">
            <a:extLst>
              <a:ext uri="{FF2B5EF4-FFF2-40B4-BE49-F238E27FC236}">
                <a16:creationId xmlns:a16="http://schemas.microsoft.com/office/drawing/2014/main" id="{3CC9C0A2-E518-4F61-BACC-25E3255118C4}"/>
              </a:ext>
            </a:extLst>
          </p:cNvPr>
          <p:cNvSpPr>
            <a:spLocks noGrp="1"/>
          </p:cNvSpPr>
          <p:nvPr>
            <p:ph type="body" sz="quarter" idx="12" hasCustomPrompt="1"/>
          </p:nvPr>
        </p:nvSpPr>
        <p:spPr>
          <a:xfrm>
            <a:off x="319265" y="576797"/>
            <a:ext cx="4686844" cy="4186208"/>
          </a:xfrm>
          <a:prstGeom prst="rect">
            <a:avLst/>
          </a:prstGeom>
        </p:spPr>
        <p:txBody>
          <a:bodyPr lIns="0" tIns="0" rIns="0" bIns="0"/>
          <a:lstStyle>
            <a:lvl1pPr marL="0" indent="0">
              <a:lnSpc>
                <a:spcPct val="100000"/>
              </a:lnSpc>
              <a:buNone/>
              <a:defRPr sz="3300" b="1">
                <a:solidFill>
                  <a:schemeClr val="bg1"/>
                </a:solidFill>
              </a:defRPr>
            </a:lvl1pPr>
          </a:lstStyle>
          <a:p>
            <a:r>
              <a:rPr lang="fi-FI" dirty="0"/>
              <a:t>Lorem </a:t>
            </a:r>
            <a:r>
              <a:rPr lang="fi-FI" dirty="0" err="1"/>
              <a:t>ipsum</a:t>
            </a:r>
            <a:r>
              <a:rPr lang="fi-FI" dirty="0"/>
              <a:t> </a:t>
            </a:r>
            <a:r>
              <a:rPr lang="fi-FI" dirty="0" err="1"/>
              <a:t>dolor</a:t>
            </a:r>
            <a:r>
              <a:rPr lang="fi-FI" dirty="0"/>
              <a:t> </a:t>
            </a:r>
            <a:r>
              <a:rPr lang="fi-FI" dirty="0" err="1"/>
              <a:t>sit</a:t>
            </a:r>
            <a:r>
              <a:rPr lang="fi-FI" dirty="0"/>
              <a:t> amet, </a:t>
            </a:r>
            <a:r>
              <a:rPr lang="fi-FI" dirty="0" err="1"/>
              <a:t>consectetur</a:t>
            </a:r>
            <a:r>
              <a:rPr lang="fi-FI" dirty="0"/>
              <a:t> adipiscing elit. </a:t>
            </a:r>
            <a:r>
              <a:rPr lang="fi-FI" dirty="0" err="1"/>
              <a:t>Maecenas</a:t>
            </a:r>
            <a:r>
              <a:rPr lang="fi-FI" dirty="0"/>
              <a:t> </a:t>
            </a:r>
            <a:r>
              <a:rPr lang="fi-FI" dirty="0" err="1"/>
              <a:t>velit</a:t>
            </a:r>
            <a:r>
              <a:rPr lang="fi-FI" dirty="0"/>
              <a:t> </a:t>
            </a:r>
            <a:r>
              <a:rPr lang="fi-FI" dirty="0" err="1"/>
              <a:t>velit</a:t>
            </a:r>
            <a:r>
              <a:rPr lang="fi-FI" dirty="0"/>
              <a:t>, </a:t>
            </a:r>
            <a:r>
              <a:rPr lang="fi-FI" dirty="0" err="1"/>
              <a:t>consequat</a:t>
            </a:r>
            <a:r>
              <a:rPr lang="fi-FI" dirty="0"/>
              <a:t> </a:t>
            </a:r>
            <a:r>
              <a:rPr lang="fi-FI" dirty="0" err="1"/>
              <a:t>eget</a:t>
            </a:r>
            <a:r>
              <a:rPr lang="fi-FI" dirty="0"/>
              <a:t> </a:t>
            </a:r>
            <a:r>
              <a:rPr lang="fi-FI" dirty="0" err="1"/>
              <a:t>ullamcorper</a:t>
            </a:r>
            <a:r>
              <a:rPr lang="fi-FI" dirty="0"/>
              <a:t> a, </a:t>
            </a:r>
            <a:r>
              <a:rPr lang="fi-FI" dirty="0" err="1"/>
              <a:t>maximus</a:t>
            </a:r>
            <a:r>
              <a:rPr lang="fi-FI" dirty="0"/>
              <a:t> </a:t>
            </a:r>
            <a:r>
              <a:rPr lang="fi-FI" dirty="0" err="1"/>
              <a:t>ac</a:t>
            </a:r>
            <a:r>
              <a:rPr lang="fi-FI" dirty="0"/>
              <a:t> ex.</a:t>
            </a:r>
          </a:p>
        </p:txBody>
      </p:sp>
      <p:sp>
        <p:nvSpPr>
          <p:cNvPr id="4" name="Päivämäärän paikkamerkki 3">
            <a:extLst>
              <a:ext uri="{FF2B5EF4-FFF2-40B4-BE49-F238E27FC236}">
                <a16:creationId xmlns:a16="http://schemas.microsoft.com/office/drawing/2014/main" id="{04E326D0-D397-4DCF-88BA-ADD90C3D5C3E}"/>
              </a:ext>
            </a:extLst>
          </p:cNvPr>
          <p:cNvSpPr>
            <a:spLocks noGrp="1"/>
          </p:cNvSpPr>
          <p:nvPr>
            <p:ph type="dt" sz="half" idx="13"/>
          </p:nvPr>
        </p:nvSpPr>
        <p:spPr/>
        <p:txBody>
          <a:bodyPr/>
          <a:lstStyle>
            <a:lvl1pPr>
              <a:defRPr>
                <a:solidFill>
                  <a:srgbClr val="FFFFFF"/>
                </a:solidFill>
              </a:defRPr>
            </a:lvl1pPr>
          </a:lstStyle>
          <a:p>
            <a:r>
              <a:rPr lang="fi-FI"/>
              <a:t>dd.mm.yyyy</a:t>
            </a:r>
            <a:endParaRPr lang="en-US" dirty="0"/>
          </a:p>
        </p:txBody>
      </p:sp>
      <p:sp>
        <p:nvSpPr>
          <p:cNvPr id="10" name="Dian numeron paikkamerkki 9">
            <a:extLst>
              <a:ext uri="{FF2B5EF4-FFF2-40B4-BE49-F238E27FC236}">
                <a16:creationId xmlns:a16="http://schemas.microsoft.com/office/drawing/2014/main" id="{439BEBFE-6A3C-4862-B3C0-DF2EC5E8CBFB}"/>
              </a:ext>
            </a:extLst>
          </p:cNvPr>
          <p:cNvSpPr>
            <a:spLocks noGrp="1"/>
          </p:cNvSpPr>
          <p:nvPr>
            <p:ph type="sldNum" sz="quarter" idx="15"/>
          </p:nvPr>
        </p:nvSpPr>
        <p:spPr/>
        <p:txBody>
          <a:bodyPr/>
          <a:lstStyle>
            <a:lvl1pPr>
              <a:defRPr>
                <a:solidFill>
                  <a:srgbClr val="FFFFFF"/>
                </a:solidFill>
              </a:defRPr>
            </a:lvl1pPr>
          </a:lstStyle>
          <a:p>
            <a:fld id="{28F7F04C-F568-F649-A2AE-EA61C66B69B4}" type="slidenum">
              <a:rPr lang="en-US" smtClean="0"/>
              <a:pPr/>
              <a:t>‹#›</a:t>
            </a:fld>
            <a:endParaRPr lang="en-US" dirty="0"/>
          </a:p>
        </p:txBody>
      </p:sp>
      <p:pic>
        <p:nvPicPr>
          <p:cNvPr id="12" name="Kuva 11"/>
          <p:cNvPicPr>
            <a:picLocks noChangeAspect="1"/>
          </p:cNvPicPr>
          <p:nvPr userDrawn="1"/>
        </p:nvPicPr>
        <p:blipFill rotWithShape="1">
          <a:blip r:embed="rId2">
            <a:extLst>
              <a:ext uri="{28A0092B-C50C-407E-A947-70E740481C1C}">
                <a14:useLocalDpi xmlns:a14="http://schemas.microsoft.com/office/drawing/2010/main" val="0"/>
              </a:ext>
            </a:extLst>
          </a:blip>
          <a:srcRect l="33859" r="22506"/>
          <a:stretch/>
        </p:blipFill>
        <p:spPr>
          <a:xfrm>
            <a:off x="5239089" y="0"/>
            <a:ext cx="4920000" cy="5715000"/>
          </a:xfrm>
          <a:prstGeom prst="rect">
            <a:avLst/>
          </a:prstGeom>
        </p:spPr>
      </p:pic>
      <p:sp>
        <p:nvSpPr>
          <p:cNvPr id="5" name="Alatunnisteen paikkamerkki 4">
            <a:extLst>
              <a:ext uri="{FF2B5EF4-FFF2-40B4-BE49-F238E27FC236}">
                <a16:creationId xmlns:a16="http://schemas.microsoft.com/office/drawing/2014/main" id="{0B124AD7-04E5-4E26-A7E3-6E499B81497F}"/>
              </a:ext>
            </a:extLst>
          </p:cNvPr>
          <p:cNvSpPr>
            <a:spLocks noGrp="1"/>
          </p:cNvSpPr>
          <p:nvPr>
            <p:ph type="ftr" sz="quarter" idx="14"/>
          </p:nvPr>
        </p:nvSpPr>
        <p:spPr/>
        <p:txBody>
          <a:bodyPr/>
          <a:lstStyle>
            <a:lvl1pPr>
              <a:defRPr>
                <a:solidFill>
                  <a:srgbClr val="FFFFFF"/>
                </a:solidFill>
              </a:defRPr>
            </a:lvl1pPr>
          </a:lstStyle>
          <a:p>
            <a:r>
              <a:rPr lang="fi-FI" dirty="0" err="1"/>
              <a:t>Your</a:t>
            </a:r>
            <a:r>
              <a:rPr lang="fi-FI" dirty="0"/>
              <a:t> text </a:t>
            </a:r>
            <a:r>
              <a:rPr lang="fi-FI" dirty="0" err="1"/>
              <a:t>here</a:t>
            </a:r>
            <a:endParaRPr lang="fi-FI" dirty="0"/>
          </a:p>
        </p:txBody>
      </p:sp>
      <p:pic>
        <p:nvPicPr>
          <p:cNvPr id="13" name="Kuva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821491"/>
            <a:ext cx="2212711" cy="856800"/>
          </a:xfrm>
          <a:prstGeom prst="rect">
            <a:avLst/>
          </a:prstGeom>
        </p:spPr>
      </p:pic>
    </p:spTree>
    <p:extLst>
      <p:ext uri="{BB962C8B-B14F-4D97-AF65-F5344CB8AC3E}">
        <p14:creationId xmlns:p14="http://schemas.microsoft.com/office/powerpoint/2010/main" val="2907931115"/>
      </p:ext>
    </p:extLst>
  </p:cSld>
  <p:clrMapOvr>
    <a:masterClrMapping/>
  </p:clrMapOvr>
  <p:extLst>
    <p:ext uri="{DCECCB84-F9BA-43D5-87BE-67443E8EF086}">
      <p15:sldGuideLst xmlns:p15="http://schemas.microsoft.com/office/powerpoint/2012/main">
        <p15:guide id="1" pos="3301"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7. Divider - Red - Text and image">
    <p:spTree>
      <p:nvGrpSpPr>
        <p:cNvPr id="1" name=""/>
        <p:cNvGrpSpPr/>
        <p:nvPr/>
      </p:nvGrpSpPr>
      <p:grpSpPr>
        <a:xfrm>
          <a:off x="0" y="0"/>
          <a:ext cx="0" cy="0"/>
          <a:chOff x="0" y="0"/>
          <a:chExt cx="0" cy="0"/>
        </a:xfrm>
      </p:grpSpPr>
      <p:sp>
        <p:nvSpPr>
          <p:cNvPr id="11" name="Rectangle 10"/>
          <p:cNvSpPr/>
          <p:nvPr userDrawn="1"/>
        </p:nvSpPr>
        <p:spPr>
          <a:xfrm>
            <a:off x="0" y="0"/>
            <a:ext cx="10160000" cy="5715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13"/>
          </a:p>
        </p:txBody>
      </p:sp>
      <p:sp>
        <p:nvSpPr>
          <p:cNvPr id="3" name="Text Placeholder 2">
            <a:extLst>
              <a:ext uri="{FF2B5EF4-FFF2-40B4-BE49-F238E27FC236}">
                <a16:creationId xmlns:a16="http://schemas.microsoft.com/office/drawing/2014/main" id="{3CC9C0A2-E518-4F61-BACC-25E3255118C4}"/>
              </a:ext>
            </a:extLst>
          </p:cNvPr>
          <p:cNvSpPr>
            <a:spLocks noGrp="1"/>
          </p:cNvSpPr>
          <p:nvPr>
            <p:ph type="body" sz="quarter" idx="12" hasCustomPrompt="1"/>
          </p:nvPr>
        </p:nvSpPr>
        <p:spPr>
          <a:xfrm>
            <a:off x="319265" y="576797"/>
            <a:ext cx="4686844" cy="4186208"/>
          </a:xfrm>
          <a:prstGeom prst="rect">
            <a:avLst/>
          </a:prstGeom>
        </p:spPr>
        <p:txBody>
          <a:bodyPr lIns="0" tIns="0" rIns="0" bIns="0"/>
          <a:lstStyle>
            <a:lvl1pPr marL="0" indent="0">
              <a:lnSpc>
                <a:spcPct val="100000"/>
              </a:lnSpc>
              <a:buNone/>
              <a:defRPr sz="3300" b="1">
                <a:solidFill>
                  <a:schemeClr val="bg1"/>
                </a:solidFill>
              </a:defRPr>
            </a:lvl1pPr>
          </a:lstStyle>
          <a:p>
            <a:r>
              <a:rPr lang="fi-FI" dirty="0"/>
              <a:t>Lorem </a:t>
            </a:r>
            <a:r>
              <a:rPr lang="fi-FI" dirty="0" err="1"/>
              <a:t>ipsum</a:t>
            </a:r>
            <a:r>
              <a:rPr lang="fi-FI" dirty="0"/>
              <a:t> </a:t>
            </a:r>
            <a:r>
              <a:rPr lang="fi-FI" dirty="0" err="1"/>
              <a:t>dolor</a:t>
            </a:r>
            <a:r>
              <a:rPr lang="fi-FI" dirty="0"/>
              <a:t> </a:t>
            </a:r>
            <a:r>
              <a:rPr lang="fi-FI" dirty="0" err="1"/>
              <a:t>sit</a:t>
            </a:r>
            <a:r>
              <a:rPr lang="fi-FI" dirty="0"/>
              <a:t> amet, </a:t>
            </a:r>
            <a:r>
              <a:rPr lang="fi-FI" dirty="0" err="1"/>
              <a:t>consectetur</a:t>
            </a:r>
            <a:r>
              <a:rPr lang="fi-FI" dirty="0"/>
              <a:t> </a:t>
            </a:r>
            <a:r>
              <a:rPr lang="fi-FI" dirty="0" err="1"/>
              <a:t>adipiscing</a:t>
            </a:r>
            <a:r>
              <a:rPr lang="fi-FI" dirty="0"/>
              <a:t> elit. Maecenas </a:t>
            </a:r>
            <a:r>
              <a:rPr lang="fi-FI" dirty="0" err="1"/>
              <a:t>velit</a:t>
            </a:r>
            <a:r>
              <a:rPr lang="fi-FI" dirty="0"/>
              <a:t> </a:t>
            </a:r>
            <a:r>
              <a:rPr lang="fi-FI" dirty="0" err="1"/>
              <a:t>velit</a:t>
            </a:r>
            <a:r>
              <a:rPr lang="fi-FI" dirty="0"/>
              <a:t>, </a:t>
            </a:r>
            <a:r>
              <a:rPr lang="fi-FI" dirty="0" err="1"/>
              <a:t>consequat</a:t>
            </a:r>
            <a:r>
              <a:rPr lang="fi-FI" dirty="0"/>
              <a:t> </a:t>
            </a:r>
            <a:r>
              <a:rPr lang="fi-FI" dirty="0" err="1"/>
              <a:t>eget</a:t>
            </a:r>
            <a:r>
              <a:rPr lang="fi-FI" dirty="0"/>
              <a:t> </a:t>
            </a:r>
            <a:r>
              <a:rPr lang="fi-FI" dirty="0" err="1"/>
              <a:t>ullamcorper</a:t>
            </a:r>
            <a:r>
              <a:rPr lang="fi-FI" dirty="0"/>
              <a:t> a, </a:t>
            </a:r>
            <a:r>
              <a:rPr lang="fi-FI" dirty="0" err="1"/>
              <a:t>maximus</a:t>
            </a:r>
            <a:r>
              <a:rPr lang="fi-FI" dirty="0"/>
              <a:t> </a:t>
            </a:r>
            <a:r>
              <a:rPr lang="fi-FI" dirty="0" err="1"/>
              <a:t>ac</a:t>
            </a:r>
            <a:r>
              <a:rPr lang="fi-FI" dirty="0"/>
              <a:t> ex.</a:t>
            </a:r>
          </a:p>
        </p:txBody>
      </p:sp>
      <p:sp>
        <p:nvSpPr>
          <p:cNvPr id="4" name="Päivämäärän paikkamerkki 3">
            <a:extLst>
              <a:ext uri="{FF2B5EF4-FFF2-40B4-BE49-F238E27FC236}">
                <a16:creationId xmlns:a16="http://schemas.microsoft.com/office/drawing/2014/main" id="{04E326D0-D397-4DCF-88BA-ADD90C3D5C3E}"/>
              </a:ext>
            </a:extLst>
          </p:cNvPr>
          <p:cNvSpPr>
            <a:spLocks noGrp="1"/>
          </p:cNvSpPr>
          <p:nvPr>
            <p:ph type="dt" sz="half" idx="13"/>
          </p:nvPr>
        </p:nvSpPr>
        <p:spPr/>
        <p:txBody>
          <a:bodyPr/>
          <a:lstStyle>
            <a:lvl1pPr>
              <a:defRPr>
                <a:solidFill>
                  <a:srgbClr val="FFFFFF"/>
                </a:solidFill>
              </a:defRPr>
            </a:lvl1pPr>
          </a:lstStyle>
          <a:p>
            <a:r>
              <a:rPr lang="fi-FI"/>
              <a:t>dd.mm.yyyy</a:t>
            </a:r>
            <a:endParaRPr lang="en-US" dirty="0"/>
          </a:p>
        </p:txBody>
      </p:sp>
      <p:sp>
        <p:nvSpPr>
          <p:cNvPr id="10" name="Dian numeron paikkamerkki 9">
            <a:extLst>
              <a:ext uri="{FF2B5EF4-FFF2-40B4-BE49-F238E27FC236}">
                <a16:creationId xmlns:a16="http://schemas.microsoft.com/office/drawing/2014/main" id="{439BEBFE-6A3C-4862-B3C0-DF2EC5E8CBFB}"/>
              </a:ext>
            </a:extLst>
          </p:cNvPr>
          <p:cNvSpPr>
            <a:spLocks noGrp="1"/>
          </p:cNvSpPr>
          <p:nvPr>
            <p:ph type="sldNum" sz="quarter" idx="15"/>
          </p:nvPr>
        </p:nvSpPr>
        <p:spPr/>
        <p:txBody>
          <a:bodyPr/>
          <a:lstStyle>
            <a:lvl1pPr>
              <a:defRPr>
                <a:solidFill>
                  <a:srgbClr val="FFFFFF"/>
                </a:solidFill>
              </a:defRPr>
            </a:lvl1pPr>
          </a:lstStyle>
          <a:p>
            <a:fld id="{28F7F04C-F568-F649-A2AE-EA61C66B69B4}" type="slidenum">
              <a:rPr lang="en-US" smtClean="0"/>
              <a:pPr/>
              <a:t>‹#›</a:t>
            </a:fld>
            <a:endParaRPr lang="en-US" dirty="0"/>
          </a:p>
        </p:txBody>
      </p:sp>
      <p:pic>
        <p:nvPicPr>
          <p:cNvPr id="14" name="Kuva 13"/>
          <p:cNvPicPr>
            <a:picLocks noChangeAspect="1"/>
          </p:cNvPicPr>
          <p:nvPr userDrawn="1"/>
        </p:nvPicPr>
        <p:blipFill rotWithShape="1">
          <a:blip r:embed="rId2">
            <a:extLst>
              <a:ext uri="{28A0092B-C50C-407E-A947-70E740481C1C}">
                <a14:useLocalDpi xmlns:a14="http://schemas.microsoft.com/office/drawing/2010/main" val="0"/>
              </a:ext>
            </a:extLst>
          </a:blip>
          <a:srcRect l="33408" r="14927"/>
          <a:stretch/>
        </p:blipFill>
        <p:spPr>
          <a:xfrm>
            <a:off x="5247616" y="0"/>
            <a:ext cx="4920000" cy="5715000"/>
          </a:xfrm>
          <a:prstGeom prst="rect">
            <a:avLst/>
          </a:prstGeom>
        </p:spPr>
      </p:pic>
      <p:sp>
        <p:nvSpPr>
          <p:cNvPr id="5" name="Alatunnisteen paikkamerkki 4">
            <a:extLst>
              <a:ext uri="{FF2B5EF4-FFF2-40B4-BE49-F238E27FC236}">
                <a16:creationId xmlns:a16="http://schemas.microsoft.com/office/drawing/2014/main" id="{0B124AD7-04E5-4E26-A7E3-6E499B81497F}"/>
              </a:ext>
            </a:extLst>
          </p:cNvPr>
          <p:cNvSpPr>
            <a:spLocks noGrp="1"/>
          </p:cNvSpPr>
          <p:nvPr>
            <p:ph type="ftr" sz="quarter" idx="14"/>
          </p:nvPr>
        </p:nvSpPr>
        <p:spPr/>
        <p:txBody>
          <a:bodyPr/>
          <a:lstStyle>
            <a:lvl1pPr>
              <a:defRPr>
                <a:solidFill>
                  <a:srgbClr val="FFFFFF"/>
                </a:solidFill>
              </a:defRPr>
            </a:lvl1pPr>
          </a:lstStyle>
          <a:p>
            <a:r>
              <a:rPr lang="fi-FI" dirty="0" err="1"/>
              <a:t>Your</a:t>
            </a:r>
            <a:r>
              <a:rPr lang="fi-FI" dirty="0"/>
              <a:t> text </a:t>
            </a:r>
            <a:r>
              <a:rPr lang="fi-FI" dirty="0" err="1"/>
              <a:t>here</a:t>
            </a:r>
            <a:endParaRPr lang="fi-FI" dirty="0"/>
          </a:p>
        </p:txBody>
      </p:sp>
      <p:pic>
        <p:nvPicPr>
          <p:cNvPr id="13" name="Kuva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821491"/>
            <a:ext cx="2212711" cy="856800"/>
          </a:xfrm>
          <a:prstGeom prst="rect">
            <a:avLst/>
          </a:prstGeom>
        </p:spPr>
      </p:pic>
    </p:spTree>
    <p:extLst>
      <p:ext uri="{BB962C8B-B14F-4D97-AF65-F5344CB8AC3E}">
        <p14:creationId xmlns:p14="http://schemas.microsoft.com/office/powerpoint/2010/main" val="3970361234"/>
      </p:ext>
    </p:extLst>
  </p:cSld>
  <p:clrMapOvr>
    <a:masterClrMapping/>
  </p:clrMapOvr>
  <p:extLst>
    <p:ext uri="{DCECCB84-F9BA-43D5-87BE-67443E8EF086}">
      <p15:sldGuideLst xmlns:p15="http://schemas.microsoft.com/office/powerpoint/2012/main">
        <p15:guide id="1" pos="330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7. Divider - Red - Text and image">
    <p:spTree>
      <p:nvGrpSpPr>
        <p:cNvPr id="1" name=""/>
        <p:cNvGrpSpPr/>
        <p:nvPr/>
      </p:nvGrpSpPr>
      <p:grpSpPr>
        <a:xfrm>
          <a:off x="0" y="0"/>
          <a:ext cx="0" cy="0"/>
          <a:chOff x="0" y="0"/>
          <a:chExt cx="0" cy="0"/>
        </a:xfrm>
      </p:grpSpPr>
      <p:sp>
        <p:nvSpPr>
          <p:cNvPr id="11" name="Rectangle 10"/>
          <p:cNvSpPr/>
          <p:nvPr userDrawn="1"/>
        </p:nvSpPr>
        <p:spPr>
          <a:xfrm>
            <a:off x="0" y="0"/>
            <a:ext cx="10160000" cy="5715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13"/>
          </a:p>
        </p:txBody>
      </p:sp>
      <p:sp>
        <p:nvSpPr>
          <p:cNvPr id="3" name="Text Placeholder 2">
            <a:extLst>
              <a:ext uri="{FF2B5EF4-FFF2-40B4-BE49-F238E27FC236}">
                <a16:creationId xmlns:a16="http://schemas.microsoft.com/office/drawing/2014/main" id="{3CC9C0A2-E518-4F61-BACC-25E3255118C4}"/>
              </a:ext>
            </a:extLst>
          </p:cNvPr>
          <p:cNvSpPr>
            <a:spLocks noGrp="1"/>
          </p:cNvSpPr>
          <p:nvPr>
            <p:ph type="body" sz="quarter" idx="12" hasCustomPrompt="1"/>
          </p:nvPr>
        </p:nvSpPr>
        <p:spPr>
          <a:xfrm>
            <a:off x="319265" y="576797"/>
            <a:ext cx="4686844" cy="4186208"/>
          </a:xfrm>
          <a:prstGeom prst="rect">
            <a:avLst/>
          </a:prstGeom>
        </p:spPr>
        <p:txBody>
          <a:bodyPr lIns="0" tIns="0" rIns="0" bIns="0"/>
          <a:lstStyle>
            <a:lvl1pPr marL="0" indent="0">
              <a:lnSpc>
                <a:spcPct val="100000"/>
              </a:lnSpc>
              <a:buNone/>
              <a:defRPr sz="3300" b="1">
                <a:solidFill>
                  <a:schemeClr val="bg1"/>
                </a:solidFill>
              </a:defRPr>
            </a:lvl1pPr>
          </a:lstStyle>
          <a:p>
            <a:r>
              <a:rPr lang="fi-FI" dirty="0"/>
              <a:t>Lorem </a:t>
            </a:r>
            <a:r>
              <a:rPr lang="fi-FI" dirty="0" err="1"/>
              <a:t>ipsum</a:t>
            </a:r>
            <a:r>
              <a:rPr lang="fi-FI" dirty="0"/>
              <a:t> </a:t>
            </a:r>
            <a:r>
              <a:rPr lang="fi-FI" dirty="0" err="1"/>
              <a:t>dolor</a:t>
            </a:r>
            <a:r>
              <a:rPr lang="fi-FI" dirty="0"/>
              <a:t> </a:t>
            </a:r>
            <a:r>
              <a:rPr lang="fi-FI" dirty="0" err="1"/>
              <a:t>sit</a:t>
            </a:r>
            <a:r>
              <a:rPr lang="fi-FI" dirty="0"/>
              <a:t> amet, </a:t>
            </a:r>
            <a:r>
              <a:rPr lang="fi-FI" dirty="0" err="1"/>
              <a:t>consectetur</a:t>
            </a:r>
            <a:r>
              <a:rPr lang="fi-FI" dirty="0"/>
              <a:t> </a:t>
            </a:r>
            <a:r>
              <a:rPr lang="fi-FI" dirty="0" err="1"/>
              <a:t>adipiscing</a:t>
            </a:r>
            <a:r>
              <a:rPr lang="fi-FI" dirty="0"/>
              <a:t> elit. Maecenas </a:t>
            </a:r>
            <a:r>
              <a:rPr lang="fi-FI" dirty="0" err="1"/>
              <a:t>velit</a:t>
            </a:r>
            <a:r>
              <a:rPr lang="fi-FI" dirty="0"/>
              <a:t> </a:t>
            </a:r>
            <a:r>
              <a:rPr lang="fi-FI" dirty="0" err="1"/>
              <a:t>velit</a:t>
            </a:r>
            <a:r>
              <a:rPr lang="fi-FI" dirty="0"/>
              <a:t>, </a:t>
            </a:r>
            <a:r>
              <a:rPr lang="fi-FI" dirty="0" err="1"/>
              <a:t>consequat</a:t>
            </a:r>
            <a:r>
              <a:rPr lang="fi-FI" dirty="0"/>
              <a:t> </a:t>
            </a:r>
            <a:r>
              <a:rPr lang="fi-FI" dirty="0" err="1"/>
              <a:t>eget</a:t>
            </a:r>
            <a:r>
              <a:rPr lang="fi-FI" dirty="0"/>
              <a:t> </a:t>
            </a:r>
            <a:r>
              <a:rPr lang="fi-FI" dirty="0" err="1"/>
              <a:t>ullamcorper</a:t>
            </a:r>
            <a:r>
              <a:rPr lang="fi-FI" dirty="0"/>
              <a:t> a, </a:t>
            </a:r>
            <a:r>
              <a:rPr lang="fi-FI" dirty="0" err="1"/>
              <a:t>maximus</a:t>
            </a:r>
            <a:r>
              <a:rPr lang="fi-FI" dirty="0"/>
              <a:t> </a:t>
            </a:r>
            <a:r>
              <a:rPr lang="fi-FI" dirty="0" err="1"/>
              <a:t>ac</a:t>
            </a:r>
            <a:r>
              <a:rPr lang="fi-FI" dirty="0"/>
              <a:t> ex.</a:t>
            </a:r>
          </a:p>
        </p:txBody>
      </p:sp>
      <p:sp>
        <p:nvSpPr>
          <p:cNvPr id="4" name="Päivämäärän paikkamerkki 3">
            <a:extLst>
              <a:ext uri="{FF2B5EF4-FFF2-40B4-BE49-F238E27FC236}">
                <a16:creationId xmlns:a16="http://schemas.microsoft.com/office/drawing/2014/main" id="{04E326D0-D397-4DCF-88BA-ADD90C3D5C3E}"/>
              </a:ext>
            </a:extLst>
          </p:cNvPr>
          <p:cNvSpPr>
            <a:spLocks noGrp="1"/>
          </p:cNvSpPr>
          <p:nvPr>
            <p:ph type="dt" sz="half" idx="13"/>
          </p:nvPr>
        </p:nvSpPr>
        <p:spPr/>
        <p:txBody>
          <a:bodyPr/>
          <a:lstStyle>
            <a:lvl1pPr>
              <a:defRPr>
                <a:solidFill>
                  <a:srgbClr val="FFFFFF"/>
                </a:solidFill>
              </a:defRPr>
            </a:lvl1pPr>
          </a:lstStyle>
          <a:p>
            <a:r>
              <a:rPr lang="fi-FI"/>
              <a:t>dd.mm.yyyy</a:t>
            </a:r>
            <a:endParaRPr lang="en-US" dirty="0"/>
          </a:p>
        </p:txBody>
      </p:sp>
      <p:sp>
        <p:nvSpPr>
          <p:cNvPr id="10" name="Dian numeron paikkamerkki 9">
            <a:extLst>
              <a:ext uri="{FF2B5EF4-FFF2-40B4-BE49-F238E27FC236}">
                <a16:creationId xmlns:a16="http://schemas.microsoft.com/office/drawing/2014/main" id="{439BEBFE-6A3C-4862-B3C0-DF2EC5E8CBFB}"/>
              </a:ext>
            </a:extLst>
          </p:cNvPr>
          <p:cNvSpPr>
            <a:spLocks noGrp="1"/>
          </p:cNvSpPr>
          <p:nvPr>
            <p:ph type="sldNum" sz="quarter" idx="15"/>
          </p:nvPr>
        </p:nvSpPr>
        <p:spPr/>
        <p:txBody>
          <a:bodyPr/>
          <a:lstStyle>
            <a:lvl1pPr>
              <a:defRPr>
                <a:solidFill>
                  <a:srgbClr val="FFFFFF"/>
                </a:solidFill>
              </a:defRPr>
            </a:lvl1pPr>
          </a:lstStyle>
          <a:p>
            <a:fld id="{28F7F04C-F568-F649-A2AE-EA61C66B69B4}" type="slidenum">
              <a:rPr lang="en-US" smtClean="0"/>
              <a:pPr/>
              <a:t>‹#›</a:t>
            </a:fld>
            <a:endParaRPr lang="en-US" dirty="0"/>
          </a:p>
        </p:txBody>
      </p:sp>
      <p:pic>
        <p:nvPicPr>
          <p:cNvPr id="13" name="Kuva 12"/>
          <p:cNvPicPr>
            <a:picLocks noChangeAspect="1"/>
          </p:cNvPicPr>
          <p:nvPr userDrawn="1"/>
        </p:nvPicPr>
        <p:blipFill rotWithShape="1">
          <a:blip r:embed="rId2">
            <a:extLst>
              <a:ext uri="{28A0092B-C50C-407E-A947-70E740481C1C}">
                <a14:useLocalDpi xmlns:a14="http://schemas.microsoft.com/office/drawing/2010/main" val="0"/>
              </a:ext>
            </a:extLst>
          </a:blip>
          <a:srcRect l="20020" r="21909"/>
          <a:stretch/>
        </p:blipFill>
        <p:spPr>
          <a:xfrm>
            <a:off x="5237113" y="2"/>
            <a:ext cx="4920000" cy="5714999"/>
          </a:xfrm>
          <a:prstGeom prst="rect">
            <a:avLst/>
          </a:prstGeom>
        </p:spPr>
      </p:pic>
      <p:sp>
        <p:nvSpPr>
          <p:cNvPr id="5" name="Alatunnisteen paikkamerkki 4">
            <a:extLst>
              <a:ext uri="{FF2B5EF4-FFF2-40B4-BE49-F238E27FC236}">
                <a16:creationId xmlns:a16="http://schemas.microsoft.com/office/drawing/2014/main" id="{0B124AD7-04E5-4E26-A7E3-6E499B81497F}"/>
              </a:ext>
            </a:extLst>
          </p:cNvPr>
          <p:cNvSpPr>
            <a:spLocks noGrp="1"/>
          </p:cNvSpPr>
          <p:nvPr>
            <p:ph type="ftr" sz="quarter" idx="14"/>
          </p:nvPr>
        </p:nvSpPr>
        <p:spPr/>
        <p:txBody>
          <a:bodyPr/>
          <a:lstStyle>
            <a:lvl1pPr>
              <a:defRPr>
                <a:solidFill>
                  <a:srgbClr val="FFFFFF"/>
                </a:solidFill>
              </a:defRPr>
            </a:lvl1pPr>
          </a:lstStyle>
          <a:p>
            <a:r>
              <a:rPr lang="fi-FI" dirty="0" err="1"/>
              <a:t>Your</a:t>
            </a:r>
            <a:r>
              <a:rPr lang="fi-FI" dirty="0"/>
              <a:t> text </a:t>
            </a:r>
            <a:r>
              <a:rPr lang="fi-FI" dirty="0" err="1"/>
              <a:t>here</a:t>
            </a:r>
            <a:endParaRPr lang="fi-FI" dirty="0"/>
          </a:p>
        </p:txBody>
      </p:sp>
      <p:pic>
        <p:nvPicPr>
          <p:cNvPr id="14" name="Kuva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821491"/>
            <a:ext cx="2212711" cy="856800"/>
          </a:xfrm>
          <a:prstGeom prst="rect">
            <a:avLst/>
          </a:prstGeom>
        </p:spPr>
      </p:pic>
    </p:spTree>
    <p:extLst>
      <p:ext uri="{BB962C8B-B14F-4D97-AF65-F5344CB8AC3E}">
        <p14:creationId xmlns:p14="http://schemas.microsoft.com/office/powerpoint/2010/main" val="463234212"/>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 Body slide - 1 wide column">
    <p:spTree>
      <p:nvGrpSpPr>
        <p:cNvPr id="1" name=""/>
        <p:cNvGrpSpPr/>
        <p:nvPr/>
      </p:nvGrpSpPr>
      <p:grpSpPr>
        <a:xfrm>
          <a:off x="0" y="0"/>
          <a:ext cx="0" cy="0"/>
          <a:chOff x="0" y="0"/>
          <a:chExt cx="0" cy="0"/>
        </a:xfrm>
      </p:grpSpPr>
      <p:sp>
        <p:nvSpPr>
          <p:cNvPr id="11" name="Text Placeholder 3"/>
          <p:cNvSpPr>
            <a:spLocks noGrp="1"/>
          </p:cNvSpPr>
          <p:nvPr>
            <p:ph type="body" sz="half" idx="10" hasCustomPrompt="1"/>
          </p:nvPr>
        </p:nvSpPr>
        <p:spPr>
          <a:xfrm>
            <a:off x="324837" y="215948"/>
            <a:ext cx="9436552" cy="1110638"/>
          </a:xfrm>
          <a:prstGeom prst="rect">
            <a:avLst/>
          </a:prstGeom>
        </p:spPr>
        <p:txBody>
          <a:bodyPr lIns="0" tIns="0" rIns="0" bIns="0"/>
          <a:lstStyle>
            <a:lvl1pPr marL="0" indent="0">
              <a:lnSpc>
                <a:spcPct val="100000"/>
              </a:lnSpc>
              <a:buNone/>
              <a:defRPr sz="4000" b="1" baseline="0">
                <a:solidFill>
                  <a:schemeClr val="tx1"/>
                </a:solidFill>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Body slide title </a:t>
            </a:r>
          </a:p>
        </p:txBody>
      </p:sp>
      <p:sp>
        <p:nvSpPr>
          <p:cNvPr id="13" name="Text Placeholder 3"/>
          <p:cNvSpPr>
            <a:spLocks noGrp="1"/>
          </p:cNvSpPr>
          <p:nvPr>
            <p:ph type="body" sz="half" idx="11" hasCustomPrompt="1"/>
          </p:nvPr>
        </p:nvSpPr>
        <p:spPr>
          <a:xfrm>
            <a:off x="324837" y="1563761"/>
            <a:ext cx="9436552" cy="3388289"/>
          </a:xfrm>
          <a:prstGeom prst="rect">
            <a:avLst/>
          </a:prstGeom>
        </p:spPr>
        <p:txBody>
          <a:bodyPr lIns="0" tIns="0" rIns="0" bIns="0"/>
          <a:lstStyle>
            <a:lvl1pPr marL="0" marR="0" indent="0" algn="l" defTabSz="685733" rtl="0" eaLnBrk="1" fontAlgn="auto" latinLnBrk="0" hangingPunct="1">
              <a:lnSpc>
                <a:spcPct val="100000"/>
              </a:lnSpc>
              <a:spcBef>
                <a:spcPts val="750"/>
              </a:spcBef>
              <a:spcAft>
                <a:spcPts val="0"/>
              </a:spcAft>
              <a:buClrTx/>
              <a:buSzTx/>
              <a:buFont typeface="Arial" panose="020B0604020202020204" pitchFamily="34" charset="0"/>
              <a:buNone/>
              <a:tabLst/>
              <a:defRPr sz="2100" b="1" baseline="0">
                <a:solidFill>
                  <a:schemeClr val="tx1"/>
                </a:solidFill>
              </a:defRPr>
            </a:lvl1pPr>
            <a:lvl2pPr marL="628589" indent="-271437">
              <a:buFont typeface="Arial" panose="020B0604020202020204" pitchFamily="34" charset="0"/>
              <a:buChar char="•"/>
              <a:defRPr sz="2100"/>
            </a:lvl2pPr>
            <a:lvl3pPr marL="804783" indent="-176195">
              <a:buFont typeface="Arial" panose="020B0604020202020204" pitchFamily="34" charset="0"/>
              <a:buChar char="•"/>
              <a:defRPr sz="16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Your text here</a:t>
            </a:r>
          </a:p>
          <a:p>
            <a:pPr lvl="1"/>
            <a:r>
              <a:rPr lang="fi-FI" dirty="0"/>
              <a:t>Second </a:t>
            </a:r>
            <a:r>
              <a:rPr lang="fi-FI" dirty="0" err="1"/>
              <a:t>level</a:t>
            </a:r>
            <a:endParaRPr lang="fi-FI" dirty="0"/>
          </a:p>
          <a:p>
            <a:pPr lvl="2"/>
            <a:r>
              <a:rPr lang="fi-FI" dirty="0"/>
              <a:t>Third </a:t>
            </a:r>
            <a:r>
              <a:rPr lang="fi-FI" dirty="0" err="1"/>
              <a:t>level</a:t>
            </a:r>
            <a:endParaRPr lang="fi-FI" dirty="0"/>
          </a:p>
        </p:txBody>
      </p:sp>
      <p:sp>
        <p:nvSpPr>
          <p:cNvPr id="2" name="Päivämäärän paikkamerkki 1">
            <a:extLst>
              <a:ext uri="{FF2B5EF4-FFF2-40B4-BE49-F238E27FC236}">
                <a16:creationId xmlns:a16="http://schemas.microsoft.com/office/drawing/2014/main" id="{4C366827-B13F-41D2-9BB1-86D6952FE74F}"/>
              </a:ext>
            </a:extLst>
          </p:cNvPr>
          <p:cNvSpPr>
            <a:spLocks noGrp="1"/>
          </p:cNvSpPr>
          <p:nvPr>
            <p:ph type="dt" sz="half" idx="12"/>
          </p:nvPr>
        </p:nvSpPr>
        <p:spPr/>
        <p:txBody>
          <a:bodyPr/>
          <a:lstStyle/>
          <a:p>
            <a:r>
              <a:rPr lang="fi-FI"/>
              <a:t>dd.mm.yyyy</a:t>
            </a:r>
            <a:endParaRPr lang="en-US" dirty="0"/>
          </a:p>
        </p:txBody>
      </p:sp>
      <p:sp>
        <p:nvSpPr>
          <p:cNvPr id="3" name="Alatunnisteen paikkamerkki 2">
            <a:extLst>
              <a:ext uri="{FF2B5EF4-FFF2-40B4-BE49-F238E27FC236}">
                <a16:creationId xmlns:a16="http://schemas.microsoft.com/office/drawing/2014/main" id="{B081CECA-2419-49BC-A865-E26F838DFBF9}"/>
              </a:ext>
            </a:extLst>
          </p:cNvPr>
          <p:cNvSpPr>
            <a:spLocks noGrp="1"/>
          </p:cNvSpPr>
          <p:nvPr>
            <p:ph type="ftr" sz="quarter" idx="13"/>
          </p:nvPr>
        </p:nvSpPr>
        <p:spPr/>
        <p:txBody>
          <a:bodyPr/>
          <a:lstStyle/>
          <a:p>
            <a:r>
              <a:rPr lang="fi-FI" dirty="0" err="1"/>
              <a:t>Your</a:t>
            </a:r>
            <a:r>
              <a:rPr lang="fi-FI" dirty="0"/>
              <a:t> text </a:t>
            </a:r>
            <a:r>
              <a:rPr lang="fi-FI" dirty="0" err="1"/>
              <a:t>here</a:t>
            </a:r>
            <a:endParaRPr lang="fi-FI" dirty="0"/>
          </a:p>
        </p:txBody>
      </p:sp>
      <p:sp>
        <p:nvSpPr>
          <p:cNvPr id="4" name="Dian numeron paikkamerkki 3">
            <a:extLst>
              <a:ext uri="{FF2B5EF4-FFF2-40B4-BE49-F238E27FC236}">
                <a16:creationId xmlns:a16="http://schemas.microsoft.com/office/drawing/2014/main" id="{75CA6814-F1E3-4289-929D-E2AEACCAF6C2}"/>
              </a:ext>
            </a:extLst>
          </p:cNvPr>
          <p:cNvSpPr>
            <a:spLocks noGrp="1"/>
          </p:cNvSpPr>
          <p:nvPr>
            <p:ph type="sldNum" sz="quarter" idx="14"/>
          </p:nvPr>
        </p:nvSpPr>
        <p:spPr/>
        <p:txBody>
          <a:bodyPr/>
          <a:lstStyle/>
          <a:p>
            <a:fld id="{28F7F04C-F568-F649-A2AE-EA61C66B69B4}" type="slidenum">
              <a:rPr lang="en-US" smtClean="0"/>
              <a:pPr/>
              <a:t>‹#›</a:t>
            </a:fld>
            <a:endParaRPr lang="en-US" dirty="0"/>
          </a:p>
        </p:txBody>
      </p:sp>
      <p:pic>
        <p:nvPicPr>
          <p:cNvPr id="10" name="Kuva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823410"/>
            <a:ext cx="2304116" cy="856800"/>
          </a:xfrm>
          <a:prstGeom prst="rect">
            <a:avLst/>
          </a:prstGeom>
        </p:spPr>
      </p:pic>
    </p:spTree>
    <p:extLst>
      <p:ext uri="{BB962C8B-B14F-4D97-AF65-F5344CB8AC3E}">
        <p14:creationId xmlns:p14="http://schemas.microsoft.com/office/powerpoint/2010/main" val="1497419491"/>
      </p:ext>
    </p:extLst>
  </p:cSld>
  <p:clrMapOvr>
    <a:masterClrMapping/>
  </p:clrMapOvr>
  <p:extLst>
    <p:ext uri="{DCECCB84-F9BA-43D5-87BE-67443E8EF086}">
      <p15:sldGuideLst xmlns:p15="http://schemas.microsoft.com/office/powerpoint/2012/main">
        <p15:guide id="4" pos="6149" userDrawn="1">
          <p15:clr>
            <a:srgbClr val="FBAE40"/>
          </p15:clr>
        </p15:guide>
        <p15:guide id="5" orient="horz" pos="363" userDrawn="1">
          <p15:clr>
            <a:srgbClr val="FBAE40"/>
          </p15:clr>
        </p15:guide>
        <p15:guide id="6" pos="3106" userDrawn="1">
          <p15:clr>
            <a:srgbClr val="FBAE40"/>
          </p15:clr>
        </p15:guide>
        <p15:guide id="7" pos="3294" userDrawn="1">
          <p15:clr>
            <a:srgbClr val="FBAE40"/>
          </p15:clr>
        </p15:guide>
        <p15:guide id="8" orient="horz" pos="341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Body slide with Subheadline">
    <p:spTree>
      <p:nvGrpSpPr>
        <p:cNvPr id="1" name=""/>
        <p:cNvGrpSpPr/>
        <p:nvPr/>
      </p:nvGrpSpPr>
      <p:grpSpPr>
        <a:xfrm>
          <a:off x="0" y="0"/>
          <a:ext cx="0" cy="0"/>
          <a:chOff x="0" y="0"/>
          <a:chExt cx="0" cy="0"/>
        </a:xfrm>
      </p:grpSpPr>
      <p:sp>
        <p:nvSpPr>
          <p:cNvPr id="11" name="Text Placeholder 3"/>
          <p:cNvSpPr>
            <a:spLocks noGrp="1"/>
          </p:cNvSpPr>
          <p:nvPr>
            <p:ph type="body" sz="half" idx="10" hasCustomPrompt="1"/>
          </p:nvPr>
        </p:nvSpPr>
        <p:spPr>
          <a:xfrm>
            <a:off x="324837" y="215947"/>
            <a:ext cx="9436552" cy="1110638"/>
          </a:xfrm>
          <a:prstGeom prst="rect">
            <a:avLst/>
          </a:prstGeom>
        </p:spPr>
        <p:txBody>
          <a:bodyPr lIns="0" tIns="0" rIns="0" bIns="0"/>
          <a:lstStyle>
            <a:lvl1pPr marL="0" indent="0">
              <a:lnSpc>
                <a:spcPct val="100000"/>
              </a:lnSpc>
              <a:buNone/>
              <a:defRPr sz="4000" b="1" baseline="0">
                <a:solidFill>
                  <a:schemeClr val="tx1"/>
                </a:solidFill>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Body slide title </a:t>
            </a:r>
          </a:p>
        </p:txBody>
      </p:sp>
      <p:sp>
        <p:nvSpPr>
          <p:cNvPr id="13" name="Text Placeholder 3"/>
          <p:cNvSpPr>
            <a:spLocks noGrp="1"/>
          </p:cNvSpPr>
          <p:nvPr>
            <p:ph type="body" sz="half" idx="11" hasCustomPrompt="1"/>
          </p:nvPr>
        </p:nvSpPr>
        <p:spPr>
          <a:xfrm>
            <a:off x="324837" y="2433704"/>
            <a:ext cx="9436552" cy="2510647"/>
          </a:xfrm>
          <a:prstGeom prst="rect">
            <a:avLst/>
          </a:prstGeom>
        </p:spPr>
        <p:txBody>
          <a:bodyPr lIns="0" tIns="0" rIns="0" bIns="0"/>
          <a:lstStyle>
            <a:lvl1pPr marL="0" marR="0" indent="0" algn="l" defTabSz="685733" rtl="0" eaLnBrk="1" fontAlgn="auto" latinLnBrk="0" hangingPunct="1">
              <a:lnSpc>
                <a:spcPct val="100000"/>
              </a:lnSpc>
              <a:spcBef>
                <a:spcPts val="750"/>
              </a:spcBef>
              <a:spcAft>
                <a:spcPts val="0"/>
              </a:spcAft>
              <a:buClrTx/>
              <a:buSzTx/>
              <a:buFont typeface="Arial" panose="020B0604020202020204" pitchFamily="34" charset="0"/>
              <a:buNone/>
              <a:tabLst/>
              <a:defRPr sz="2100" b="1" baseline="0">
                <a:solidFill>
                  <a:schemeClr val="tx1"/>
                </a:solidFill>
              </a:defRPr>
            </a:lvl1pPr>
            <a:lvl2pPr marL="628589" indent="-271437">
              <a:buFont typeface="Arial" panose="020B0604020202020204" pitchFamily="34" charset="0"/>
              <a:buChar char="•"/>
              <a:defRPr sz="2100"/>
            </a:lvl2pPr>
            <a:lvl3pPr marL="804783" indent="-176195">
              <a:buFont typeface="Arial" panose="020B0604020202020204" pitchFamily="34" charset="0"/>
              <a:buChar char="•"/>
              <a:defRPr sz="16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Your text here</a:t>
            </a:r>
          </a:p>
          <a:p>
            <a:pPr lvl="1"/>
            <a:r>
              <a:rPr lang="fi-FI" dirty="0"/>
              <a:t>Second </a:t>
            </a:r>
            <a:r>
              <a:rPr lang="fi-FI" dirty="0" err="1"/>
              <a:t>level</a:t>
            </a:r>
            <a:endParaRPr lang="fi-FI" dirty="0"/>
          </a:p>
          <a:p>
            <a:pPr lvl="2"/>
            <a:r>
              <a:rPr lang="fi-FI" dirty="0"/>
              <a:t>Third </a:t>
            </a:r>
            <a:r>
              <a:rPr lang="fi-FI" dirty="0" err="1"/>
              <a:t>level</a:t>
            </a:r>
            <a:endParaRPr lang="fi-FI" dirty="0"/>
          </a:p>
        </p:txBody>
      </p:sp>
      <p:sp>
        <p:nvSpPr>
          <p:cNvPr id="7" name="Text Placeholder 3"/>
          <p:cNvSpPr>
            <a:spLocks noGrp="1"/>
          </p:cNvSpPr>
          <p:nvPr>
            <p:ph type="body" sz="half" idx="12" hasCustomPrompt="1"/>
          </p:nvPr>
        </p:nvSpPr>
        <p:spPr>
          <a:xfrm>
            <a:off x="324837" y="1517578"/>
            <a:ext cx="9436552" cy="720946"/>
          </a:xfrm>
          <a:prstGeom prst="rect">
            <a:avLst/>
          </a:prstGeom>
        </p:spPr>
        <p:txBody>
          <a:bodyPr lIns="0" tIns="0" rIns="0" bIns="0"/>
          <a:lstStyle>
            <a:lvl1pPr marL="0" marR="0" indent="0" algn="l" defTabSz="685733" rtl="0" eaLnBrk="1" fontAlgn="auto" latinLnBrk="0" hangingPunct="1">
              <a:lnSpc>
                <a:spcPct val="100000"/>
              </a:lnSpc>
              <a:spcBef>
                <a:spcPts val="750"/>
              </a:spcBef>
              <a:spcAft>
                <a:spcPts val="0"/>
              </a:spcAft>
              <a:buClrTx/>
              <a:buSzTx/>
              <a:buFontTx/>
              <a:buNone/>
              <a:tabLst/>
              <a:defRPr sz="2800" b="1" baseline="0">
                <a:solidFill>
                  <a:schemeClr val="tx1"/>
                </a:solidFill>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Sub Headline</a:t>
            </a:r>
          </a:p>
          <a:p>
            <a:pPr lvl="0"/>
            <a:endParaRPr lang="en-US" dirty="0"/>
          </a:p>
        </p:txBody>
      </p:sp>
      <p:sp>
        <p:nvSpPr>
          <p:cNvPr id="2" name="Päivämäärän paikkamerkki 1">
            <a:extLst>
              <a:ext uri="{FF2B5EF4-FFF2-40B4-BE49-F238E27FC236}">
                <a16:creationId xmlns:a16="http://schemas.microsoft.com/office/drawing/2014/main" id="{15F98E76-565B-438E-BE24-AF36CE784A61}"/>
              </a:ext>
            </a:extLst>
          </p:cNvPr>
          <p:cNvSpPr>
            <a:spLocks noGrp="1"/>
          </p:cNvSpPr>
          <p:nvPr>
            <p:ph type="dt" sz="half" idx="13"/>
          </p:nvPr>
        </p:nvSpPr>
        <p:spPr/>
        <p:txBody>
          <a:bodyPr/>
          <a:lstStyle/>
          <a:p>
            <a:r>
              <a:rPr lang="fi-FI"/>
              <a:t>dd.mm.yyyy</a:t>
            </a:r>
            <a:endParaRPr lang="en-US" dirty="0"/>
          </a:p>
        </p:txBody>
      </p:sp>
      <p:sp>
        <p:nvSpPr>
          <p:cNvPr id="3" name="Alatunnisteen paikkamerkki 2">
            <a:extLst>
              <a:ext uri="{FF2B5EF4-FFF2-40B4-BE49-F238E27FC236}">
                <a16:creationId xmlns:a16="http://schemas.microsoft.com/office/drawing/2014/main" id="{0477500B-A8BC-45B6-BA85-A082FC8528F3}"/>
              </a:ext>
            </a:extLst>
          </p:cNvPr>
          <p:cNvSpPr>
            <a:spLocks noGrp="1"/>
          </p:cNvSpPr>
          <p:nvPr>
            <p:ph type="ftr" sz="quarter" idx="14"/>
          </p:nvPr>
        </p:nvSpPr>
        <p:spPr/>
        <p:txBody>
          <a:bodyPr/>
          <a:lstStyle/>
          <a:p>
            <a:r>
              <a:rPr lang="fi-FI" dirty="0" err="1"/>
              <a:t>Your</a:t>
            </a:r>
            <a:r>
              <a:rPr lang="fi-FI" dirty="0"/>
              <a:t> text </a:t>
            </a:r>
            <a:r>
              <a:rPr lang="fi-FI" dirty="0" err="1"/>
              <a:t>here</a:t>
            </a:r>
            <a:endParaRPr lang="fi-FI" dirty="0"/>
          </a:p>
        </p:txBody>
      </p:sp>
      <p:sp>
        <p:nvSpPr>
          <p:cNvPr id="4" name="Dian numeron paikkamerkki 3">
            <a:extLst>
              <a:ext uri="{FF2B5EF4-FFF2-40B4-BE49-F238E27FC236}">
                <a16:creationId xmlns:a16="http://schemas.microsoft.com/office/drawing/2014/main" id="{4A736A4D-A5BC-4E4F-9FD0-C4BC6EEC989C}"/>
              </a:ext>
            </a:extLst>
          </p:cNvPr>
          <p:cNvSpPr>
            <a:spLocks noGrp="1"/>
          </p:cNvSpPr>
          <p:nvPr>
            <p:ph type="sldNum" sz="quarter" idx="15"/>
          </p:nvPr>
        </p:nvSpPr>
        <p:spPr/>
        <p:txBody>
          <a:bodyPr/>
          <a:lstStyle/>
          <a:p>
            <a:fld id="{28F7F04C-F568-F649-A2AE-EA61C66B69B4}" type="slidenum">
              <a:rPr lang="en-US" smtClean="0"/>
              <a:pPr/>
              <a:t>‹#›</a:t>
            </a:fld>
            <a:endParaRPr lang="en-US" dirty="0"/>
          </a:p>
        </p:txBody>
      </p:sp>
      <p:pic>
        <p:nvPicPr>
          <p:cNvPr id="10" name="Kuva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823410"/>
            <a:ext cx="2304116" cy="856800"/>
          </a:xfrm>
          <a:prstGeom prst="rect">
            <a:avLst/>
          </a:prstGeom>
        </p:spPr>
      </p:pic>
    </p:spTree>
    <p:extLst>
      <p:ext uri="{BB962C8B-B14F-4D97-AF65-F5344CB8AC3E}">
        <p14:creationId xmlns:p14="http://schemas.microsoft.com/office/powerpoint/2010/main" val="1164578354"/>
      </p:ext>
    </p:extLst>
  </p:cSld>
  <p:clrMapOvr>
    <a:masterClrMapping/>
  </p:clrMapOvr>
  <p:extLst>
    <p:ext uri="{DCECCB84-F9BA-43D5-87BE-67443E8EF086}">
      <p15:sldGuideLst xmlns:p15="http://schemas.microsoft.com/office/powerpoint/2012/main">
        <p15:guide id="4" pos="6149" userDrawn="1">
          <p15:clr>
            <a:srgbClr val="FBAE40"/>
          </p15:clr>
        </p15:guide>
        <p15:guide id="5" orient="horz" pos="363" userDrawn="1">
          <p15:clr>
            <a:srgbClr val="FBAE40"/>
          </p15:clr>
        </p15:guide>
        <p15:guide id="6" pos="3106" userDrawn="1">
          <p15:clr>
            <a:srgbClr val="FBAE40"/>
          </p15:clr>
        </p15:guide>
        <p15:guide id="7" pos="3294" userDrawn="1">
          <p15:clr>
            <a:srgbClr val="FBAE40"/>
          </p15:clr>
        </p15:guide>
        <p15:guide id="8" orient="horz" pos="341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 Body slide - 2 text columns ">
    <p:spTree>
      <p:nvGrpSpPr>
        <p:cNvPr id="1" name=""/>
        <p:cNvGrpSpPr/>
        <p:nvPr/>
      </p:nvGrpSpPr>
      <p:grpSpPr>
        <a:xfrm>
          <a:off x="0" y="0"/>
          <a:ext cx="0" cy="0"/>
          <a:chOff x="0" y="0"/>
          <a:chExt cx="0" cy="0"/>
        </a:xfrm>
      </p:grpSpPr>
      <p:sp>
        <p:nvSpPr>
          <p:cNvPr id="11" name="Text Placeholder 3"/>
          <p:cNvSpPr>
            <a:spLocks noGrp="1"/>
          </p:cNvSpPr>
          <p:nvPr>
            <p:ph type="body" sz="half" idx="10" hasCustomPrompt="1"/>
          </p:nvPr>
        </p:nvSpPr>
        <p:spPr>
          <a:xfrm>
            <a:off x="325451" y="214300"/>
            <a:ext cx="9441214" cy="1129216"/>
          </a:xfrm>
          <a:prstGeom prst="rect">
            <a:avLst/>
          </a:prstGeom>
        </p:spPr>
        <p:txBody>
          <a:bodyPr lIns="0" tIns="0" rIns="0" bIns="0" anchor="t"/>
          <a:lstStyle>
            <a:lvl1pPr marL="0" indent="0">
              <a:lnSpc>
                <a:spcPct val="100000"/>
              </a:lnSpc>
              <a:buNone/>
              <a:defRPr sz="4000" b="1" baseline="0">
                <a:solidFill>
                  <a:schemeClr val="tx1"/>
                </a:solidFill>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Body slide title</a:t>
            </a:r>
          </a:p>
        </p:txBody>
      </p:sp>
      <p:sp>
        <p:nvSpPr>
          <p:cNvPr id="13" name="Text Placeholder 3"/>
          <p:cNvSpPr>
            <a:spLocks noGrp="1"/>
          </p:cNvSpPr>
          <p:nvPr>
            <p:ph type="body" sz="half" idx="11" hasCustomPrompt="1"/>
          </p:nvPr>
        </p:nvSpPr>
        <p:spPr>
          <a:xfrm>
            <a:off x="319265" y="1681893"/>
            <a:ext cx="4611247" cy="3262458"/>
          </a:xfrm>
          <a:prstGeom prst="rect">
            <a:avLst/>
          </a:prstGeom>
        </p:spPr>
        <p:txBody>
          <a:bodyPr lIns="0" tIns="0" rIns="0" bIns="0"/>
          <a:lstStyle>
            <a:lvl1pPr marL="342866" marR="0" indent="-342866" algn="l" defTabSz="685733" rtl="0" eaLnBrk="1" fontAlgn="auto" latinLnBrk="0" hangingPunct="1">
              <a:lnSpc>
                <a:spcPct val="100000"/>
              </a:lnSpc>
              <a:spcBef>
                <a:spcPts val="750"/>
              </a:spcBef>
              <a:spcAft>
                <a:spcPts val="0"/>
              </a:spcAft>
              <a:buClrTx/>
              <a:buSzTx/>
              <a:buFont typeface="Arial" panose="020B0604020202020204" pitchFamily="34" charset="0"/>
              <a:buChar char="•"/>
              <a:tabLst/>
              <a:defRPr sz="2100" b="1" baseline="0">
                <a:solidFill>
                  <a:schemeClr val="tx1"/>
                </a:solidFill>
              </a:defRPr>
            </a:lvl1pPr>
            <a:lvl2pPr marL="628589" indent="-285720">
              <a:buFont typeface="Arial" panose="020B0604020202020204" pitchFamily="34" charset="0"/>
              <a:buChar char="•"/>
              <a:defRPr sz="2100"/>
            </a:lvl2pPr>
            <a:lvl3pPr marL="804783" indent="-176195">
              <a:buFont typeface="Arial" panose="020B0604020202020204" pitchFamily="34" charset="0"/>
              <a:buChar char="•"/>
              <a:defRPr sz="16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Your text here</a:t>
            </a:r>
          </a:p>
          <a:p>
            <a:pPr lvl="1"/>
            <a:r>
              <a:rPr lang="fi-FI" dirty="0"/>
              <a:t>Second </a:t>
            </a:r>
            <a:r>
              <a:rPr lang="fi-FI" dirty="0" err="1"/>
              <a:t>level</a:t>
            </a:r>
            <a:endParaRPr lang="fi-FI" dirty="0"/>
          </a:p>
          <a:p>
            <a:pPr lvl="2"/>
            <a:r>
              <a:rPr lang="fi-FI" dirty="0"/>
              <a:t>Third </a:t>
            </a:r>
            <a:r>
              <a:rPr lang="fi-FI" dirty="0" err="1"/>
              <a:t>level</a:t>
            </a:r>
            <a:endParaRPr lang="fi-FI" dirty="0"/>
          </a:p>
        </p:txBody>
      </p:sp>
      <p:sp>
        <p:nvSpPr>
          <p:cNvPr id="21" name="Text Placeholder 3"/>
          <p:cNvSpPr>
            <a:spLocks noGrp="1"/>
          </p:cNvSpPr>
          <p:nvPr>
            <p:ph type="body" sz="half" idx="12" hasCustomPrompt="1"/>
          </p:nvPr>
        </p:nvSpPr>
        <p:spPr>
          <a:xfrm>
            <a:off x="5229490" y="1681893"/>
            <a:ext cx="4531871" cy="3262458"/>
          </a:xfrm>
          <a:prstGeom prst="rect">
            <a:avLst/>
          </a:prstGeom>
        </p:spPr>
        <p:txBody>
          <a:bodyPr lIns="0" tIns="0" rIns="0" bIns="0"/>
          <a:lstStyle>
            <a:lvl1pPr marL="342866" marR="0" indent="-342866" algn="l" defTabSz="685733" rtl="0" eaLnBrk="1" fontAlgn="auto" latinLnBrk="0" hangingPunct="1">
              <a:lnSpc>
                <a:spcPct val="100000"/>
              </a:lnSpc>
              <a:spcBef>
                <a:spcPts val="750"/>
              </a:spcBef>
              <a:spcAft>
                <a:spcPts val="0"/>
              </a:spcAft>
              <a:buClrTx/>
              <a:buSzTx/>
              <a:buFont typeface="Arial" panose="020B0604020202020204" pitchFamily="34" charset="0"/>
              <a:buChar char="•"/>
              <a:tabLst/>
              <a:defRPr sz="2100" b="1" baseline="0">
                <a:solidFill>
                  <a:schemeClr val="tx1"/>
                </a:solidFill>
              </a:defRPr>
            </a:lvl1pPr>
            <a:lvl2pPr marL="628589" indent="-285720">
              <a:buFont typeface="Arial" panose="020B0604020202020204" pitchFamily="34" charset="0"/>
              <a:buChar char="•"/>
              <a:defRPr sz="2100"/>
            </a:lvl2pPr>
            <a:lvl3pPr marL="804783" indent="-176195">
              <a:buFont typeface="Arial" panose="020B0604020202020204" pitchFamily="34" charset="0"/>
              <a:buChar char="•"/>
              <a:defRPr sz="16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Your text here</a:t>
            </a:r>
          </a:p>
          <a:p>
            <a:pPr lvl="1"/>
            <a:r>
              <a:rPr lang="fi-FI" dirty="0"/>
              <a:t>Second </a:t>
            </a:r>
            <a:r>
              <a:rPr lang="fi-FI" dirty="0" err="1"/>
              <a:t>level</a:t>
            </a:r>
            <a:endParaRPr lang="fi-FI" dirty="0"/>
          </a:p>
          <a:p>
            <a:pPr lvl="2"/>
            <a:r>
              <a:rPr lang="fi-FI" dirty="0"/>
              <a:t>Third </a:t>
            </a:r>
            <a:r>
              <a:rPr lang="fi-FI" dirty="0" err="1"/>
              <a:t>level</a:t>
            </a:r>
            <a:endParaRPr lang="fi-FI" dirty="0"/>
          </a:p>
        </p:txBody>
      </p:sp>
      <p:sp>
        <p:nvSpPr>
          <p:cNvPr id="3" name="Päivämäärän paikkamerkki 2">
            <a:extLst>
              <a:ext uri="{FF2B5EF4-FFF2-40B4-BE49-F238E27FC236}">
                <a16:creationId xmlns:a16="http://schemas.microsoft.com/office/drawing/2014/main" id="{0ACE9B33-D0C7-4AF1-A02A-1559773A78AC}"/>
              </a:ext>
            </a:extLst>
          </p:cNvPr>
          <p:cNvSpPr>
            <a:spLocks noGrp="1"/>
          </p:cNvSpPr>
          <p:nvPr>
            <p:ph type="dt" sz="half" idx="13"/>
          </p:nvPr>
        </p:nvSpPr>
        <p:spPr/>
        <p:txBody>
          <a:bodyPr/>
          <a:lstStyle/>
          <a:p>
            <a:r>
              <a:rPr lang="fi-FI"/>
              <a:t>dd.mm.yyyy</a:t>
            </a:r>
            <a:endParaRPr lang="en-US" dirty="0"/>
          </a:p>
        </p:txBody>
      </p:sp>
      <p:sp>
        <p:nvSpPr>
          <p:cNvPr id="4" name="Alatunnisteen paikkamerkki 3">
            <a:extLst>
              <a:ext uri="{FF2B5EF4-FFF2-40B4-BE49-F238E27FC236}">
                <a16:creationId xmlns:a16="http://schemas.microsoft.com/office/drawing/2014/main" id="{8F7430A1-7AEB-4722-97B3-51719F60574B}"/>
              </a:ext>
            </a:extLst>
          </p:cNvPr>
          <p:cNvSpPr>
            <a:spLocks noGrp="1"/>
          </p:cNvSpPr>
          <p:nvPr>
            <p:ph type="ftr" sz="quarter" idx="14"/>
          </p:nvPr>
        </p:nvSpPr>
        <p:spPr/>
        <p:txBody>
          <a:bodyPr/>
          <a:lstStyle/>
          <a:p>
            <a:r>
              <a:rPr lang="fi-FI" dirty="0" err="1"/>
              <a:t>Your</a:t>
            </a:r>
            <a:r>
              <a:rPr lang="fi-FI" dirty="0"/>
              <a:t> text </a:t>
            </a:r>
            <a:r>
              <a:rPr lang="fi-FI" dirty="0" err="1"/>
              <a:t>here</a:t>
            </a:r>
            <a:endParaRPr lang="fi-FI" dirty="0"/>
          </a:p>
        </p:txBody>
      </p:sp>
      <p:sp>
        <p:nvSpPr>
          <p:cNvPr id="5" name="Dian numeron paikkamerkki 4">
            <a:extLst>
              <a:ext uri="{FF2B5EF4-FFF2-40B4-BE49-F238E27FC236}">
                <a16:creationId xmlns:a16="http://schemas.microsoft.com/office/drawing/2014/main" id="{75B56DD1-CE07-4F8B-9EEB-5CFC86C5CCF2}"/>
              </a:ext>
            </a:extLst>
          </p:cNvPr>
          <p:cNvSpPr>
            <a:spLocks noGrp="1"/>
          </p:cNvSpPr>
          <p:nvPr>
            <p:ph type="sldNum" sz="quarter" idx="15"/>
          </p:nvPr>
        </p:nvSpPr>
        <p:spPr/>
        <p:txBody>
          <a:bodyPr/>
          <a:lstStyle/>
          <a:p>
            <a:fld id="{28F7F04C-F568-F649-A2AE-EA61C66B69B4}" type="slidenum">
              <a:rPr lang="en-US" smtClean="0"/>
              <a:pPr/>
              <a:t>‹#›</a:t>
            </a:fld>
            <a:endParaRPr lang="en-US" dirty="0"/>
          </a:p>
        </p:txBody>
      </p:sp>
      <p:pic>
        <p:nvPicPr>
          <p:cNvPr id="10" name="Kuva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823410"/>
            <a:ext cx="2304116" cy="856800"/>
          </a:xfrm>
          <a:prstGeom prst="rect">
            <a:avLst/>
          </a:prstGeom>
        </p:spPr>
      </p:pic>
    </p:spTree>
  </p:cSld>
  <p:clrMapOvr>
    <a:masterClrMapping/>
  </p:clrMapOvr>
  <p:extLst>
    <p:ext uri="{DCECCB84-F9BA-43D5-87BE-67443E8EF086}">
      <p15:sldGuideLst xmlns:p15="http://schemas.microsoft.com/office/powerpoint/2012/main">
        <p15:guide id="4" pos="6149" userDrawn="1">
          <p15:clr>
            <a:srgbClr val="FBAE40"/>
          </p15:clr>
        </p15:guide>
        <p15:guide id="5" orient="horz" pos="3410" userDrawn="1">
          <p15:clr>
            <a:srgbClr val="FBAE40"/>
          </p15:clr>
        </p15:guide>
        <p15:guide id="6" pos="3106" userDrawn="1">
          <p15:clr>
            <a:srgbClr val="FBAE40"/>
          </p15:clr>
        </p15:guide>
        <p15:guide id="7" pos="3294" userDrawn="1">
          <p15:clr>
            <a:srgbClr val="FBAE40"/>
          </p15:clr>
        </p15:guide>
        <p15:guide id="8" pos="201" userDrawn="1">
          <p15:clr>
            <a:srgbClr val="FBAE40"/>
          </p15:clr>
        </p15:guide>
        <p15:guide id="9" orient="horz" pos="943"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 Body slide - Black text - Image">
    <p:spTree>
      <p:nvGrpSpPr>
        <p:cNvPr id="1" name=""/>
        <p:cNvGrpSpPr/>
        <p:nvPr/>
      </p:nvGrpSpPr>
      <p:grpSpPr>
        <a:xfrm>
          <a:off x="0" y="0"/>
          <a:ext cx="0" cy="0"/>
          <a:chOff x="0" y="0"/>
          <a:chExt cx="0" cy="0"/>
        </a:xfrm>
      </p:grpSpPr>
      <p:sp>
        <p:nvSpPr>
          <p:cNvPr id="8" name="Picture Placeholder 2"/>
          <p:cNvSpPr>
            <a:spLocks noGrp="1"/>
          </p:cNvSpPr>
          <p:nvPr>
            <p:ph type="pic" idx="11" hasCustomPrompt="1"/>
          </p:nvPr>
        </p:nvSpPr>
        <p:spPr>
          <a:xfrm>
            <a:off x="5234240" y="0"/>
            <a:ext cx="4925786" cy="5715000"/>
          </a:xfrm>
          <a:prstGeom prst="rect">
            <a:avLst/>
          </a:prstGeom>
        </p:spPr>
        <p:txBody>
          <a:bodyPr/>
          <a:lstStyle>
            <a:lvl1pPr marL="0" indent="0">
              <a:buNone/>
              <a:defRPr sz="2400" b="1" baseline="0">
                <a:solidFill>
                  <a:schemeClr val="bg1">
                    <a:lumMod val="85000"/>
                    <a:alpha val="62000"/>
                  </a:schemeClr>
                </a:solidFill>
              </a:defRPr>
            </a:lvl1pPr>
            <a:lvl2pPr marL="342866" indent="0">
              <a:buNone/>
              <a:defRPr sz="2100"/>
            </a:lvl2pPr>
            <a:lvl3pPr marL="685733" indent="0">
              <a:buNone/>
              <a:defRPr sz="1800"/>
            </a:lvl3pPr>
            <a:lvl4pPr marL="1028598" indent="0">
              <a:buNone/>
              <a:defRPr sz="1500"/>
            </a:lvl4pPr>
            <a:lvl5pPr marL="1371465" indent="0">
              <a:buNone/>
              <a:defRPr sz="1500"/>
            </a:lvl5pPr>
            <a:lvl6pPr marL="1714330" indent="0">
              <a:buNone/>
              <a:defRPr sz="1500"/>
            </a:lvl6pPr>
            <a:lvl7pPr marL="2057195" indent="0">
              <a:buNone/>
              <a:defRPr sz="1500"/>
            </a:lvl7pPr>
            <a:lvl8pPr marL="2400060" indent="0">
              <a:buNone/>
              <a:defRPr sz="1500"/>
            </a:lvl8pPr>
            <a:lvl9pPr marL="2742930" indent="0">
              <a:buNone/>
              <a:defRPr sz="1500"/>
            </a:lvl9pPr>
          </a:lstStyle>
          <a:p>
            <a:r>
              <a:rPr lang="fi-FI" dirty="0" err="1"/>
              <a:t>Click</a:t>
            </a:r>
            <a:r>
              <a:rPr lang="fi-FI" dirty="0"/>
              <a:t> </a:t>
            </a:r>
            <a:r>
              <a:rPr lang="fi-FI" dirty="0" err="1"/>
              <a:t>icon</a:t>
            </a:r>
            <a:r>
              <a:rPr lang="fi-FI" dirty="0"/>
              <a:t> to </a:t>
            </a:r>
            <a:r>
              <a:rPr lang="fi-FI" dirty="0" err="1"/>
              <a:t>add</a:t>
            </a:r>
            <a:r>
              <a:rPr lang="fi-FI" dirty="0"/>
              <a:t> image</a:t>
            </a:r>
            <a:br>
              <a:rPr lang="fi-FI" dirty="0"/>
            </a:br>
            <a:br>
              <a:rPr lang="fi-FI" dirty="0"/>
            </a:br>
            <a:r>
              <a:rPr lang="fi-FI" dirty="0" err="1"/>
              <a:t>Fit</a:t>
            </a:r>
            <a:r>
              <a:rPr lang="fi-FI" dirty="0"/>
              <a:t> the image to </a:t>
            </a:r>
            <a:r>
              <a:rPr lang="fi-FI" dirty="0" err="1"/>
              <a:t>frame</a:t>
            </a:r>
            <a:r>
              <a:rPr lang="fi-FI" dirty="0"/>
              <a:t> </a:t>
            </a:r>
            <a:br>
              <a:rPr lang="fi-FI" dirty="0"/>
            </a:br>
            <a:r>
              <a:rPr lang="fi-FI" dirty="0" err="1"/>
              <a:t>by</a:t>
            </a:r>
            <a:r>
              <a:rPr lang="fi-FI" dirty="0"/>
              <a:t> </a:t>
            </a:r>
            <a:r>
              <a:rPr lang="fi-FI" dirty="0" err="1"/>
              <a:t>choosing</a:t>
            </a:r>
            <a:r>
              <a:rPr lang="fi-FI" dirty="0"/>
              <a:t>: </a:t>
            </a:r>
            <a:br>
              <a:rPr lang="fi-FI" dirty="0"/>
            </a:br>
            <a:r>
              <a:rPr lang="fi-FI" dirty="0" err="1"/>
              <a:t>crop</a:t>
            </a:r>
            <a:r>
              <a:rPr lang="fi-FI" dirty="0"/>
              <a:t>&gt;</a:t>
            </a:r>
            <a:r>
              <a:rPr lang="fi-FI" dirty="0" err="1"/>
              <a:t>fit</a:t>
            </a:r>
            <a:r>
              <a:rPr lang="fi-FI" dirty="0"/>
              <a:t> / rajaa&gt;sovita</a:t>
            </a:r>
            <a:endParaRPr lang="en-US" dirty="0"/>
          </a:p>
        </p:txBody>
      </p:sp>
      <p:sp>
        <p:nvSpPr>
          <p:cNvPr id="4" name="Text Placeholder 3"/>
          <p:cNvSpPr>
            <a:spLocks noGrp="1"/>
          </p:cNvSpPr>
          <p:nvPr>
            <p:ph type="body" sz="half" idx="2" hasCustomPrompt="1"/>
          </p:nvPr>
        </p:nvSpPr>
        <p:spPr>
          <a:xfrm>
            <a:off x="319293" y="1693836"/>
            <a:ext cx="4502468" cy="3250514"/>
          </a:xfrm>
          <a:prstGeom prst="rect">
            <a:avLst/>
          </a:prstGeom>
        </p:spPr>
        <p:txBody>
          <a:bodyPr lIns="0" tIns="0" rIns="0" bIns="0"/>
          <a:lstStyle>
            <a:lvl1pPr marL="0" marR="0" indent="0" algn="l" defTabSz="685733" rtl="0" eaLnBrk="1" fontAlgn="auto" latinLnBrk="0" hangingPunct="1">
              <a:lnSpc>
                <a:spcPct val="100000"/>
              </a:lnSpc>
              <a:spcBef>
                <a:spcPts val="750"/>
              </a:spcBef>
              <a:spcAft>
                <a:spcPts val="0"/>
              </a:spcAft>
              <a:buClrTx/>
              <a:buSzTx/>
              <a:buFontTx/>
              <a:buNone/>
              <a:tabLst/>
              <a:defRPr lang="en-GB" sz="2100" b="1" smtClean="0"/>
            </a:lvl1pPr>
            <a:lvl2pPr marL="342866" indent="0">
              <a:buFontTx/>
              <a:buNone/>
              <a:defRPr sz="2100"/>
            </a:lvl2pPr>
            <a:lvl3pPr marL="628589" indent="0">
              <a:buFontTx/>
              <a:buNone/>
              <a:defRPr sz="16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Your text here</a:t>
            </a:r>
          </a:p>
        </p:txBody>
      </p:sp>
      <p:sp>
        <p:nvSpPr>
          <p:cNvPr id="11" name="Text Placeholder 3"/>
          <p:cNvSpPr>
            <a:spLocks noGrp="1"/>
          </p:cNvSpPr>
          <p:nvPr>
            <p:ph type="body" sz="half" idx="10" hasCustomPrompt="1"/>
          </p:nvPr>
        </p:nvSpPr>
        <p:spPr>
          <a:xfrm>
            <a:off x="319293" y="223017"/>
            <a:ext cx="4502468" cy="1157194"/>
          </a:xfrm>
          <a:prstGeom prst="rect">
            <a:avLst/>
          </a:prstGeom>
        </p:spPr>
        <p:txBody>
          <a:bodyPr lIns="0" tIns="0" rIns="0" bIns="0"/>
          <a:lstStyle>
            <a:lvl1pPr marL="0" indent="0">
              <a:lnSpc>
                <a:spcPct val="100000"/>
              </a:lnSpc>
              <a:buNone/>
              <a:defRPr sz="4000" b="1" baseline="0">
                <a:solidFill>
                  <a:schemeClr val="tx1"/>
                </a:solidFill>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Body slide title</a:t>
            </a:r>
          </a:p>
        </p:txBody>
      </p:sp>
      <p:sp>
        <p:nvSpPr>
          <p:cNvPr id="6" name="Päivämäärän paikkamerkki 5"/>
          <p:cNvSpPr>
            <a:spLocks noGrp="1"/>
          </p:cNvSpPr>
          <p:nvPr>
            <p:ph type="dt" sz="half" idx="12"/>
          </p:nvPr>
        </p:nvSpPr>
        <p:spPr/>
        <p:txBody>
          <a:bodyPr/>
          <a:lstStyle/>
          <a:p>
            <a:r>
              <a:rPr lang="fi-FI"/>
              <a:t>dd.mm.yyyy</a:t>
            </a:r>
            <a:endParaRPr lang="en-US" dirty="0"/>
          </a:p>
        </p:txBody>
      </p:sp>
      <p:sp>
        <p:nvSpPr>
          <p:cNvPr id="9" name="Alatunnisteen paikkamerkki 8"/>
          <p:cNvSpPr>
            <a:spLocks noGrp="1"/>
          </p:cNvSpPr>
          <p:nvPr>
            <p:ph type="ftr" sz="quarter" idx="13"/>
          </p:nvPr>
        </p:nvSpPr>
        <p:spPr/>
        <p:txBody>
          <a:bodyPr/>
          <a:lstStyle/>
          <a:p>
            <a:r>
              <a:rPr lang="fi-FI" dirty="0" err="1"/>
              <a:t>Your</a:t>
            </a:r>
            <a:r>
              <a:rPr lang="fi-FI" dirty="0"/>
              <a:t> text </a:t>
            </a:r>
            <a:r>
              <a:rPr lang="fi-FI" dirty="0" err="1"/>
              <a:t>here</a:t>
            </a:r>
            <a:endParaRPr lang="fi-FI" dirty="0"/>
          </a:p>
        </p:txBody>
      </p:sp>
      <p:sp>
        <p:nvSpPr>
          <p:cNvPr id="10" name="Dian numeron paikkamerkki 9"/>
          <p:cNvSpPr>
            <a:spLocks noGrp="1"/>
          </p:cNvSpPr>
          <p:nvPr>
            <p:ph type="sldNum" sz="quarter" idx="14"/>
          </p:nvPr>
        </p:nvSpPr>
        <p:spPr/>
        <p:txBody>
          <a:bodyPr/>
          <a:lstStyle/>
          <a:p>
            <a:fld id="{28F7F04C-F568-F649-A2AE-EA61C66B69B4}" type="slidenum">
              <a:rPr lang="en-US" smtClean="0"/>
              <a:pPr/>
              <a:t>‹#›</a:t>
            </a:fld>
            <a:endParaRPr lang="en-US" dirty="0"/>
          </a:p>
        </p:txBody>
      </p:sp>
      <p:pic>
        <p:nvPicPr>
          <p:cNvPr id="13" name="Kuva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823410"/>
            <a:ext cx="2304116" cy="856800"/>
          </a:xfrm>
          <a:prstGeom prst="rect">
            <a:avLst/>
          </a:prstGeom>
        </p:spPr>
      </p:pic>
    </p:spTree>
    <p:extLst>
      <p:ext uri="{BB962C8B-B14F-4D97-AF65-F5344CB8AC3E}">
        <p14:creationId xmlns:p14="http://schemas.microsoft.com/office/powerpoint/2010/main" val="4106515586"/>
      </p:ext>
    </p:extLst>
  </p:cSld>
  <p:clrMapOvr>
    <a:masterClrMapping/>
  </p:clrMapOvr>
  <p:extLst>
    <p:ext uri="{DCECCB84-F9BA-43D5-87BE-67443E8EF086}">
      <p15:sldGuideLst xmlns:p15="http://schemas.microsoft.com/office/powerpoint/2012/main">
        <p15:guide id="1" orient="horz" pos="341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 Divider - Red - Text and image">
    <p:spTree>
      <p:nvGrpSpPr>
        <p:cNvPr id="1" name=""/>
        <p:cNvGrpSpPr/>
        <p:nvPr/>
      </p:nvGrpSpPr>
      <p:grpSpPr>
        <a:xfrm>
          <a:off x="0" y="0"/>
          <a:ext cx="0" cy="0"/>
          <a:chOff x="0" y="0"/>
          <a:chExt cx="0" cy="0"/>
        </a:xfrm>
      </p:grpSpPr>
      <p:sp>
        <p:nvSpPr>
          <p:cNvPr id="11" name="Rectangle 10"/>
          <p:cNvSpPr/>
          <p:nvPr userDrawn="1"/>
        </p:nvSpPr>
        <p:spPr>
          <a:xfrm>
            <a:off x="0" y="0"/>
            <a:ext cx="10160000" cy="5715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13"/>
          </a:p>
        </p:txBody>
      </p:sp>
      <p:sp>
        <p:nvSpPr>
          <p:cNvPr id="6" name="Picture Placeholder 2"/>
          <p:cNvSpPr>
            <a:spLocks noGrp="1"/>
          </p:cNvSpPr>
          <p:nvPr>
            <p:ph type="pic" idx="11" hasCustomPrompt="1"/>
          </p:nvPr>
        </p:nvSpPr>
        <p:spPr>
          <a:xfrm>
            <a:off x="5234240" y="0"/>
            <a:ext cx="4925786" cy="5715000"/>
          </a:xfrm>
          <a:prstGeom prst="rect">
            <a:avLst/>
          </a:prstGeom>
        </p:spPr>
        <p:txBody>
          <a:bodyPr/>
          <a:lstStyle>
            <a:lvl1pPr marL="0" marR="0" indent="0" algn="l" defTabSz="685733" rtl="0" eaLnBrk="1" fontAlgn="auto" latinLnBrk="0" hangingPunct="1">
              <a:lnSpc>
                <a:spcPct val="90000"/>
              </a:lnSpc>
              <a:spcBef>
                <a:spcPts val="750"/>
              </a:spcBef>
              <a:spcAft>
                <a:spcPts val="0"/>
              </a:spcAft>
              <a:buClrTx/>
              <a:buSzTx/>
              <a:buFont typeface="Arial"/>
              <a:buNone/>
              <a:tabLst/>
              <a:defRPr sz="2400" b="1" baseline="0">
                <a:solidFill>
                  <a:schemeClr val="bg1">
                    <a:alpha val="62000"/>
                  </a:schemeClr>
                </a:solidFill>
              </a:defRPr>
            </a:lvl1pPr>
            <a:lvl2pPr marL="342866" indent="0">
              <a:buNone/>
              <a:defRPr sz="2100"/>
            </a:lvl2pPr>
            <a:lvl3pPr marL="685733" indent="0">
              <a:buNone/>
              <a:defRPr sz="1800"/>
            </a:lvl3pPr>
            <a:lvl4pPr marL="1028598" indent="0">
              <a:buNone/>
              <a:defRPr sz="1500"/>
            </a:lvl4pPr>
            <a:lvl5pPr marL="1371465" indent="0">
              <a:buNone/>
              <a:defRPr sz="1500"/>
            </a:lvl5pPr>
            <a:lvl6pPr marL="1714330" indent="0">
              <a:buNone/>
              <a:defRPr sz="1500"/>
            </a:lvl6pPr>
            <a:lvl7pPr marL="2057195" indent="0">
              <a:buNone/>
              <a:defRPr sz="1500"/>
            </a:lvl7pPr>
            <a:lvl8pPr marL="2400060" indent="0">
              <a:buNone/>
              <a:defRPr sz="1500"/>
            </a:lvl8pPr>
            <a:lvl9pPr marL="2742930" indent="0">
              <a:buNone/>
              <a:defRPr sz="1500"/>
            </a:lvl9pPr>
          </a:lstStyle>
          <a:p>
            <a:r>
              <a:rPr lang="en-US" dirty="0"/>
              <a:t>Click icon to add image.</a:t>
            </a:r>
            <a:br>
              <a:rPr lang="en-US" dirty="0"/>
            </a:br>
            <a:br>
              <a:rPr lang="en-US" dirty="0"/>
            </a:br>
            <a:r>
              <a:rPr lang="fi-FI" dirty="0" err="1"/>
              <a:t>Fit</a:t>
            </a:r>
            <a:r>
              <a:rPr lang="fi-FI" dirty="0"/>
              <a:t> </a:t>
            </a:r>
            <a:r>
              <a:rPr lang="fi-FI" dirty="0" err="1"/>
              <a:t>the</a:t>
            </a:r>
            <a:r>
              <a:rPr lang="fi-FI" dirty="0"/>
              <a:t> image to </a:t>
            </a:r>
            <a:r>
              <a:rPr lang="fi-FI" dirty="0" err="1"/>
              <a:t>frame</a:t>
            </a:r>
            <a:r>
              <a:rPr lang="fi-FI" dirty="0"/>
              <a:t> </a:t>
            </a:r>
            <a:br>
              <a:rPr lang="fi-FI" dirty="0"/>
            </a:br>
            <a:r>
              <a:rPr lang="fi-FI" dirty="0" err="1"/>
              <a:t>by</a:t>
            </a:r>
            <a:r>
              <a:rPr lang="fi-FI" dirty="0"/>
              <a:t> </a:t>
            </a:r>
            <a:r>
              <a:rPr lang="fi-FI" dirty="0" err="1"/>
              <a:t>choosing</a:t>
            </a:r>
            <a:r>
              <a:rPr lang="fi-FI" dirty="0"/>
              <a:t>: </a:t>
            </a:r>
            <a:br>
              <a:rPr lang="fi-FI" dirty="0"/>
            </a:br>
            <a:r>
              <a:rPr lang="fi-FI" dirty="0" err="1"/>
              <a:t>crop</a:t>
            </a:r>
            <a:r>
              <a:rPr lang="fi-FI" dirty="0"/>
              <a:t>&gt;</a:t>
            </a:r>
            <a:r>
              <a:rPr lang="fi-FI" dirty="0" err="1"/>
              <a:t>fit</a:t>
            </a:r>
            <a:r>
              <a:rPr lang="fi-FI" dirty="0"/>
              <a:t> / rajaa&gt;sovita</a:t>
            </a:r>
            <a:endParaRPr lang="en-US" dirty="0"/>
          </a:p>
        </p:txBody>
      </p:sp>
      <p:sp>
        <p:nvSpPr>
          <p:cNvPr id="4" name="Päivämäärän paikkamerkki 3">
            <a:extLst>
              <a:ext uri="{FF2B5EF4-FFF2-40B4-BE49-F238E27FC236}">
                <a16:creationId xmlns:a16="http://schemas.microsoft.com/office/drawing/2014/main" id="{04E326D0-D397-4DCF-88BA-ADD90C3D5C3E}"/>
              </a:ext>
            </a:extLst>
          </p:cNvPr>
          <p:cNvSpPr>
            <a:spLocks noGrp="1"/>
          </p:cNvSpPr>
          <p:nvPr>
            <p:ph type="dt" sz="half" idx="13"/>
          </p:nvPr>
        </p:nvSpPr>
        <p:spPr/>
        <p:txBody>
          <a:bodyPr/>
          <a:lstStyle>
            <a:lvl1pPr>
              <a:defRPr>
                <a:solidFill>
                  <a:srgbClr val="FFFFFF"/>
                </a:solidFill>
              </a:defRPr>
            </a:lvl1pPr>
          </a:lstStyle>
          <a:p>
            <a:r>
              <a:rPr lang="fi-FI"/>
              <a:t>dd.mm.yyyy</a:t>
            </a:r>
            <a:endParaRPr lang="en-US" dirty="0"/>
          </a:p>
        </p:txBody>
      </p:sp>
      <p:sp>
        <p:nvSpPr>
          <p:cNvPr id="5" name="Alatunnisteen paikkamerkki 4">
            <a:extLst>
              <a:ext uri="{FF2B5EF4-FFF2-40B4-BE49-F238E27FC236}">
                <a16:creationId xmlns:a16="http://schemas.microsoft.com/office/drawing/2014/main" id="{0B124AD7-04E5-4E26-A7E3-6E499B81497F}"/>
              </a:ext>
            </a:extLst>
          </p:cNvPr>
          <p:cNvSpPr>
            <a:spLocks noGrp="1"/>
          </p:cNvSpPr>
          <p:nvPr>
            <p:ph type="ftr" sz="quarter" idx="14"/>
          </p:nvPr>
        </p:nvSpPr>
        <p:spPr/>
        <p:txBody>
          <a:bodyPr/>
          <a:lstStyle>
            <a:lvl1pPr>
              <a:defRPr>
                <a:solidFill>
                  <a:srgbClr val="FFFFFF"/>
                </a:solidFill>
              </a:defRPr>
            </a:lvl1pPr>
          </a:lstStyle>
          <a:p>
            <a:r>
              <a:rPr lang="fi-FI" dirty="0" err="1"/>
              <a:t>Your</a:t>
            </a:r>
            <a:r>
              <a:rPr lang="fi-FI" dirty="0"/>
              <a:t> text </a:t>
            </a:r>
            <a:r>
              <a:rPr lang="fi-FI" dirty="0" err="1"/>
              <a:t>here</a:t>
            </a:r>
            <a:endParaRPr lang="fi-FI" dirty="0"/>
          </a:p>
        </p:txBody>
      </p:sp>
      <p:sp>
        <p:nvSpPr>
          <p:cNvPr id="10" name="Dian numeron paikkamerkki 9">
            <a:extLst>
              <a:ext uri="{FF2B5EF4-FFF2-40B4-BE49-F238E27FC236}">
                <a16:creationId xmlns:a16="http://schemas.microsoft.com/office/drawing/2014/main" id="{439BEBFE-6A3C-4862-B3C0-DF2EC5E8CBFB}"/>
              </a:ext>
            </a:extLst>
          </p:cNvPr>
          <p:cNvSpPr>
            <a:spLocks noGrp="1"/>
          </p:cNvSpPr>
          <p:nvPr>
            <p:ph type="sldNum" sz="quarter" idx="15"/>
          </p:nvPr>
        </p:nvSpPr>
        <p:spPr/>
        <p:txBody>
          <a:bodyPr/>
          <a:lstStyle>
            <a:lvl1pPr>
              <a:defRPr>
                <a:solidFill>
                  <a:srgbClr val="FFFFFF"/>
                </a:solidFill>
              </a:defRPr>
            </a:lvl1pPr>
          </a:lstStyle>
          <a:p>
            <a:fld id="{28F7F04C-F568-F649-A2AE-EA61C66B69B4}" type="slidenum">
              <a:rPr lang="en-US" smtClean="0"/>
              <a:pPr/>
              <a:t>‹#›</a:t>
            </a:fld>
            <a:endParaRPr lang="en-US" dirty="0"/>
          </a:p>
        </p:txBody>
      </p:sp>
      <p:sp>
        <p:nvSpPr>
          <p:cNvPr id="9" name="Text Placeholder 2">
            <a:extLst>
              <a:ext uri="{FF2B5EF4-FFF2-40B4-BE49-F238E27FC236}">
                <a16:creationId xmlns:a16="http://schemas.microsoft.com/office/drawing/2014/main" id="{3CC9C0A2-E518-4F61-BACC-25E3255118C4}"/>
              </a:ext>
            </a:extLst>
          </p:cNvPr>
          <p:cNvSpPr>
            <a:spLocks noGrp="1"/>
          </p:cNvSpPr>
          <p:nvPr>
            <p:ph type="body" sz="quarter" idx="12" hasCustomPrompt="1"/>
          </p:nvPr>
        </p:nvSpPr>
        <p:spPr>
          <a:xfrm>
            <a:off x="319265" y="576797"/>
            <a:ext cx="4686844" cy="4186208"/>
          </a:xfrm>
          <a:prstGeom prst="rect">
            <a:avLst/>
          </a:prstGeom>
        </p:spPr>
        <p:txBody>
          <a:bodyPr lIns="0" tIns="0" rIns="0" bIns="0"/>
          <a:lstStyle>
            <a:lvl1pPr marL="0" indent="0">
              <a:lnSpc>
                <a:spcPct val="100000"/>
              </a:lnSpc>
              <a:buNone/>
              <a:defRPr sz="3300" b="1">
                <a:solidFill>
                  <a:schemeClr val="bg1"/>
                </a:solidFill>
              </a:defRPr>
            </a:lvl1pPr>
          </a:lstStyle>
          <a:p>
            <a:r>
              <a:rPr lang="fi-FI" dirty="0"/>
              <a:t>Lorem </a:t>
            </a:r>
            <a:r>
              <a:rPr lang="fi-FI" dirty="0" err="1"/>
              <a:t>ipsum</a:t>
            </a:r>
            <a:r>
              <a:rPr lang="fi-FI" dirty="0"/>
              <a:t> </a:t>
            </a:r>
            <a:r>
              <a:rPr lang="fi-FI" dirty="0" err="1"/>
              <a:t>dolor</a:t>
            </a:r>
            <a:r>
              <a:rPr lang="fi-FI" dirty="0"/>
              <a:t> </a:t>
            </a:r>
            <a:r>
              <a:rPr lang="fi-FI" dirty="0" err="1"/>
              <a:t>sit</a:t>
            </a:r>
            <a:r>
              <a:rPr lang="fi-FI" dirty="0"/>
              <a:t> amet, </a:t>
            </a:r>
            <a:r>
              <a:rPr lang="fi-FI" dirty="0" err="1"/>
              <a:t>consectetur</a:t>
            </a:r>
            <a:r>
              <a:rPr lang="fi-FI" dirty="0"/>
              <a:t> adipiscing elit. </a:t>
            </a:r>
            <a:r>
              <a:rPr lang="fi-FI" dirty="0" err="1"/>
              <a:t>Maecenas</a:t>
            </a:r>
            <a:r>
              <a:rPr lang="fi-FI" dirty="0"/>
              <a:t> </a:t>
            </a:r>
            <a:r>
              <a:rPr lang="fi-FI" dirty="0" err="1"/>
              <a:t>velit</a:t>
            </a:r>
            <a:r>
              <a:rPr lang="fi-FI" dirty="0"/>
              <a:t> </a:t>
            </a:r>
            <a:r>
              <a:rPr lang="fi-FI" dirty="0" err="1"/>
              <a:t>velit</a:t>
            </a:r>
            <a:r>
              <a:rPr lang="fi-FI" dirty="0"/>
              <a:t>, </a:t>
            </a:r>
            <a:r>
              <a:rPr lang="fi-FI" dirty="0" err="1"/>
              <a:t>consequat</a:t>
            </a:r>
            <a:r>
              <a:rPr lang="fi-FI" dirty="0"/>
              <a:t> </a:t>
            </a:r>
            <a:r>
              <a:rPr lang="fi-FI" dirty="0" err="1"/>
              <a:t>eget</a:t>
            </a:r>
            <a:r>
              <a:rPr lang="fi-FI" dirty="0"/>
              <a:t> </a:t>
            </a:r>
            <a:r>
              <a:rPr lang="fi-FI" dirty="0" err="1"/>
              <a:t>ullamcorper</a:t>
            </a:r>
            <a:r>
              <a:rPr lang="fi-FI" dirty="0"/>
              <a:t> a, </a:t>
            </a:r>
            <a:r>
              <a:rPr lang="fi-FI" dirty="0" err="1"/>
              <a:t>maximus</a:t>
            </a:r>
            <a:r>
              <a:rPr lang="fi-FI" dirty="0"/>
              <a:t> </a:t>
            </a:r>
            <a:r>
              <a:rPr lang="fi-FI" dirty="0" err="1"/>
              <a:t>ac</a:t>
            </a:r>
            <a:r>
              <a:rPr lang="fi-FI" dirty="0"/>
              <a:t> ex.</a:t>
            </a:r>
          </a:p>
        </p:txBody>
      </p:sp>
      <p:pic>
        <p:nvPicPr>
          <p:cNvPr id="13" name="Kuva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821491"/>
            <a:ext cx="2212711" cy="856800"/>
          </a:xfrm>
          <a:prstGeom prst="rect">
            <a:avLst/>
          </a:prstGeom>
        </p:spPr>
      </p:pic>
    </p:spTree>
    <p:extLst>
      <p:ext uri="{BB962C8B-B14F-4D97-AF65-F5344CB8AC3E}">
        <p14:creationId xmlns:p14="http://schemas.microsoft.com/office/powerpoint/2010/main" val="362416079"/>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 Divider - Red">
    <p:spTree>
      <p:nvGrpSpPr>
        <p:cNvPr id="1" name=""/>
        <p:cNvGrpSpPr/>
        <p:nvPr/>
      </p:nvGrpSpPr>
      <p:grpSpPr>
        <a:xfrm>
          <a:off x="0" y="0"/>
          <a:ext cx="0" cy="0"/>
          <a:chOff x="0" y="0"/>
          <a:chExt cx="0" cy="0"/>
        </a:xfrm>
      </p:grpSpPr>
      <p:sp>
        <p:nvSpPr>
          <p:cNvPr id="5" name="Rectangle 4"/>
          <p:cNvSpPr/>
          <p:nvPr userDrawn="1"/>
        </p:nvSpPr>
        <p:spPr>
          <a:xfrm>
            <a:off x="-1184" y="0"/>
            <a:ext cx="10160000" cy="5715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7" name="Text Placeholder 3"/>
          <p:cNvSpPr>
            <a:spLocks noGrp="1"/>
          </p:cNvSpPr>
          <p:nvPr>
            <p:ph type="body" sz="half" idx="11" hasCustomPrompt="1"/>
          </p:nvPr>
        </p:nvSpPr>
        <p:spPr>
          <a:xfrm>
            <a:off x="839625" y="1954931"/>
            <a:ext cx="8521288" cy="1502517"/>
          </a:xfrm>
          <a:prstGeom prst="rect">
            <a:avLst/>
          </a:prstGeom>
        </p:spPr>
        <p:txBody>
          <a:bodyPr lIns="0" rIns="0"/>
          <a:lstStyle>
            <a:lvl1pPr marL="0" indent="0" algn="l">
              <a:lnSpc>
                <a:spcPct val="100000"/>
              </a:lnSpc>
              <a:spcBef>
                <a:spcPts val="0"/>
              </a:spcBef>
              <a:buNone/>
              <a:defRPr sz="4000" b="1" baseline="0">
                <a:solidFill>
                  <a:schemeClr val="bg1"/>
                </a:solidFill>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Divider – Headline</a:t>
            </a:r>
          </a:p>
        </p:txBody>
      </p:sp>
      <p:sp>
        <p:nvSpPr>
          <p:cNvPr id="2" name="Päivämäärän paikkamerkki 1">
            <a:extLst>
              <a:ext uri="{FF2B5EF4-FFF2-40B4-BE49-F238E27FC236}">
                <a16:creationId xmlns:a16="http://schemas.microsoft.com/office/drawing/2014/main" id="{37C6C481-D72C-4B89-AA19-AC91EB21FEFA}"/>
              </a:ext>
            </a:extLst>
          </p:cNvPr>
          <p:cNvSpPr>
            <a:spLocks noGrp="1"/>
          </p:cNvSpPr>
          <p:nvPr>
            <p:ph type="dt" sz="half" idx="12"/>
          </p:nvPr>
        </p:nvSpPr>
        <p:spPr/>
        <p:txBody>
          <a:bodyPr/>
          <a:lstStyle>
            <a:lvl1pPr>
              <a:defRPr>
                <a:solidFill>
                  <a:srgbClr val="FFFFFF"/>
                </a:solidFill>
              </a:defRPr>
            </a:lvl1pPr>
          </a:lstStyle>
          <a:p>
            <a:r>
              <a:rPr lang="fi-FI"/>
              <a:t>dd.mm.yyyy</a:t>
            </a:r>
            <a:endParaRPr lang="en-US" dirty="0"/>
          </a:p>
        </p:txBody>
      </p:sp>
      <p:sp>
        <p:nvSpPr>
          <p:cNvPr id="3" name="Alatunnisteen paikkamerkki 2">
            <a:extLst>
              <a:ext uri="{FF2B5EF4-FFF2-40B4-BE49-F238E27FC236}">
                <a16:creationId xmlns:a16="http://schemas.microsoft.com/office/drawing/2014/main" id="{2A81A4FB-6563-4C02-8A9B-51D830F1EAB1}"/>
              </a:ext>
            </a:extLst>
          </p:cNvPr>
          <p:cNvSpPr>
            <a:spLocks noGrp="1"/>
          </p:cNvSpPr>
          <p:nvPr>
            <p:ph type="ftr" sz="quarter" idx="13"/>
          </p:nvPr>
        </p:nvSpPr>
        <p:spPr/>
        <p:txBody>
          <a:bodyPr/>
          <a:lstStyle>
            <a:lvl1pPr>
              <a:defRPr>
                <a:solidFill>
                  <a:srgbClr val="FFFFFF"/>
                </a:solidFill>
              </a:defRPr>
            </a:lvl1pPr>
          </a:lstStyle>
          <a:p>
            <a:r>
              <a:rPr lang="fi-FI" dirty="0" err="1"/>
              <a:t>Your</a:t>
            </a:r>
            <a:r>
              <a:rPr lang="fi-FI" dirty="0"/>
              <a:t> text </a:t>
            </a:r>
            <a:r>
              <a:rPr lang="fi-FI" dirty="0" err="1"/>
              <a:t>here</a:t>
            </a:r>
            <a:endParaRPr lang="fi-FI" dirty="0"/>
          </a:p>
        </p:txBody>
      </p:sp>
      <p:sp>
        <p:nvSpPr>
          <p:cNvPr id="4" name="Dian numeron paikkamerkki 3">
            <a:extLst>
              <a:ext uri="{FF2B5EF4-FFF2-40B4-BE49-F238E27FC236}">
                <a16:creationId xmlns:a16="http://schemas.microsoft.com/office/drawing/2014/main" id="{1F6A7C93-158F-48BA-8E95-EC2109A4B4DE}"/>
              </a:ext>
            </a:extLst>
          </p:cNvPr>
          <p:cNvSpPr>
            <a:spLocks noGrp="1"/>
          </p:cNvSpPr>
          <p:nvPr>
            <p:ph type="sldNum" sz="quarter" idx="14"/>
          </p:nvPr>
        </p:nvSpPr>
        <p:spPr/>
        <p:txBody>
          <a:bodyPr/>
          <a:lstStyle>
            <a:lvl1pPr>
              <a:defRPr>
                <a:solidFill>
                  <a:srgbClr val="FFFFFF"/>
                </a:solidFill>
              </a:defRPr>
            </a:lvl1pPr>
          </a:lstStyle>
          <a:p>
            <a:fld id="{28F7F04C-F568-F649-A2AE-EA61C66B69B4}" type="slidenum">
              <a:rPr lang="en-US" smtClean="0"/>
              <a:pPr/>
              <a:t>‹#›</a:t>
            </a:fld>
            <a:endParaRPr lang="en-US" dirty="0"/>
          </a:p>
        </p:txBody>
      </p:sp>
      <p:pic>
        <p:nvPicPr>
          <p:cNvPr id="10" name="Kuva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821491"/>
            <a:ext cx="2212711" cy="856800"/>
          </a:xfrm>
          <a:prstGeom prst="rect">
            <a:avLst/>
          </a:prstGeom>
        </p:spPr>
      </p:pic>
    </p:spTree>
    <p:extLst>
      <p:ext uri="{BB962C8B-B14F-4D97-AF65-F5344CB8AC3E}">
        <p14:creationId xmlns:p14="http://schemas.microsoft.com/office/powerpoint/2010/main" val="380354955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 Body slide - Text - Red title left">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319265" y="2906565"/>
            <a:ext cx="3350507" cy="1827938"/>
          </a:xfrm>
          <a:prstGeom prst="rect">
            <a:avLst/>
          </a:prstGeom>
        </p:spPr>
        <p:txBody>
          <a:bodyPr lIns="0" tIns="0" rIns="0" bIns="0"/>
          <a:lstStyle>
            <a:lvl1pPr marL="0" indent="0">
              <a:lnSpc>
                <a:spcPct val="100000"/>
              </a:lnSpc>
              <a:spcBef>
                <a:spcPts val="0"/>
              </a:spcBef>
              <a:buNone/>
              <a:defRPr sz="2800" b="1" i="0" baseline="0">
                <a:solidFill>
                  <a:schemeClr val="tx1"/>
                </a:solidFill>
                <a:latin typeface="arial" charset="0"/>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Sub Headline</a:t>
            </a:r>
          </a:p>
        </p:txBody>
      </p:sp>
      <p:sp>
        <p:nvSpPr>
          <p:cNvPr id="11" name="Text Placeholder 3"/>
          <p:cNvSpPr>
            <a:spLocks noGrp="1"/>
          </p:cNvSpPr>
          <p:nvPr>
            <p:ph type="body" sz="half" idx="10" hasCustomPrompt="1"/>
          </p:nvPr>
        </p:nvSpPr>
        <p:spPr>
          <a:xfrm>
            <a:off x="319265" y="445949"/>
            <a:ext cx="3350507" cy="1942188"/>
          </a:xfrm>
          <a:prstGeom prst="rect">
            <a:avLst/>
          </a:prstGeom>
        </p:spPr>
        <p:txBody>
          <a:bodyPr lIns="0" tIns="0" rIns="0" bIns="0"/>
          <a:lstStyle>
            <a:lvl1pPr marL="0" indent="0">
              <a:lnSpc>
                <a:spcPct val="100000"/>
              </a:lnSpc>
              <a:buNone/>
              <a:defRPr sz="4000" b="1" baseline="0">
                <a:solidFill>
                  <a:schemeClr val="tx2"/>
                </a:solidFill>
              </a:defRPr>
            </a:lvl1pPr>
            <a:lvl2pPr marL="342866" indent="0">
              <a:buNone/>
              <a:defRPr sz="1050"/>
            </a:lvl2pPr>
            <a:lvl3pPr marL="685733" indent="0">
              <a:buNone/>
              <a:defRPr sz="9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Body slide title</a:t>
            </a:r>
          </a:p>
        </p:txBody>
      </p:sp>
      <p:sp>
        <p:nvSpPr>
          <p:cNvPr id="21" name="Text Placeholder 3"/>
          <p:cNvSpPr>
            <a:spLocks noGrp="1"/>
          </p:cNvSpPr>
          <p:nvPr>
            <p:ph type="body" sz="half" idx="12" hasCustomPrompt="1"/>
          </p:nvPr>
        </p:nvSpPr>
        <p:spPr>
          <a:xfrm>
            <a:off x="4060032" y="515218"/>
            <a:ext cx="5700447" cy="4219286"/>
          </a:xfrm>
          <a:prstGeom prst="rect">
            <a:avLst/>
          </a:prstGeom>
        </p:spPr>
        <p:txBody>
          <a:bodyPr wrap="square" lIns="0" tIns="0" rIns="0" bIns="0"/>
          <a:lstStyle>
            <a:lvl1pPr marL="0" marR="0" indent="0" algn="l" defTabSz="685733" rtl="0" eaLnBrk="1" fontAlgn="auto" latinLnBrk="0" hangingPunct="1">
              <a:lnSpc>
                <a:spcPct val="100000"/>
              </a:lnSpc>
              <a:spcBef>
                <a:spcPts val="750"/>
              </a:spcBef>
              <a:spcAft>
                <a:spcPts val="0"/>
              </a:spcAft>
              <a:buClrTx/>
              <a:buSzTx/>
              <a:buFontTx/>
              <a:buNone/>
              <a:tabLst/>
              <a:defRPr lang="en-US" sz="2100" b="1" kern="1200" dirty="0">
                <a:solidFill>
                  <a:schemeClr val="tx1"/>
                </a:solidFill>
                <a:latin typeface="+mn-lt"/>
                <a:ea typeface="+mn-ea"/>
                <a:cs typeface="+mn-cs"/>
              </a:defRPr>
            </a:lvl1pPr>
            <a:lvl2pPr marL="342866" indent="0">
              <a:buFontTx/>
              <a:buNone/>
              <a:defRPr sz="2100"/>
            </a:lvl2pPr>
            <a:lvl3pPr marL="628589" indent="0">
              <a:buFontTx/>
              <a:buNone/>
              <a:defRPr sz="1600"/>
            </a:lvl3pPr>
            <a:lvl4pPr marL="1028598" indent="0">
              <a:buNone/>
              <a:defRPr sz="750"/>
            </a:lvl4pPr>
            <a:lvl5pPr marL="1371465" indent="0">
              <a:buNone/>
              <a:defRPr sz="750"/>
            </a:lvl5pPr>
            <a:lvl6pPr marL="1714330" indent="0">
              <a:buNone/>
              <a:defRPr sz="750"/>
            </a:lvl6pPr>
            <a:lvl7pPr marL="2057195" indent="0">
              <a:buNone/>
              <a:defRPr sz="750"/>
            </a:lvl7pPr>
            <a:lvl8pPr marL="2400060" indent="0">
              <a:buNone/>
              <a:defRPr sz="750"/>
            </a:lvl8pPr>
            <a:lvl9pPr marL="2742930" indent="0">
              <a:buNone/>
              <a:defRPr sz="750"/>
            </a:lvl9pPr>
          </a:lstStyle>
          <a:p>
            <a:pPr lvl="0"/>
            <a:r>
              <a:rPr lang="en-US" dirty="0"/>
              <a:t>Your text here</a:t>
            </a:r>
          </a:p>
        </p:txBody>
      </p:sp>
      <p:sp>
        <p:nvSpPr>
          <p:cNvPr id="6" name="Slide Number Placeholder 5">
            <a:extLst>
              <a:ext uri="{FF2B5EF4-FFF2-40B4-BE49-F238E27FC236}">
                <a16:creationId xmlns:a16="http://schemas.microsoft.com/office/drawing/2014/main" id="{479062E6-8B0E-4DB4-8209-4E7EB4F3FAA8}"/>
              </a:ext>
            </a:extLst>
          </p:cNvPr>
          <p:cNvSpPr>
            <a:spLocks noGrp="1"/>
          </p:cNvSpPr>
          <p:nvPr>
            <p:ph type="sldNum" sz="quarter" idx="4"/>
          </p:nvPr>
        </p:nvSpPr>
        <p:spPr>
          <a:xfrm>
            <a:off x="7420889" y="5387368"/>
            <a:ext cx="2286000" cy="192026"/>
          </a:xfrm>
          <a:prstGeom prst="rect">
            <a:avLst/>
          </a:prstGeom>
        </p:spPr>
        <p:txBody>
          <a:bodyPr vert="horz" lIns="91440" tIns="45720" rIns="91440" bIns="45720" rtlCol="0" anchor="ctr"/>
          <a:lstStyle>
            <a:lvl1pPr algn="r">
              <a:defRPr sz="900" baseline="0">
                <a:solidFill>
                  <a:schemeClr val="tx1"/>
                </a:solidFill>
              </a:defRPr>
            </a:lvl1pPr>
          </a:lstStyle>
          <a:p>
            <a:fld id="{28F7F04C-F568-F649-A2AE-EA61C66B69B4}" type="slidenum">
              <a:rPr lang="en-US" smtClean="0"/>
              <a:pPr/>
              <a:t>‹#›</a:t>
            </a:fld>
            <a:endParaRPr lang="en-US" dirty="0"/>
          </a:p>
        </p:txBody>
      </p:sp>
      <p:sp>
        <p:nvSpPr>
          <p:cNvPr id="8" name="Date Placeholder 3">
            <a:extLst>
              <a:ext uri="{FF2B5EF4-FFF2-40B4-BE49-F238E27FC236}">
                <a16:creationId xmlns:a16="http://schemas.microsoft.com/office/drawing/2014/main" id="{5DE37A55-AE2A-40CC-8240-F6FD4F5BD0F6}"/>
              </a:ext>
            </a:extLst>
          </p:cNvPr>
          <p:cNvSpPr>
            <a:spLocks noGrp="1"/>
          </p:cNvSpPr>
          <p:nvPr>
            <p:ph type="dt" sz="half" idx="13"/>
          </p:nvPr>
        </p:nvSpPr>
        <p:spPr>
          <a:xfrm>
            <a:off x="7420889" y="5191935"/>
            <a:ext cx="2286000" cy="195432"/>
          </a:xfrm>
          <a:prstGeom prst="rect">
            <a:avLst/>
          </a:prstGeom>
        </p:spPr>
        <p:txBody>
          <a:bodyPr vert="horz" lIns="91440" tIns="45720" rIns="91440" bIns="45720" rtlCol="0" anchor="ctr"/>
          <a:lstStyle>
            <a:lvl1pPr algn="r">
              <a:defRPr sz="900" baseline="0">
                <a:solidFill>
                  <a:schemeClr val="tx1"/>
                </a:solidFill>
              </a:defRPr>
            </a:lvl1pPr>
          </a:lstStyle>
          <a:p>
            <a:r>
              <a:rPr lang="fi-FI"/>
              <a:t>dd.mm.yyyy</a:t>
            </a:r>
            <a:endParaRPr lang="en-US" dirty="0"/>
          </a:p>
        </p:txBody>
      </p:sp>
      <p:sp>
        <p:nvSpPr>
          <p:cNvPr id="9" name="Alatunnisteen paikkamerkki 1">
            <a:extLst>
              <a:ext uri="{FF2B5EF4-FFF2-40B4-BE49-F238E27FC236}">
                <a16:creationId xmlns:a16="http://schemas.microsoft.com/office/drawing/2014/main" id="{AD81B084-A59A-450A-B69B-00DEBAF84E34}"/>
              </a:ext>
            </a:extLst>
          </p:cNvPr>
          <p:cNvSpPr>
            <a:spLocks noGrp="1"/>
          </p:cNvSpPr>
          <p:nvPr>
            <p:ph type="ftr" sz="quarter" idx="3"/>
          </p:nvPr>
        </p:nvSpPr>
        <p:spPr>
          <a:xfrm>
            <a:off x="3365500" y="5388000"/>
            <a:ext cx="3429000" cy="192000"/>
          </a:xfrm>
          <a:prstGeom prst="rect">
            <a:avLst/>
          </a:prstGeom>
        </p:spPr>
        <p:txBody>
          <a:bodyPr vert="horz" lIns="91440" tIns="45720" rIns="91440" bIns="45720" rtlCol="0" anchor="ctr"/>
          <a:lstStyle>
            <a:lvl1pPr algn="ctr">
              <a:defRPr sz="900">
                <a:solidFill>
                  <a:schemeClr val="tx1"/>
                </a:solidFill>
              </a:defRPr>
            </a:lvl1pPr>
          </a:lstStyle>
          <a:p>
            <a:r>
              <a:rPr lang="fi-FI" dirty="0" err="1"/>
              <a:t>Your</a:t>
            </a:r>
            <a:r>
              <a:rPr lang="fi-FI" dirty="0"/>
              <a:t> text </a:t>
            </a:r>
            <a:r>
              <a:rPr lang="fi-FI" dirty="0" err="1"/>
              <a:t>here</a:t>
            </a:r>
            <a:endParaRPr lang="fi-FI" dirty="0"/>
          </a:p>
        </p:txBody>
      </p:sp>
      <p:pic>
        <p:nvPicPr>
          <p:cNvPr id="12" name="Kuva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823410"/>
            <a:ext cx="2304116" cy="856800"/>
          </a:xfrm>
          <a:prstGeom prst="rect">
            <a:avLst/>
          </a:prstGeom>
        </p:spPr>
      </p:pic>
    </p:spTree>
  </p:cSld>
  <p:clrMapOvr>
    <a:masterClrMapping/>
  </p:clrMapOvr>
  <p:extLst>
    <p:ext uri="{DCECCB84-F9BA-43D5-87BE-67443E8EF086}">
      <p15:sldGuideLst xmlns:p15="http://schemas.microsoft.com/office/powerpoint/2012/main">
        <p15:guide id="1" pos="2312" userDrawn="1">
          <p15:clr>
            <a:srgbClr val="FBAE40"/>
          </p15:clr>
        </p15:guide>
        <p15:guide id="2" pos="2558" userDrawn="1">
          <p15:clr>
            <a:srgbClr val="FBAE40"/>
          </p15:clr>
        </p15:guide>
        <p15:guide id="3" pos="614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7420889" y="5387368"/>
            <a:ext cx="2286000" cy="192026"/>
          </a:xfrm>
          <a:prstGeom prst="rect">
            <a:avLst/>
          </a:prstGeom>
        </p:spPr>
        <p:txBody>
          <a:bodyPr vert="horz" lIns="91440" tIns="45720" rIns="91440" bIns="45720" rtlCol="0" anchor="ctr"/>
          <a:lstStyle>
            <a:lvl1pPr algn="r">
              <a:defRPr sz="900" baseline="0">
                <a:solidFill>
                  <a:schemeClr val="tx1"/>
                </a:solidFill>
              </a:defRPr>
            </a:lvl1pPr>
          </a:lstStyle>
          <a:p>
            <a:fld id="{28F7F04C-F568-F649-A2AE-EA61C66B69B4}" type="slidenum">
              <a:rPr lang="en-US" smtClean="0"/>
              <a:pPr/>
              <a:t>‹#›</a:t>
            </a:fld>
            <a:endParaRPr lang="en-US" dirty="0"/>
          </a:p>
        </p:txBody>
      </p:sp>
      <p:sp>
        <p:nvSpPr>
          <p:cNvPr id="4" name="Date Placeholder 3"/>
          <p:cNvSpPr>
            <a:spLocks noGrp="1"/>
          </p:cNvSpPr>
          <p:nvPr>
            <p:ph type="dt" sz="half" idx="2"/>
          </p:nvPr>
        </p:nvSpPr>
        <p:spPr>
          <a:xfrm>
            <a:off x="7420889" y="5191935"/>
            <a:ext cx="2286000" cy="195432"/>
          </a:xfrm>
          <a:prstGeom prst="rect">
            <a:avLst/>
          </a:prstGeom>
        </p:spPr>
        <p:txBody>
          <a:bodyPr vert="horz" lIns="91440" tIns="45720" rIns="91440" bIns="45720" rtlCol="0" anchor="ctr"/>
          <a:lstStyle>
            <a:lvl1pPr algn="r">
              <a:defRPr sz="900" baseline="0">
                <a:solidFill>
                  <a:schemeClr val="tx1"/>
                </a:solidFill>
              </a:defRPr>
            </a:lvl1pPr>
          </a:lstStyle>
          <a:p>
            <a:r>
              <a:rPr lang="fi-FI"/>
              <a:t>dd.mm.yyyy</a:t>
            </a:r>
            <a:endParaRPr lang="en-US" dirty="0"/>
          </a:p>
        </p:txBody>
      </p:sp>
      <p:sp>
        <p:nvSpPr>
          <p:cNvPr id="2" name="Alatunnisteen paikkamerkki 1">
            <a:extLst>
              <a:ext uri="{FF2B5EF4-FFF2-40B4-BE49-F238E27FC236}">
                <a16:creationId xmlns:a16="http://schemas.microsoft.com/office/drawing/2014/main" id="{1C150BC1-EEBC-48B9-AEAE-962A54F46FC4}"/>
              </a:ext>
            </a:extLst>
          </p:cNvPr>
          <p:cNvSpPr>
            <a:spLocks noGrp="1"/>
          </p:cNvSpPr>
          <p:nvPr>
            <p:ph type="ftr" sz="quarter" idx="3"/>
          </p:nvPr>
        </p:nvSpPr>
        <p:spPr>
          <a:xfrm>
            <a:off x="3365500" y="5388000"/>
            <a:ext cx="3429000" cy="192000"/>
          </a:xfrm>
          <a:prstGeom prst="rect">
            <a:avLst/>
          </a:prstGeom>
        </p:spPr>
        <p:txBody>
          <a:bodyPr vert="horz" lIns="91440" tIns="45720" rIns="91440" bIns="45720" rtlCol="0" anchor="ctr"/>
          <a:lstStyle>
            <a:lvl1pPr algn="ctr">
              <a:defRPr sz="900">
                <a:solidFill>
                  <a:schemeClr val="tx1"/>
                </a:solidFill>
              </a:defRPr>
            </a:lvl1pPr>
          </a:lstStyle>
          <a:p>
            <a:r>
              <a:rPr lang="fi-FI" dirty="0" err="1"/>
              <a:t>Your</a:t>
            </a:r>
            <a:r>
              <a:rPr lang="fi-FI" dirty="0"/>
              <a:t> text </a:t>
            </a:r>
            <a:r>
              <a:rPr lang="fi-FI" dirty="0" err="1"/>
              <a:t>here</a:t>
            </a:r>
            <a:endParaRPr lang="fi-FI" dirty="0"/>
          </a:p>
        </p:txBody>
      </p:sp>
    </p:spTree>
    <p:extLst>
      <p:ext uri="{BB962C8B-B14F-4D97-AF65-F5344CB8AC3E}">
        <p14:creationId xmlns:p14="http://schemas.microsoft.com/office/powerpoint/2010/main" val="1833754440"/>
      </p:ext>
    </p:extLst>
  </p:cSld>
  <p:clrMap bg1="lt1" tx1="dk1" bg2="lt2" tx2="dk2" accent1="accent1" accent2="accent2" accent3="accent3" accent4="accent4" accent5="accent5" accent6="accent6" hlink="hlink" folHlink="folHlink"/>
  <p:sldLayoutIdLst>
    <p:sldLayoutId id="2147483667" r:id="rId1"/>
    <p:sldLayoutId id="2147483650" r:id="rId2"/>
    <p:sldLayoutId id="2147483704" r:id="rId3"/>
    <p:sldLayoutId id="2147483708" r:id="rId4"/>
    <p:sldLayoutId id="2147483707" r:id="rId5"/>
    <p:sldLayoutId id="2147483694" r:id="rId6"/>
    <p:sldLayoutId id="2147483695" r:id="rId7"/>
    <p:sldLayoutId id="2147483702" r:id="rId8"/>
    <p:sldLayoutId id="2147483678" r:id="rId9"/>
    <p:sldLayoutId id="2147483705" r:id="rId10"/>
    <p:sldLayoutId id="2147483701" r:id="rId11"/>
    <p:sldLayoutId id="2147483697" r:id="rId12"/>
    <p:sldLayoutId id="2147483703" r:id="rId13"/>
    <p:sldLayoutId id="2147483691" r:id="rId14"/>
    <p:sldLayoutId id="2147483699" r:id="rId15"/>
    <p:sldLayoutId id="2147483679" r:id="rId16"/>
    <p:sldLayoutId id="2147483709" r:id="rId17"/>
    <p:sldLayoutId id="2147483710" r:id="rId18"/>
    <p:sldLayoutId id="2147483711" r:id="rId19"/>
    <p:sldLayoutId id="2147483712" r:id="rId20"/>
    <p:sldLayoutId id="2147483713" r:id="rId21"/>
    <p:sldLayoutId id="2147483714" r:id="rId22"/>
  </p:sldLayoutIdLst>
  <p:hf sldNum="0" hdr="0" ftr="0" dt="0"/>
  <p:txStyles>
    <p:titleStyle>
      <a:lvl1pPr algn="l" defTabSz="685733" rtl="0" eaLnBrk="1" latinLnBrk="0" hangingPunct="1">
        <a:lnSpc>
          <a:spcPct val="90000"/>
        </a:lnSpc>
        <a:spcBef>
          <a:spcPct val="0"/>
        </a:spcBef>
        <a:buNone/>
        <a:defRPr sz="3300" kern="1200" baseline="0">
          <a:solidFill>
            <a:schemeClr val="tx1"/>
          </a:solidFill>
          <a:latin typeface="+mj-lt"/>
          <a:ea typeface="+mj-ea"/>
          <a:cs typeface="+mj-cs"/>
        </a:defRPr>
      </a:lvl1pPr>
    </p:titleStyle>
    <p:bodyStyle>
      <a:lvl1pPr marL="171435" indent="-171435" algn="l" defTabSz="685733"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00" indent="-171435" algn="l" defTabSz="685733"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160" indent="-171435" algn="l" defTabSz="685733"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030" indent="-171435" algn="l" defTabSz="685733"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2895" indent="-171435" algn="l" defTabSz="685733"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766" indent="-171435" algn="l" defTabSz="685733"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626" indent="-171435" algn="l" defTabSz="685733"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494" indent="-171435" algn="l" defTabSz="685733"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360" indent="-171435" algn="l" defTabSz="685733"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733" rtl="0" eaLnBrk="1" latinLnBrk="0" hangingPunct="1">
        <a:defRPr sz="1350" kern="1200">
          <a:solidFill>
            <a:schemeClr val="tx1"/>
          </a:solidFill>
          <a:latin typeface="+mn-lt"/>
          <a:ea typeface="+mn-ea"/>
          <a:cs typeface="+mn-cs"/>
        </a:defRPr>
      </a:lvl1pPr>
      <a:lvl2pPr marL="342866" algn="l" defTabSz="685733" rtl="0" eaLnBrk="1" latinLnBrk="0" hangingPunct="1">
        <a:defRPr sz="1350" kern="1200">
          <a:solidFill>
            <a:schemeClr val="tx1"/>
          </a:solidFill>
          <a:latin typeface="+mn-lt"/>
          <a:ea typeface="+mn-ea"/>
          <a:cs typeface="+mn-cs"/>
        </a:defRPr>
      </a:lvl2pPr>
      <a:lvl3pPr marL="685733" algn="l" defTabSz="685733" rtl="0" eaLnBrk="1" latinLnBrk="0" hangingPunct="1">
        <a:defRPr sz="1350" kern="1200">
          <a:solidFill>
            <a:schemeClr val="tx1"/>
          </a:solidFill>
          <a:latin typeface="+mn-lt"/>
          <a:ea typeface="+mn-ea"/>
          <a:cs typeface="+mn-cs"/>
        </a:defRPr>
      </a:lvl3pPr>
      <a:lvl4pPr marL="1028598" algn="l" defTabSz="685733" rtl="0" eaLnBrk="1" latinLnBrk="0" hangingPunct="1">
        <a:defRPr sz="1350" kern="1200">
          <a:solidFill>
            <a:schemeClr val="tx1"/>
          </a:solidFill>
          <a:latin typeface="+mn-lt"/>
          <a:ea typeface="+mn-ea"/>
          <a:cs typeface="+mn-cs"/>
        </a:defRPr>
      </a:lvl4pPr>
      <a:lvl5pPr marL="1371465" algn="l" defTabSz="685733" rtl="0" eaLnBrk="1" latinLnBrk="0" hangingPunct="1">
        <a:defRPr sz="1350" kern="1200">
          <a:solidFill>
            <a:schemeClr val="tx1"/>
          </a:solidFill>
          <a:latin typeface="+mn-lt"/>
          <a:ea typeface="+mn-ea"/>
          <a:cs typeface="+mn-cs"/>
        </a:defRPr>
      </a:lvl5pPr>
      <a:lvl6pPr marL="1714330" algn="l" defTabSz="685733" rtl="0" eaLnBrk="1" latinLnBrk="0" hangingPunct="1">
        <a:defRPr sz="1350" kern="1200">
          <a:solidFill>
            <a:schemeClr val="tx1"/>
          </a:solidFill>
          <a:latin typeface="+mn-lt"/>
          <a:ea typeface="+mn-ea"/>
          <a:cs typeface="+mn-cs"/>
        </a:defRPr>
      </a:lvl6pPr>
      <a:lvl7pPr marL="2057195" algn="l" defTabSz="685733" rtl="0" eaLnBrk="1" latinLnBrk="0" hangingPunct="1">
        <a:defRPr sz="1350" kern="1200">
          <a:solidFill>
            <a:schemeClr val="tx1"/>
          </a:solidFill>
          <a:latin typeface="+mn-lt"/>
          <a:ea typeface="+mn-ea"/>
          <a:cs typeface="+mn-cs"/>
        </a:defRPr>
      </a:lvl7pPr>
      <a:lvl8pPr marL="2400060" algn="l" defTabSz="685733" rtl="0" eaLnBrk="1" latinLnBrk="0" hangingPunct="1">
        <a:defRPr sz="1350" kern="1200">
          <a:solidFill>
            <a:schemeClr val="tx1"/>
          </a:solidFill>
          <a:latin typeface="+mn-lt"/>
          <a:ea typeface="+mn-ea"/>
          <a:cs typeface="+mn-cs"/>
        </a:defRPr>
      </a:lvl8pPr>
      <a:lvl9pPr marL="2742930" algn="l" defTabSz="68573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01" userDrawn="1">
          <p15:clr>
            <a:srgbClr val="F26B43"/>
          </p15:clr>
        </p15:guide>
        <p15:guide id="3" orient="horz" pos="36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3.xml"/><Relationship Id="rId1" Type="http://schemas.openxmlformats.org/officeDocument/2006/relationships/themeOverride" Target="../theme/themeOverride1.xml"/></Relationships>
</file>

<file path=ppt/slides/_rels/slide3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a:xfrm>
            <a:off x="951552" y="660904"/>
            <a:ext cx="8229600" cy="1791683"/>
          </a:xfrm>
        </p:spPr>
        <p:txBody>
          <a:bodyPr/>
          <a:lstStyle/>
          <a:p>
            <a:pPr algn="ctr"/>
            <a:r>
              <a:rPr lang="fi-FI" sz="3600" dirty="0"/>
              <a:t>Knowledge Sharing and Collaborative Network Structures at </a:t>
            </a:r>
            <a:r>
              <a:rPr lang="fi-FI" sz="3600" i="1" dirty="0"/>
              <a:t>XYZ</a:t>
            </a:r>
            <a:r>
              <a:rPr lang="fi-FI" sz="3600" dirty="0"/>
              <a:t>*</a:t>
            </a:r>
          </a:p>
        </p:txBody>
      </p:sp>
      <p:sp>
        <p:nvSpPr>
          <p:cNvPr id="4" name="Tekstin paikkamerkki 3"/>
          <p:cNvSpPr>
            <a:spLocks noGrp="1"/>
          </p:cNvSpPr>
          <p:nvPr>
            <p:ph type="body" sz="half" idx="11"/>
          </p:nvPr>
        </p:nvSpPr>
        <p:spPr>
          <a:xfrm>
            <a:off x="2016077" y="2857500"/>
            <a:ext cx="6100550" cy="1596906"/>
          </a:xfrm>
        </p:spPr>
        <p:txBody>
          <a:bodyPr/>
          <a:lstStyle/>
          <a:p>
            <a:pPr algn="ctr">
              <a:lnSpc>
                <a:spcPct val="100000"/>
              </a:lnSpc>
              <a:spcBef>
                <a:spcPts val="0"/>
              </a:spcBef>
            </a:pPr>
            <a:r>
              <a:rPr lang="fi-FI" sz="1400" dirty="0"/>
              <a:t>Created by Young Hun Ji</a:t>
            </a:r>
          </a:p>
          <a:p>
            <a:pPr algn="ctr">
              <a:lnSpc>
                <a:spcPct val="100000"/>
              </a:lnSpc>
              <a:spcBef>
                <a:spcPts val="0"/>
              </a:spcBef>
            </a:pPr>
            <a:r>
              <a:rPr lang="fi-FI" sz="1400" dirty="0"/>
              <a:t>young.ji@aalto.fi</a:t>
            </a:r>
          </a:p>
          <a:p>
            <a:pPr algn="ctr">
              <a:lnSpc>
                <a:spcPct val="100000"/>
              </a:lnSpc>
              <a:spcBef>
                <a:spcPts val="0"/>
              </a:spcBef>
            </a:pPr>
            <a:endParaRPr lang="fi-FI" sz="1400" dirty="0"/>
          </a:p>
          <a:p>
            <a:pPr algn="ctr">
              <a:lnSpc>
                <a:spcPct val="100000"/>
              </a:lnSpc>
              <a:spcBef>
                <a:spcPts val="0"/>
              </a:spcBef>
            </a:pPr>
            <a:r>
              <a:rPr lang="fi-FI" sz="1400" dirty="0"/>
              <a:t>Department of Management Studies</a:t>
            </a:r>
          </a:p>
          <a:p>
            <a:pPr algn="ctr">
              <a:lnSpc>
                <a:spcPct val="100000"/>
              </a:lnSpc>
              <a:spcBef>
                <a:spcPts val="0"/>
              </a:spcBef>
            </a:pPr>
            <a:r>
              <a:rPr lang="fi-FI" sz="1400" dirty="0"/>
              <a:t>Aalto University</a:t>
            </a:r>
          </a:p>
          <a:p>
            <a:pPr algn="ctr">
              <a:lnSpc>
                <a:spcPct val="100000"/>
              </a:lnSpc>
              <a:spcBef>
                <a:spcPts val="0"/>
              </a:spcBef>
            </a:pPr>
            <a:r>
              <a:rPr lang="fi-FI" sz="1400" dirty="0"/>
              <a:t>School of Business</a:t>
            </a:r>
          </a:p>
          <a:p>
            <a:pPr algn="ctr">
              <a:lnSpc>
                <a:spcPct val="100000"/>
              </a:lnSpc>
              <a:spcBef>
                <a:spcPts val="0"/>
              </a:spcBef>
            </a:pPr>
            <a:r>
              <a:rPr lang="fi-FI" sz="1400" dirty="0"/>
              <a:t>January 2020</a:t>
            </a:r>
          </a:p>
        </p:txBody>
      </p:sp>
      <p:sp>
        <p:nvSpPr>
          <p:cNvPr id="5" name="Tekstin paikkamerkki 3">
            <a:extLst>
              <a:ext uri="{FF2B5EF4-FFF2-40B4-BE49-F238E27FC236}">
                <a16:creationId xmlns:a16="http://schemas.microsoft.com/office/drawing/2014/main" id="{82BC8364-5776-4644-8886-B643EED0B228}"/>
              </a:ext>
            </a:extLst>
          </p:cNvPr>
          <p:cNvSpPr txBox="1">
            <a:spLocks/>
          </p:cNvSpPr>
          <p:nvPr/>
        </p:nvSpPr>
        <p:spPr>
          <a:xfrm>
            <a:off x="1513545" y="4859319"/>
            <a:ext cx="7105614" cy="261379"/>
          </a:xfrm>
          <a:prstGeom prst="rect">
            <a:avLst/>
          </a:prstGeom>
        </p:spPr>
        <p:txBody>
          <a:bodyPr lIns="0" tIns="0" rIns="0" bIns="0"/>
          <a:lstStyle>
            <a:lvl1pPr marL="0" indent="0" algn="l" defTabSz="685733" rtl="0" eaLnBrk="1" latinLnBrk="0" hangingPunct="1">
              <a:lnSpc>
                <a:spcPct val="90000"/>
              </a:lnSpc>
              <a:spcBef>
                <a:spcPts val="750"/>
              </a:spcBef>
              <a:buFont typeface="Arial"/>
              <a:buNone/>
              <a:defRPr sz="1800" b="1" i="0" kern="1200" baseline="0">
                <a:solidFill>
                  <a:schemeClr val="bg1"/>
                </a:solidFill>
                <a:latin typeface="arial" charset="0"/>
                <a:ea typeface="+mn-ea"/>
                <a:cs typeface="+mn-cs"/>
              </a:defRPr>
            </a:lvl1pPr>
            <a:lvl2pPr marL="342866" indent="0" algn="l" defTabSz="685733" rtl="0" eaLnBrk="1" latinLnBrk="0" hangingPunct="1">
              <a:lnSpc>
                <a:spcPct val="90000"/>
              </a:lnSpc>
              <a:spcBef>
                <a:spcPts val="375"/>
              </a:spcBef>
              <a:buFont typeface="Arial"/>
              <a:buNone/>
              <a:defRPr sz="1050" kern="1200">
                <a:solidFill>
                  <a:schemeClr val="tx1"/>
                </a:solidFill>
                <a:latin typeface="+mn-lt"/>
                <a:ea typeface="+mn-ea"/>
                <a:cs typeface="+mn-cs"/>
              </a:defRPr>
            </a:lvl2pPr>
            <a:lvl3pPr marL="685733" indent="0" algn="l" defTabSz="685733" rtl="0" eaLnBrk="1" latinLnBrk="0" hangingPunct="1">
              <a:lnSpc>
                <a:spcPct val="90000"/>
              </a:lnSpc>
              <a:spcBef>
                <a:spcPts val="375"/>
              </a:spcBef>
              <a:buFont typeface="Arial"/>
              <a:buNone/>
              <a:defRPr sz="900" kern="1200">
                <a:solidFill>
                  <a:schemeClr val="tx1"/>
                </a:solidFill>
                <a:latin typeface="+mn-lt"/>
                <a:ea typeface="+mn-ea"/>
                <a:cs typeface="+mn-cs"/>
              </a:defRPr>
            </a:lvl3pPr>
            <a:lvl4pPr marL="1028598" indent="0" algn="l" defTabSz="685733" rtl="0" eaLnBrk="1" latinLnBrk="0" hangingPunct="1">
              <a:lnSpc>
                <a:spcPct val="90000"/>
              </a:lnSpc>
              <a:spcBef>
                <a:spcPts val="375"/>
              </a:spcBef>
              <a:buFont typeface="Arial"/>
              <a:buNone/>
              <a:defRPr sz="750" kern="1200">
                <a:solidFill>
                  <a:schemeClr val="tx1"/>
                </a:solidFill>
                <a:latin typeface="+mn-lt"/>
                <a:ea typeface="+mn-ea"/>
                <a:cs typeface="+mn-cs"/>
              </a:defRPr>
            </a:lvl4pPr>
            <a:lvl5pPr marL="1371465" indent="0" algn="l" defTabSz="685733" rtl="0" eaLnBrk="1" latinLnBrk="0" hangingPunct="1">
              <a:lnSpc>
                <a:spcPct val="90000"/>
              </a:lnSpc>
              <a:spcBef>
                <a:spcPts val="375"/>
              </a:spcBef>
              <a:buFont typeface="Arial"/>
              <a:buNone/>
              <a:defRPr sz="750" kern="1200">
                <a:solidFill>
                  <a:schemeClr val="tx1"/>
                </a:solidFill>
                <a:latin typeface="+mn-lt"/>
                <a:ea typeface="+mn-ea"/>
                <a:cs typeface="+mn-cs"/>
              </a:defRPr>
            </a:lvl5pPr>
            <a:lvl6pPr marL="1714330" indent="0" algn="l" defTabSz="685733" rtl="0" eaLnBrk="1" latinLnBrk="0" hangingPunct="1">
              <a:lnSpc>
                <a:spcPct val="90000"/>
              </a:lnSpc>
              <a:spcBef>
                <a:spcPts val="375"/>
              </a:spcBef>
              <a:buFont typeface="Arial"/>
              <a:buNone/>
              <a:defRPr sz="750" kern="1200">
                <a:solidFill>
                  <a:schemeClr val="tx1"/>
                </a:solidFill>
                <a:latin typeface="+mn-lt"/>
                <a:ea typeface="+mn-ea"/>
                <a:cs typeface="+mn-cs"/>
              </a:defRPr>
            </a:lvl6pPr>
            <a:lvl7pPr marL="2057195" indent="0" algn="l" defTabSz="685733" rtl="0" eaLnBrk="1" latinLnBrk="0" hangingPunct="1">
              <a:lnSpc>
                <a:spcPct val="90000"/>
              </a:lnSpc>
              <a:spcBef>
                <a:spcPts val="375"/>
              </a:spcBef>
              <a:buFont typeface="Arial"/>
              <a:buNone/>
              <a:defRPr sz="750" kern="1200">
                <a:solidFill>
                  <a:schemeClr val="tx1"/>
                </a:solidFill>
                <a:latin typeface="+mn-lt"/>
                <a:ea typeface="+mn-ea"/>
                <a:cs typeface="+mn-cs"/>
              </a:defRPr>
            </a:lvl7pPr>
            <a:lvl8pPr marL="2400060" indent="0" algn="l" defTabSz="685733" rtl="0" eaLnBrk="1" latinLnBrk="0" hangingPunct="1">
              <a:lnSpc>
                <a:spcPct val="90000"/>
              </a:lnSpc>
              <a:spcBef>
                <a:spcPts val="375"/>
              </a:spcBef>
              <a:buFont typeface="Arial"/>
              <a:buNone/>
              <a:defRPr sz="750" kern="1200">
                <a:solidFill>
                  <a:schemeClr val="tx1"/>
                </a:solidFill>
                <a:latin typeface="+mn-lt"/>
                <a:ea typeface="+mn-ea"/>
                <a:cs typeface="+mn-cs"/>
              </a:defRPr>
            </a:lvl8pPr>
            <a:lvl9pPr marL="2742930" indent="0" algn="l" defTabSz="685733" rtl="0" eaLnBrk="1" latinLnBrk="0" hangingPunct="1">
              <a:lnSpc>
                <a:spcPct val="90000"/>
              </a:lnSpc>
              <a:spcBef>
                <a:spcPts val="375"/>
              </a:spcBef>
              <a:buFont typeface="Arial"/>
              <a:buNone/>
              <a:defRPr sz="750" kern="1200">
                <a:solidFill>
                  <a:schemeClr val="tx1"/>
                </a:solidFill>
                <a:latin typeface="+mn-lt"/>
                <a:ea typeface="+mn-ea"/>
                <a:cs typeface="+mn-cs"/>
              </a:defRPr>
            </a:lvl9pPr>
          </a:lstStyle>
          <a:p>
            <a:pPr algn="ctr">
              <a:lnSpc>
                <a:spcPct val="100000"/>
              </a:lnSpc>
              <a:spcBef>
                <a:spcPts val="0"/>
              </a:spcBef>
            </a:pPr>
            <a:r>
              <a:rPr lang="en-US" sz="1400" i="1" dirty="0"/>
              <a:t>* Note: Company name has been anonymized for confidentiality purposes </a:t>
            </a:r>
          </a:p>
        </p:txBody>
      </p:sp>
    </p:spTree>
    <p:extLst>
      <p:ext uri="{BB962C8B-B14F-4D97-AF65-F5344CB8AC3E}">
        <p14:creationId xmlns:p14="http://schemas.microsoft.com/office/powerpoint/2010/main" val="1440309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0"/>
          </p:nvPr>
        </p:nvSpPr>
        <p:spPr>
          <a:xfrm>
            <a:off x="800354" y="241160"/>
            <a:ext cx="8492897" cy="1215851"/>
          </a:xfrm>
        </p:spPr>
        <p:txBody>
          <a:bodyPr/>
          <a:lstStyle/>
          <a:p>
            <a:r>
              <a:rPr lang="en-US" sz="3500" dirty="0"/>
              <a:t>First, let’s talk about sample characteristics, i.e., “about you”</a:t>
            </a:r>
          </a:p>
        </p:txBody>
      </p:sp>
      <p:sp>
        <p:nvSpPr>
          <p:cNvPr id="3" name="Text Placeholder 2"/>
          <p:cNvSpPr>
            <a:spLocks noGrp="1"/>
          </p:cNvSpPr>
          <p:nvPr>
            <p:ph type="body" sz="half" idx="11"/>
          </p:nvPr>
        </p:nvSpPr>
        <p:spPr>
          <a:xfrm>
            <a:off x="800354" y="1617786"/>
            <a:ext cx="8492897" cy="3334265"/>
          </a:xfrm>
        </p:spPr>
        <p:txBody>
          <a:bodyPr/>
          <a:lstStyle/>
          <a:p>
            <a:pPr>
              <a:lnSpc>
                <a:spcPct val="150000"/>
              </a:lnSpc>
              <a:spcBef>
                <a:spcPts val="600"/>
              </a:spcBef>
              <a:buFont typeface="Arial" pitchFamily="34" charset="0"/>
              <a:buChar char="•"/>
            </a:pPr>
            <a:r>
              <a:rPr lang="en-US" sz="1600" dirty="0"/>
              <a:t> Number of respondents</a:t>
            </a:r>
            <a:r>
              <a:rPr lang="en-US" sz="1600" b="0" dirty="0"/>
              <a:t>: </a:t>
            </a:r>
            <a:r>
              <a:rPr lang="en-US" sz="1600" b="0" i="1" dirty="0"/>
              <a:t>N</a:t>
            </a:r>
            <a:r>
              <a:rPr lang="en-US" sz="1600" b="0" dirty="0"/>
              <a:t> = 125</a:t>
            </a:r>
          </a:p>
          <a:p>
            <a:pPr>
              <a:lnSpc>
                <a:spcPct val="150000"/>
              </a:lnSpc>
              <a:spcBef>
                <a:spcPts val="600"/>
              </a:spcBef>
              <a:buFont typeface="Arial" pitchFamily="34" charset="0"/>
              <a:buChar char="•"/>
            </a:pPr>
            <a:r>
              <a:rPr lang="en-US" sz="1600" b="0" dirty="0"/>
              <a:t> </a:t>
            </a:r>
            <a:r>
              <a:rPr lang="en-US" sz="1600" dirty="0"/>
              <a:t>Gender: </a:t>
            </a:r>
            <a:r>
              <a:rPr lang="en-US" sz="1600" b="0" dirty="0"/>
              <a:t>88 women (70.4%) and 37 men (29.6%)</a:t>
            </a:r>
          </a:p>
          <a:p>
            <a:pPr>
              <a:lnSpc>
                <a:spcPct val="150000"/>
              </a:lnSpc>
              <a:spcBef>
                <a:spcPts val="600"/>
              </a:spcBef>
              <a:buFont typeface="Arial" pitchFamily="34" charset="0"/>
              <a:buChar char="•"/>
            </a:pPr>
            <a:r>
              <a:rPr lang="en-US" sz="1600" b="0" dirty="0"/>
              <a:t> </a:t>
            </a:r>
            <a:r>
              <a:rPr lang="en-US" sz="1600" dirty="0"/>
              <a:t>Organization level: </a:t>
            </a:r>
          </a:p>
          <a:p>
            <a:pPr lvl="1">
              <a:lnSpc>
                <a:spcPct val="150000"/>
              </a:lnSpc>
              <a:spcBef>
                <a:spcPts val="600"/>
              </a:spcBef>
            </a:pPr>
            <a:r>
              <a:rPr lang="en-US" sz="1400" b="0" dirty="0"/>
              <a:t>32 (25.6%) in </a:t>
            </a:r>
            <a:r>
              <a:rPr lang="en-US" sz="1400" dirty="0">
                <a:solidFill>
                  <a:srgbClr val="005EB8"/>
                </a:solidFill>
              </a:rPr>
              <a:t>entry level</a:t>
            </a:r>
          </a:p>
          <a:p>
            <a:pPr lvl="1">
              <a:lnSpc>
                <a:spcPct val="150000"/>
              </a:lnSpc>
              <a:spcBef>
                <a:spcPts val="600"/>
              </a:spcBef>
            </a:pPr>
            <a:r>
              <a:rPr lang="en-US" sz="1400" b="0" dirty="0"/>
              <a:t>79 (63.2%) in </a:t>
            </a:r>
            <a:r>
              <a:rPr lang="en-US" sz="1400" dirty="0">
                <a:solidFill>
                  <a:srgbClr val="005EB8"/>
                </a:solidFill>
              </a:rPr>
              <a:t>mid level</a:t>
            </a:r>
          </a:p>
          <a:p>
            <a:pPr lvl="1">
              <a:lnSpc>
                <a:spcPct val="150000"/>
              </a:lnSpc>
              <a:spcBef>
                <a:spcPts val="600"/>
              </a:spcBef>
            </a:pPr>
            <a:r>
              <a:rPr lang="en-US" sz="1400" b="0" dirty="0"/>
              <a:t>9 (7.2%) in </a:t>
            </a:r>
            <a:r>
              <a:rPr lang="en-US" sz="1400" dirty="0">
                <a:solidFill>
                  <a:srgbClr val="005EB8"/>
                </a:solidFill>
              </a:rPr>
              <a:t>senior level</a:t>
            </a:r>
          </a:p>
          <a:p>
            <a:pPr lvl="1">
              <a:lnSpc>
                <a:spcPct val="150000"/>
              </a:lnSpc>
              <a:spcBef>
                <a:spcPts val="600"/>
              </a:spcBef>
            </a:pPr>
            <a:r>
              <a:rPr lang="en-US" sz="1400" b="0" dirty="0"/>
              <a:t>5 (4.0%) in </a:t>
            </a:r>
            <a:r>
              <a:rPr lang="en-US" sz="1400" dirty="0">
                <a:solidFill>
                  <a:srgbClr val="005EB8"/>
                </a:solidFill>
              </a:rPr>
              <a:t>executive level</a:t>
            </a:r>
          </a:p>
          <a:p>
            <a:pPr>
              <a:lnSpc>
                <a:spcPct val="150000"/>
              </a:lnSpc>
              <a:spcBef>
                <a:spcPts val="600"/>
              </a:spcBef>
              <a:buFont typeface="Arial" pitchFamily="34" charset="0"/>
              <a:buChar char="•"/>
            </a:pPr>
            <a:r>
              <a:rPr lang="en-US" sz="1600" b="0" dirty="0"/>
              <a:t> </a:t>
            </a:r>
            <a:r>
              <a:rPr lang="en-US" sz="1600" dirty="0"/>
              <a:t>Tenure: </a:t>
            </a:r>
            <a:r>
              <a:rPr lang="en-US" sz="1600" b="0" dirty="0"/>
              <a:t>Mean = 6.56 years, S.D. = 5.61 years, Range = 2 – 33 years</a:t>
            </a:r>
          </a:p>
          <a:p>
            <a:pPr>
              <a:lnSpc>
                <a:spcPct val="150000"/>
              </a:lnSpc>
              <a:spcBef>
                <a:spcPts val="600"/>
              </a:spcBef>
              <a:buFont typeface="Arial" pitchFamily="34" charset="0"/>
              <a:buChar char="•"/>
            </a:pPr>
            <a:endParaRPr lang="en-US" sz="1600" b="0" dirty="0"/>
          </a:p>
          <a:p>
            <a:pPr algn="r">
              <a:lnSpc>
                <a:spcPct val="150000"/>
              </a:lnSpc>
              <a:spcBef>
                <a:spcPts val="600"/>
              </a:spcBef>
            </a:pPr>
            <a:endParaRPr lang="en-US" sz="1600" b="0" i="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0"/>
          </p:nvPr>
        </p:nvSpPr>
        <p:spPr>
          <a:xfrm>
            <a:off x="800354" y="241160"/>
            <a:ext cx="8492897" cy="1215851"/>
          </a:xfrm>
        </p:spPr>
        <p:txBody>
          <a:bodyPr/>
          <a:lstStyle/>
          <a:p>
            <a:r>
              <a:rPr lang="en-US" sz="3500" dirty="0"/>
              <a:t>Second, let’s talk about work characteristics, i.e., “about your job”</a:t>
            </a:r>
          </a:p>
        </p:txBody>
      </p:sp>
      <p:sp>
        <p:nvSpPr>
          <p:cNvPr id="3" name="Text Placeholder 2"/>
          <p:cNvSpPr>
            <a:spLocks noGrp="1"/>
          </p:cNvSpPr>
          <p:nvPr>
            <p:ph type="body" sz="half" idx="11"/>
          </p:nvPr>
        </p:nvSpPr>
        <p:spPr>
          <a:xfrm>
            <a:off x="800354" y="1457010"/>
            <a:ext cx="8492897" cy="3782810"/>
          </a:xfrm>
        </p:spPr>
        <p:txBody>
          <a:bodyPr/>
          <a:lstStyle/>
          <a:p>
            <a:pPr>
              <a:lnSpc>
                <a:spcPct val="150000"/>
              </a:lnSpc>
              <a:spcBef>
                <a:spcPts val="300"/>
              </a:spcBef>
              <a:buFont typeface="Arial" pitchFamily="34" charset="0"/>
              <a:buChar char="•"/>
            </a:pPr>
            <a:r>
              <a:rPr lang="en-US" sz="1400" dirty="0"/>
              <a:t> Information availability </a:t>
            </a:r>
            <a:r>
              <a:rPr lang="en-US" sz="1400" b="0" dirty="0"/>
              <a:t>(scale of 1 to 5)</a:t>
            </a:r>
            <a:r>
              <a:rPr lang="en-US" sz="1400" dirty="0"/>
              <a:t>: </a:t>
            </a:r>
          </a:p>
          <a:p>
            <a:pPr lvl="1">
              <a:lnSpc>
                <a:spcPct val="100000"/>
              </a:lnSpc>
              <a:spcBef>
                <a:spcPts val="300"/>
              </a:spcBef>
            </a:pPr>
            <a:r>
              <a:rPr lang="en-US" sz="1400" dirty="0"/>
              <a:t>Sample item: “</a:t>
            </a:r>
            <a:r>
              <a:rPr lang="en-US" sz="1400" i="1" dirty="0"/>
              <a:t>All the information I need is available even without a special request</a:t>
            </a:r>
            <a:r>
              <a:rPr lang="en-US" sz="1400" dirty="0"/>
              <a:t>”</a:t>
            </a:r>
          </a:p>
          <a:p>
            <a:pPr lvl="1">
              <a:lnSpc>
                <a:spcPct val="100000"/>
              </a:lnSpc>
              <a:spcBef>
                <a:spcPts val="300"/>
              </a:spcBef>
            </a:pPr>
            <a:r>
              <a:rPr lang="en-US" sz="1400" dirty="0"/>
              <a:t>Mean = </a:t>
            </a:r>
            <a:r>
              <a:rPr lang="en-US" sz="1400" b="1" dirty="0"/>
              <a:t>3.02</a:t>
            </a:r>
            <a:r>
              <a:rPr lang="en-US" sz="1400" dirty="0"/>
              <a:t>, S.D. = </a:t>
            </a:r>
            <a:r>
              <a:rPr lang="en-US" sz="1400" b="1" dirty="0"/>
              <a:t>.80</a:t>
            </a:r>
            <a:r>
              <a:rPr lang="en-US" sz="1400" dirty="0"/>
              <a:t>, Range = </a:t>
            </a:r>
            <a:r>
              <a:rPr lang="en-US" sz="1400" b="1" dirty="0"/>
              <a:t>1.00</a:t>
            </a:r>
            <a:r>
              <a:rPr lang="en-US" sz="1400" dirty="0"/>
              <a:t> – </a:t>
            </a:r>
            <a:r>
              <a:rPr lang="en-US" sz="1400" b="1" dirty="0"/>
              <a:t>5.00 </a:t>
            </a:r>
          </a:p>
          <a:p>
            <a:pPr>
              <a:lnSpc>
                <a:spcPct val="150000"/>
              </a:lnSpc>
              <a:spcBef>
                <a:spcPts val="300"/>
              </a:spcBef>
              <a:buFont typeface="Arial" pitchFamily="34" charset="0"/>
              <a:buChar char="•"/>
            </a:pPr>
            <a:r>
              <a:rPr lang="en-US" sz="1400" dirty="0"/>
              <a:t> Job complexity </a:t>
            </a:r>
            <a:r>
              <a:rPr lang="en-US" sz="1400" b="0" dirty="0"/>
              <a:t>(scale of 1 to 5)</a:t>
            </a:r>
            <a:r>
              <a:rPr lang="en-US" sz="1400" dirty="0"/>
              <a:t>: </a:t>
            </a:r>
          </a:p>
          <a:p>
            <a:pPr lvl="1">
              <a:lnSpc>
                <a:spcPct val="100000"/>
              </a:lnSpc>
              <a:spcBef>
                <a:spcPts val="300"/>
              </a:spcBef>
            </a:pPr>
            <a:r>
              <a:rPr lang="en-US" sz="1400" dirty="0"/>
              <a:t>Sample item: “</a:t>
            </a:r>
            <a:r>
              <a:rPr lang="en-US" sz="1400" i="1" dirty="0"/>
              <a:t>The job requires that I only do one task or activity at a time.</a:t>
            </a:r>
            <a:r>
              <a:rPr lang="en-US" sz="1400" dirty="0"/>
              <a:t>” (reverse scored)</a:t>
            </a:r>
          </a:p>
          <a:p>
            <a:pPr lvl="1">
              <a:lnSpc>
                <a:spcPct val="100000"/>
              </a:lnSpc>
              <a:spcBef>
                <a:spcPts val="300"/>
              </a:spcBef>
            </a:pPr>
            <a:r>
              <a:rPr lang="en-US" sz="1400" dirty="0"/>
              <a:t>Mean = </a:t>
            </a:r>
            <a:r>
              <a:rPr lang="en-US" sz="1400" b="1" dirty="0"/>
              <a:t>4.22</a:t>
            </a:r>
            <a:r>
              <a:rPr lang="en-US" sz="1400" dirty="0"/>
              <a:t>, S.D. = </a:t>
            </a:r>
            <a:r>
              <a:rPr lang="en-US" sz="1400" b="1" dirty="0"/>
              <a:t>.75</a:t>
            </a:r>
            <a:r>
              <a:rPr lang="en-US" sz="1400" dirty="0"/>
              <a:t>, Range = </a:t>
            </a:r>
            <a:r>
              <a:rPr lang="en-US" sz="1400" b="1" dirty="0"/>
              <a:t>1.50</a:t>
            </a:r>
            <a:r>
              <a:rPr lang="en-US" sz="1400" dirty="0"/>
              <a:t> – </a:t>
            </a:r>
            <a:r>
              <a:rPr lang="en-US" sz="1400" b="1" dirty="0"/>
              <a:t>5.00 </a:t>
            </a:r>
          </a:p>
          <a:p>
            <a:pPr>
              <a:lnSpc>
                <a:spcPct val="150000"/>
              </a:lnSpc>
              <a:spcBef>
                <a:spcPts val="300"/>
              </a:spcBef>
              <a:buFont typeface="Arial" pitchFamily="34" charset="0"/>
              <a:buChar char="•"/>
            </a:pPr>
            <a:r>
              <a:rPr lang="en-US" sz="1400" dirty="0"/>
              <a:t> Information processing </a:t>
            </a:r>
            <a:r>
              <a:rPr lang="en-US" sz="1400" b="0" dirty="0"/>
              <a:t>(scale of 1 to 5)</a:t>
            </a:r>
            <a:r>
              <a:rPr lang="en-US" sz="1400" dirty="0"/>
              <a:t>: </a:t>
            </a:r>
          </a:p>
          <a:p>
            <a:pPr lvl="1">
              <a:lnSpc>
                <a:spcPct val="100000"/>
              </a:lnSpc>
              <a:spcBef>
                <a:spcPts val="300"/>
              </a:spcBef>
            </a:pPr>
            <a:r>
              <a:rPr lang="en-US" sz="1400" dirty="0"/>
              <a:t>Sample item: “</a:t>
            </a:r>
            <a:r>
              <a:rPr lang="en-US" sz="1400" i="1" dirty="0"/>
              <a:t>The job requires me to monitor a great deal of information</a:t>
            </a:r>
            <a:r>
              <a:rPr lang="en-US" sz="1400" dirty="0"/>
              <a:t>.”</a:t>
            </a:r>
          </a:p>
          <a:p>
            <a:pPr lvl="1">
              <a:lnSpc>
                <a:spcPct val="100000"/>
              </a:lnSpc>
              <a:spcBef>
                <a:spcPts val="300"/>
              </a:spcBef>
            </a:pPr>
            <a:r>
              <a:rPr lang="en-US" sz="1400" dirty="0"/>
              <a:t>Mean = </a:t>
            </a:r>
            <a:r>
              <a:rPr lang="en-US" sz="1400" b="1" dirty="0"/>
              <a:t>4.14</a:t>
            </a:r>
            <a:r>
              <a:rPr lang="en-US" sz="1400" dirty="0"/>
              <a:t>, S.D. = </a:t>
            </a:r>
            <a:r>
              <a:rPr lang="en-US" sz="1400" b="1" dirty="0"/>
              <a:t>.78</a:t>
            </a:r>
            <a:r>
              <a:rPr lang="en-US" sz="1400" dirty="0"/>
              <a:t>, Range = </a:t>
            </a:r>
            <a:r>
              <a:rPr lang="en-US" sz="1400" b="1" dirty="0"/>
              <a:t>1.00</a:t>
            </a:r>
            <a:r>
              <a:rPr lang="en-US" sz="1400" dirty="0"/>
              <a:t> – </a:t>
            </a:r>
            <a:r>
              <a:rPr lang="en-US" sz="1400" b="1" dirty="0"/>
              <a:t>5.00 </a:t>
            </a:r>
          </a:p>
          <a:p>
            <a:pPr>
              <a:lnSpc>
                <a:spcPct val="150000"/>
              </a:lnSpc>
              <a:spcBef>
                <a:spcPts val="300"/>
              </a:spcBef>
              <a:buFont typeface="Arial" pitchFamily="34" charset="0"/>
              <a:buChar char="•"/>
            </a:pPr>
            <a:r>
              <a:rPr lang="en-US" sz="1400" dirty="0"/>
              <a:t> Problem solving </a:t>
            </a:r>
            <a:r>
              <a:rPr lang="en-US" sz="1400" b="0" dirty="0"/>
              <a:t>(scale of 1 to 5)</a:t>
            </a:r>
            <a:r>
              <a:rPr lang="en-US" sz="1400" dirty="0"/>
              <a:t>: </a:t>
            </a:r>
          </a:p>
          <a:p>
            <a:pPr lvl="1">
              <a:lnSpc>
                <a:spcPct val="100000"/>
              </a:lnSpc>
              <a:spcBef>
                <a:spcPts val="300"/>
              </a:spcBef>
            </a:pPr>
            <a:r>
              <a:rPr lang="en-US" sz="1400" dirty="0"/>
              <a:t>Sample item: “</a:t>
            </a:r>
            <a:r>
              <a:rPr lang="en-US" sz="1400" i="1" dirty="0"/>
              <a:t>The job involves solving problems that have no obvious correct answer</a:t>
            </a:r>
            <a:r>
              <a:rPr lang="en-US" sz="1400" dirty="0"/>
              <a:t>.” </a:t>
            </a:r>
          </a:p>
          <a:p>
            <a:pPr lvl="1">
              <a:lnSpc>
                <a:spcPct val="100000"/>
              </a:lnSpc>
              <a:spcBef>
                <a:spcPts val="300"/>
              </a:spcBef>
            </a:pPr>
            <a:r>
              <a:rPr lang="en-US" sz="1400" dirty="0"/>
              <a:t>Mean = </a:t>
            </a:r>
            <a:r>
              <a:rPr lang="en-US" sz="1400" b="1" dirty="0"/>
              <a:t>3.76</a:t>
            </a:r>
            <a:r>
              <a:rPr lang="en-US" sz="1400" dirty="0"/>
              <a:t>, S.D. = </a:t>
            </a:r>
            <a:r>
              <a:rPr lang="en-US" sz="1400" b="1" dirty="0"/>
              <a:t>.94</a:t>
            </a:r>
            <a:r>
              <a:rPr lang="en-US" sz="1400" dirty="0"/>
              <a:t>, Range = </a:t>
            </a:r>
            <a:r>
              <a:rPr lang="en-US" sz="1400" b="1" dirty="0"/>
              <a:t>1.25</a:t>
            </a:r>
            <a:r>
              <a:rPr lang="en-US" sz="1400" dirty="0"/>
              <a:t> – </a:t>
            </a:r>
            <a:r>
              <a:rPr lang="en-US" sz="1400" b="1" dirty="0"/>
              <a:t>5.00 </a:t>
            </a:r>
          </a:p>
          <a:p>
            <a:pPr>
              <a:spcBef>
                <a:spcPts val="300"/>
              </a:spcBef>
              <a:buFont typeface="Arial" pitchFamily="34" charset="0"/>
              <a:buChar char="•"/>
            </a:pPr>
            <a:endParaRPr lang="en-US" sz="1400" dirty="0"/>
          </a:p>
          <a:p>
            <a:pPr>
              <a:spcBef>
                <a:spcPts val="300"/>
              </a:spcBef>
              <a:buFont typeface="Arial" pitchFamily="34" charset="0"/>
              <a:buChar char="•"/>
            </a:pPr>
            <a:endParaRPr lang="en-US" sz="1400" b="0" dirty="0"/>
          </a:p>
          <a:p>
            <a:pPr algn="r">
              <a:lnSpc>
                <a:spcPct val="150000"/>
              </a:lnSpc>
              <a:spcBef>
                <a:spcPts val="300"/>
              </a:spcBef>
            </a:pPr>
            <a:endParaRPr lang="en-US" sz="1400" b="0" i="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0"/>
          </p:nvPr>
        </p:nvSpPr>
        <p:spPr/>
        <p:txBody>
          <a:bodyPr/>
          <a:lstStyle/>
          <a:p>
            <a:r>
              <a:rPr lang="en-US" dirty="0"/>
              <a:t>Knowledge sharing</a:t>
            </a:r>
          </a:p>
        </p:txBody>
      </p:sp>
      <p:sp>
        <p:nvSpPr>
          <p:cNvPr id="3" name="Text Placeholder 2"/>
          <p:cNvSpPr>
            <a:spLocks noGrp="1"/>
          </p:cNvSpPr>
          <p:nvPr>
            <p:ph type="body" sz="half" idx="11"/>
          </p:nvPr>
        </p:nvSpPr>
        <p:spPr>
          <a:xfrm>
            <a:off x="800906" y="1175657"/>
            <a:ext cx="8502659" cy="3703704"/>
          </a:xfrm>
        </p:spPr>
        <p:txBody>
          <a:bodyPr/>
          <a:lstStyle/>
          <a:p>
            <a:pPr>
              <a:lnSpc>
                <a:spcPct val="120000"/>
              </a:lnSpc>
              <a:spcBef>
                <a:spcPts val="600"/>
              </a:spcBef>
            </a:pPr>
            <a:r>
              <a:rPr lang="en-US" sz="1500" dirty="0"/>
              <a:t>What it measures</a:t>
            </a:r>
            <a:r>
              <a:rPr lang="en-US" sz="1500" b="0" dirty="0"/>
              <a:t>: the frequency with which one shares various types of knowledge with his/her colleagues.</a:t>
            </a:r>
          </a:p>
          <a:p>
            <a:pPr>
              <a:lnSpc>
                <a:spcPct val="120000"/>
              </a:lnSpc>
              <a:spcBef>
                <a:spcPts val="600"/>
              </a:spcBef>
            </a:pPr>
            <a:r>
              <a:rPr lang="en-US" sz="1500" dirty="0"/>
              <a:t>Survey question</a:t>
            </a:r>
            <a:r>
              <a:rPr lang="en-US" sz="1500" b="0" dirty="0"/>
              <a:t>: </a:t>
            </a:r>
          </a:p>
          <a:p>
            <a:pPr>
              <a:lnSpc>
                <a:spcPct val="120000"/>
              </a:lnSpc>
              <a:spcBef>
                <a:spcPts val="600"/>
              </a:spcBef>
              <a:buNone/>
            </a:pPr>
            <a:r>
              <a:rPr lang="en-US" sz="1500" b="0" dirty="0"/>
              <a:t>	“On average, how often did you share each type of knowledge during the project with your work colleagues? </a:t>
            </a:r>
          </a:p>
          <a:p>
            <a:pPr>
              <a:lnSpc>
                <a:spcPct val="120000"/>
              </a:lnSpc>
              <a:spcBef>
                <a:spcPts val="600"/>
              </a:spcBef>
              <a:buNone/>
            </a:pPr>
            <a:r>
              <a:rPr lang="en-US" sz="1500" b="0" dirty="0"/>
              <a:t>	(a) </a:t>
            </a:r>
            <a:r>
              <a:rPr lang="en-US" sz="1500" b="0" i="1" dirty="0"/>
              <a:t>General overviews (e.g., project goals, milestone estimates, or member responsibilities)</a:t>
            </a:r>
          </a:p>
          <a:p>
            <a:pPr>
              <a:lnSpc>
                <a:spcPct val="120000"/>
              </a:lnSpc>
              <a:spcBef>
                <a:spcPts val="600"/>
              </a:spcBef>
              <a:buNone/>
            </a:pPr>
            <a:r>
              <a:rPr lang="en-US" sz="1500" b="0" dirty="0"/>
              <a:t>	(b) </a:t>
            </a:r>
            <a:r>
              <a:rPr lang="en-US" sz="1500" b="0" i="1" dirty="0"/>
              <a:t>Specific requirements (e.g., numerical projections, market forecasts, or order requests)</a:t>
            </a:r>
            <a:endParaRPr lang="en-US" sz="1500" b="0" dirty="0"/>
          </a:p>
          <a:p>
            <a:pPr>
              <a:lnSpc>
                <a:spcPct val="120000"/>
              </a:lnSpc>
              <a:spcBef>
                <a:spcPts val="600"/>
              </a:spcBef>
              <a:buNone/>
            </a:pPr>
            <a:r>
              <a:rPr lang="en-US" sz="1500" b="0" dirty="0"/>
              <a:t>	(c) </a:t>
            </a:r>
            <a:r>
              <a:rPr lang="en-US" sz="1500" b="0" i="1" dirty="0"/>
              <a:t>Analytical techniques (e.g., statistical tools, detailed methods, or testing procedures)</a:t>
            </a:r>
            <a:endParaRPr lang="en-US" sz="1500" b="0" dirty="0"/>
          </a:p>
          <a:p>
            <a:pPr>
              <a:lnSpc>
                <a:spcPct val="120000"/>
              </a:lnSpc>
              <a:spcBef>
                <a:spcPts val="600"/>
              </a:spcBef>
              <a:buNone/>
            </a:pPr>
            <a:r>
              <a:rPr lang="en-US" sz="1500" b="0" dirty="0"/>
              <a:t>	(d) </a:t>
            </a:r>
            <a:r>
              <a:rPr lang="en-US" sz="1500" b="0" i="1" dirty="0"/>
              <a:t>Progress reports (e.g., status updates, resource problems, or personnel evaluations)</a:t>
            </a:r>
            <a:endParaRPr lang="en-US" sz="1500" b="0" dirty="0"/>
          </a:p>
          <a:p>
            <a:pPr>
              <a:lnSpc>
                <a:spcPct val="120000"/>
              </a:lnSpc>
              <a:spcBef>
                <a:spcPts val="600"/>
              </a:spcBef>
              <a:buNone/>
            </a:pPr>
            <a:r>
              <a:rPr lang="en-US" sz="1500" b="0" dirty="0"/>
              <a:t>	(e) </a:t>
            </a:r>
            <a:r>
              <a:rPr lang="en-US" sz="1500" b="0" i="1" dirty="0"/>
              <a:t>Project results (e.g., preliminary findings, unexpected outcomes, or clear recommendations)</a:t>
            </a:r>
            <a:r>
              <a:rPr lang="en-US" sz="1500" b="0" dirty="0"/>
              <a:t>”</a:t>
            </a:r>
          </a:p>
          <a:p>
            <a:pPr>
              <a:lnSpc>
                <a:spcPct val="120000"/>
              </a:lnSpc>
              <a:spcBef>
                <a:spcPts val="600"/>
              </a:spcBef>
            </a:pPr>
            <a:r>
              <a:rPr lang="en-US" sz="1500" dirty="0"/>
              <a:t>Response scale </a:t>
            </a:r>
            <a:r>
              <a:rPr lang="en-US" sz="1500" b="0" dirty="0"/>
              <a:t>is from 1 to 5</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0"/>
          </p:nvPr>
        </p:nvSpPr>
        <p:spPr/>
        <p:txBody>
          <a:bodyPr/>
          <a:lstStyle/>
          <a:p>
            <a:r>
              <a:rPr lang="en-US" dirty="0"/>
              <a:t>Knowledge sharing (continued)</a:t>
            </a:r>
          </a:p>
        </p:txBody>
      </p:sp>
      <p:graphicFrame>
        <p:nvGraphicFramePr>
          <p:cNvPr id="6" name="Table 5"/>
          <p:cNvGraphicFramePr>
            <a:graphicFrameLocks noGrp="1"/>
          </p:cNvGraphicFramePr>
          <p:nvPr>
            <p:extLst>
              <p:ext uri="{D42A27DB-BD31-4B8C-83A1-F6EECF244321}">
                <p14:modId xmlns:p14="http://schemas.microsoft.com/office/powerpoint/2010/main" val="132847766"/>
              </p:ext>
            </p:extLst>
          </p:nvPr>
        </p:nvGraphicFramePr>
        <p:xfrm>
          <a:off x="1015146" y="1237129"/>
          <a:ext cx="3887582" cy="2240280"/>
        </p:xfrm>
        <a:graphic>
          <a:graphicData uri="http://schemas.openxmlformats.org/drawingml/2006/table">
            <a:tbl>
              <a:tblPr firstRow="1" bandRow="1">
                <a:tableStyleId>{69012ECD-51FC-41F1-AA8D-1B2483CD663E}</a:tableStyleId>
              </a:tblPr>
              <a:tblGrid>
                <a:gridCol w="1444599">
                  <a:extLst>
                    <a:ext uri="{9D8B030D-6E8A-4147-A177-3AD203B41FA5}">
                      <a16:colId xmlns:a16="http://schemas.microsoft.com/office/drawing/2014/main" val="20000"/>
                    </a:ext>
                  </a:extLst>
                </a:gridCol>
                <a:gridCol w="799139">
                  <a:extLst>
                    <a:ext uri="{9D8B030D-6E8A-4147-A177-3AD203B41FA5}">
                      <a16:colId xmlns:a16="http://schemas.microsoft.com/office/drawing/2014/main" val="20001"/>
                    </a:ext>
                  </a:extLst>
                </a:gridCol>
                <a:gridCol w="860612">
                  <a:extLst>
                    <a:ext uri="{9D8B030D-6E8A-4147-A177-3AD203B41FA5}">
                      <a16:colId xmlns:a16="http://schemas.microsoft.com/office/drawing/2014/main" val="20002"/>
                    </a:ext>
                  </a:extLst>
                </a:gridCol>
                <a:gridCol w="783232">
                  <a:extLst>
                    <a:ext uri="{9D8B030D-6E8A-4147-A177-3AD203B41FA5}">
                      <a16:colId xmlns:a16="http://schemas.microsoft.com/office/drawing/2014/main" val="20003"/>
                    </a:ext>
                  </a:extLst>
                </a:gridCol>
              </a:tblGrid>
              <a:tr h="230521">
                <a:tc gridSpan="4">
                  <a:txBody>
                    <a:bodyPr/>
                    <a:lstStyle/>
                    <a:p>
                      <a:pPr algn="ctr"/>
                      <a:r>
                        <a:rPr lang="en-US" sz="1500" dirty="0">
                          <a:solidFill>
                            <a:schemeClr val="tx1"/>
                          </a:solidFill>
                        </a:rPr>
                        <a:t>Means and standard deviations</a:t>
                      </a:r>
                    </a:p>
                  </a:txBody>
                  <a:tcPr>
                    <a:noFill/>
                  </a:tcPr>
                </a:tc>
                <a:tc hMerge="1">
                  <a:txBody>
                    <a:bodyPr/>
                    <a:lstStyle/>
                    <a:p>
                      <a:endParaRPr lang="en-US"/>
                    </a:p>
                  </a:txBody>
                  <a:tcPr/>
                </a:tc>
                <a:tc hMerge="1">
                  <a:txBody>
                    <a:bodyPr/>
                    <a:lstStyle/>
                    <a:p>
                      <a:endParaRPr lang="en-US" sz="1000" dirty="0">
                        <a:solidFill>
                          <a:schemeClr val="tx1"/>
                        </a:solidFill>
                      </a:endParaRPr>
                    </a:p>
                  </a:txBody>
                  <a:tcPr>
                    <a:noFill/>
                  </a:tcPr>
                </a:tc>
                <a:tc hMerge="1">
                  <a:txBody>
                    <a:bodyPr/>
                    <a:lstStyle/>
                    <a:p>
                      <a:pPr algn="ctr"/>
                      <a:endParaRPr lang="en-US" sz="1500" dirty="0">
                        <a:solidFill>
                          <a:schemeClr val="tx1"/>
                        </a:solidFill>
                      </a:endParaRPr>
                    </a:p>
                  </a:txBody>
                  <a:tcPr>
                    <a:noFill/>
                  </a:tcPr>
                </a:tc>
                <a:extLst>
                  <a:ext uri="{0D108BD9-81ED-4DB2-BD59-A6C34878D82A}">
                    <a16:rowId xmlns:a16="http://schemas.microsoft.com/office/drawing/2014/main" val="10000"/>
                  </a:ext>
                </a:extLst>
              </a:tr>
              <a:tr h="200825">
                <a:tc>
                  <a:txBody>
                    <a:bodyPr/>
                    <a:lstStyle/>
                    <a:p>
                      <a:pPr algn="l"/>
                      <a:r>
                        <a:rPr lang="en-US" sz="1500" b="1" i="1" dirty="0">
                          <a:solidFill>
                            <a:schemeClr val="tx1"/>
                          </a:solidFill>
                        </a:rPr>
                        <a:t>Org level</a:t>
                      </a:r>
                    </a:p>
                  </a:txBody>
                  <a:tcPr anchor="ctr"/>
                </a:tc>
                <a:tc>
                  <a:txBody>
                    <a:bodyPr/>
                    <a:lstStyle/>
                    <a:p>
                      <a:pPr algn="ctr"/>
                      <a:r>
                        <a:rPr lang="en-US" sz="1500" b="1" i="1" dirty="0">
                          <a:solidFill>
                            <a:schemeClr val="tx1"/>
                          </a:solidFill>
                        </a:rPr>
                        <a:t>N</a:t>
                      </a:r>
                    </a:p>
                  </a:txBody>
                  <a:tcPr anchor="ctr"/>
                </a:tc>
                <a:tc>
                  <a:txBody>
                    <a:bodyPr/>
                    <a:lstStyle/>
                    <a:p>
                      <a:pPr algn="ctr"/>
                      <a:r>
                        <a:rPr lang="en-US" sz="1500" b="1" i="1" dirty="0">
                          <a:solidFill>
                            <a:schemeClr val="tx1"/>
                          </a:solidFill>
                        </a:rPr>
                        <a:t>Mean</a:t>
                      </a:r>
                    </a:p>
                  </a:txBody>
                  <a:tcPr anchor="ctr"/>
                </a:tc>
                <a:tc>
                  <a:txBody>
                    <a:bodyPr/>
                    <a:lstStyle/>
                    <a:p>
                      <a:pPr algn="ctr"/>
                      <a:r>
                        <a:rPr lang="en-US" sz="1500" b="1" i="1" dirty="0">
                          <a:solidFill>
                            <a:schemeClr val="tx1"/>
                          </a:solidFill>
                        </a:rPr>
                        <a:t>S.D.</a:t>
                      </a:r>
                    </a:p>
                  </a:txBody>
                  <a:tcPr anchor="ctr"/>
                </a:tc>
                <a:extLst>
                  <a:ext uri="{0D108BD9-81ED-4DB2-BD59-A6C34878D82A}">
                    <a16:rowId xmlns:a16="http://schemas.microsoft.com/office/drawing/2014/main" val="10001"/>
                  </a:ext>
                </a:extLst>
              </a:tr>
              <a:tr h="200825">
                <a:tc>
                  <a:txBody>
                    <a:bodyPr/>
                    <a:lstStyle/>
                    <a:p>
                      <a:pPr algn="l"/>
                      <a:r>
                        <a:rPr lang="en-US" sz="1400" dirty="0">
                          <a:solidFill>
                            <a:schemeClr val="tx1"/>
                          </a:solidFill>
                        </a:rPr>
                        <a:t>Entry level</a:t>
                      </a:r>
                    </a:p>
                  </a:txBody>
                  <a:tcPr anchor="ctr"/>
                </a:tc>
                <a:tc>
                  <a:txBody>
                    <a:bodyPr/>
                    <a:lstStyle/>
                    <a:p>
                      <a:pPr algn="ctr"/>
                      <a:r>
                        <a:rPr lang="en-US" sz="1500" kern="1200" dirty="0">
                          <a:solidFill>
                            <a:schemeClr val="tx1"/>
                          </a:solidFill>
                          <a:latin typeface="+mn-lt"/>
                          <a:ea typeface="+mn-ea"/>
                          <a:cs typeface="+mn-cs"/>
                        </a:rPr>
                        <a:t>32</a:t>
                      </a:r>
                    </a:p>
                  </a:txBody>
                  <a:tcPr anchor="ctr"/>
                </a:tc>
                <a:tc>
                  <a:txBody>
                    <a:bodyPr/>
                    <a:lstStyle/>
                    <a:p>
                      <a:pPr algn="ctr" fontAlgn="t"/>
                      <a:r>
                        <a:rPr lang="en-US" sz="1500" kern="1200" dirty="0">
                          <a:solidFill>
                            <a:schemeClr val="tx1"/>
                          </a:solidFill>
                          <a:latin typeface="+mn-lt"/>
                          <a:ea typeface="+mn-ea"/>
                          <a:cs typeface="+mn-cs"/>
                        </a:rPr>
                        <a:t>4.03</a:t>
                      </a:r>
                    </a:p>
                  </a:txBody>
                  <a:tcPr marL="9525" marR="9525" marT="9525" marB="0" anchor="ctr"/>
                </a:tc>
                <a:tc>
                  <a:txBody>
                    <a:bodyPr/>
                    <a:lstStyle/>
                    <a:p>
                      <a:pPr algn="ctr" fontAlgn="t"/>
                      <a:r>
                        <a:rPr lang="en-US" sz="1500" kern="1200" dirty="0">
                          <a:solidFill>
                            <a:schemeClr val="tx1"/>
                          </a:solidFill>
                          <a:latin typeface="+mn-lt"/>
                          <a:ea typeface="+mn-ea"/>
                          <a:cs typeface="+mn-cs"/>
                        </a:rPr>
                        <a:t>0.71</a:t>
                      </a:r>
                    </a:p>
                  </a:txBody>
                  <a:tcPr marL="9525" marR="9525" marT="9525" marB="0" anchor="ctr"/>
                </a:tc>
                <a:extLst>
                  <a:ext uri="{0D108BD9-81ED-4DB2-BD59-A6C34878D82A}">
                    <a16:rowId xmlns:a16="http://schemas.microsoft.com/office/drawing/2014/main" val="10002"/>
                  </a:ext>
                </a:extLst>
              </a:tr>
              <a:tr h="200825">
                <a:tc>
                  <a:txBody>
                    <a:bodyPr/>
                    <a:lstStyle/>
                    <a:p>
                      <a:pPr algn="l"/>
                      <a:r>
                        <a:rPr lang="en-US" sz="1400" dirty="0">
                          <a:solidFill>
                            <a:schemeClr val="tx1"/>
                          </a:solidFill>
                        </a:rPr>
                        <a:t>Mid level</a:t>
                      </a:r>
                    </a:p>
                  </a:txBody>
                  <a:tcPr anchor="ctr"/>
                </a:tc>
                <a:tc>
                  <a:txBody>
                    <a:bodyPr/>
                    <a:lstStyle/>
                    <a:p>
                      <a:pPr algn="ctr"/>
                      <a:r>
                        <a:rPr lang="en-US" sz="1500" kern="1200" dirty="0">
                          <a:solidFill>
                            <a:schemeClr val="tx1"/>
                          </a:solidFill>
                          <a:latin typeface="+mn-lt"/>
                          <a:ea typeface="+mn-ea"/>
                          <a:cs typeface="+mn-cs"/>
                        </a:rPr>
                        <a:t>79</a:t>
                      </a:r>
                    </a:p>
                  </a:txBody>
                  <a:tcPr anchor="ctr"/>
                </a:tc>
                <a:tc>
                  <a:txBody>
                    <a:bodyPr/>
                    <a:lstStyle/>
                    <a:p>
                      <a:pPr algn="ctr" fontAlgn="t"/>
                      <a:r>
                        <a:rPr lang="en-US" sz="1500" kern="1200" dirty="0">
                          <a:solidFill>
                            <a:schemeClr val="tx1"/>
                          </a:solidFill>
                          <a:latin typeface="+mn-lt"/>
                          <a:ea typeface="+mn-ea"/>
                          <a:cs typeface="+mn-cs"/>
                        </a:rPr>
                        <a:t>4.29</a:t>
                      </a:r>
                    </a:p>
                  </a:txBody>
                  <a:tcPr marL="9525" marR="9525" marT="9525" marB="0" anchor="ctr"/>
                </a:tc>
                <a:tc>
                  <a:txBody>
                    <a:bodyPr/>
                    <a:lstStyle/>
                    <a:p>
                      <a:pPr algn="ctr" fontAlgn="t"/>
                      <a:r>
                        <a:rPr lang="en-US" sz="1500" kern="1200" dirty="0">
                          <a:solidFill>
                            <a:schemeClr val="tx1"/>
                          </a:solidFill>
                          <a:latin typeface="+mn-lt"/>
                          <a:ea typeface="+mn-ea"/>
                          <a:cs typeface="+mn-cs"/>
                        </a:rPr>
                        <a:t>0.52</a:t>
                      </a:r>
                    </a:p>
                  </a:txBody>
                  <a:tcPr marL="9525" marR="9525" marT="9525" marB="0" anchor="ctr"/>
                </a:tc>
                <a:extLst>
                  <a:ext uri="{0D108BD9-81ED-4DB2-BD59-A6C34878D82A}">
                    <a16:rowId xmlns:a16="http://schemas.microsoft.com/office/drawing/2014/main" val="10003"/>
                  </a:ext>
                </a:extLst>
              </a:tr>
              <a:tr h="200825">
                <a:tc>
                  <a:txBody>
                    <a:bodyPr/>
                    <a:lstStyle/>
                    <a:p>
                      <a:pPr algn="l"/>
                      <a:r>
                        <a:rPr lang="en-US" sz="1400" dirty="0">
                          <a:solidFill>
                            <a:schemeClr val="tx1"/>
                          </a:solidFill>
                        </a:rPr>
                        <a:t>Senior level</a:t>
                      </a:r>
                    </a:p>
                  </a:txBody>
                  <a:tcPr anchor="ctr"/>
                </a:tc>
                <a:tc>
                  <a:txBody>
                    <a:bodyPr/>
                    <a:lstStyle/>
                    <a:p>
                      <a:pPr algn="ctr"/>
                      <a:r>
                        <a:rPr lang="en-US" sz="1500" kern="1200" dirty="0">
                          <a:solidFill>
                            <a:schemeClr val="tx1"/>
                          </a:solidFill>
                          <a:latin typeface="+mn-lt"/>
                          <a:ea typeface="+mn-ea"/>
                          <a:cs typeface="+mn-cs"/>
                        </a:rPr>
                        <a:t>9</a:t>
                      </a:r>
                    </a:p>
                  </a:txBody>
                  <a:tcPr anchor="ctr"/>
                </a:tc>
                <a:tc>
                  <a:txBody>
                    <a:bodyPr/>
                    <a:lstStyle/>
                    <a:p>
                      <a:pPr algn="ctr" fontAlgn="t"/>
                      <a:r>
                        <a:rPr lang="en-US" sz="1500" kern="1200" dirty="0">
                          <a:solidFill>
                            <a:schemeClr val="tx1"/>
                          </a:solidFill>
                          <a:latin typeface="+mn-lt"/>
                          <a:ea typeface="+mn-ea"/>
                          <a:cs typeface="+mn-cs"/>
                        </a:rPr>
                        <a:t>4.29</a:t>
                      </a:r>
                    </a:p>
                  </a:txBody>
                  <a:tcPr marL="9525" marR="9525" marT="9525" marB="0" anchor="ctr"/>
                </a:tc>
                <a:tc>
                  <a:txBody>
                    <a:bodyPr/>
                    <a:lstStyle/>
                    <a:p>
                      <a:pPr algn="ctr" fontAlgn="t"/>
                      <a:r>
                        <a:rPr lang="en-US" sz="1500" kern="1200" dirty="0">
                          <a:solidFill>
                            <a:schemeClr val="tx1"/>
                          </a:solidFill>
                          <a:latin typeface="+mn-lt"/>
                          <a:ea typeface="+mn-ea"/>
                          <a:cs typeface="+mn-cs"/>
                        </a:rPr>
                        <a:t>0.43</a:t>
                      </a:r>
                    </a:p>
                  </a:txBody>
                  <a:tcPr marL="9525" marR="9525" marT="9525" marB="0" anchor="ctr"/>
                </a:tc>
                <a:extLst>
                  <a:ext uri="{0D108BD9-81ED-4DB2-BD59-A6C34878D82A}">
                    <a16:rowId xmlns:a16="http://schemas.microsoft.com/office/drawing/2014/main" val="10004"/>
                  </a:ext>
                </a:extLst>
              </a:tr>
              <a:tr h="200825">
                <a:tc>
                  <a:txBody>
                    <a:bodyPr/>
                    <a:lstStyle/>
                    <a:p>
                      <a:pPr algn="l"/>
                      <a:r>
                        <a:rPr lang="en-US" sz="1400" dirty="0">
                          <a:solidFill>
                            <a:schemeClr val="tx1"/>
                          </a:solidFill>
                        </a:rPr>
                        <a:t>Executive level</a:t>
                      </a:r>
                    </a:p>
                  </a:txBody>
                  <a:tcPr anchor="ctr"/>
                </a:tc>
                <a:tc>
                  <a:txBody>
                    <a:bodyPr/>
                    <a:lstStyle/>
                    <a:p>
                      <a:pPr algn="ctr"/>
                      <a:r>
                        <a:rPr lang="en-US" sz="1500" kern="1200" dirty="0">
                          <a:solidFill>
                            <a:schemeClr val="tx1"/>
                          </a:solidFill>
                          <a:latin typeface="+mn-lt"/>
                          <a:ea typeface="+mn-ea"/>
                          <a:cs typeface="+mn-cs"/>
                        </a:rPr>
                        <a:t>5</a:t>
                      </a:r>
                    </a:p>
                  </a:txBody>
                  <a:tcPr anchor="ctr"/>
                </a:tc>
                <a:tc>
                  <a:txBody>
                    <a:bodyPr/>
                    <a:lstStyle/>
                    <a:p>
                      <a:pPr algn="ctr" fontAlgn="t"/>
                      <a:r>
                        <a:rPr lang="en-US" sz="1500" kern="1200" dirty="0">
                          <a:solidFill>
                            <a:schemeClr val="tx1"/>
                          </a:solidFill>
                          <a:latin typeface="+mn-lt"/>
                          <a:ea typeface="+mn-ea"/>
                          <a:cs typeface="+mn-cs"/>
                        </a:rPr>
                        <a:t>4.64</a:t>
                      </a:r>
                    </a:p>
                  </a:txBody>
                  <a:tcPr marL="9525" marR="9525" marT="9525" marB="0" anchor="ctr"/>
                </a:tc>
                <a:tc>
                  <a:txBody>
                    <a:bodyPr/>
                    <a:lstStyle/>
                    <a:p>
                      <a:pPr algn="ctr" fontAlgn="t"/>
                      <a:r>
                        <a:rPr lang="en-US" sz="1500" kern="1200" dirty="0">
                          <a:solidFill>
                            <a:schemeClr val="tx1"/>
                          </a:solidFill>
                          <a:latin typeface="+mn-lt"/>
                          <a:ea typeface="+mn-ea"/>
                          <a:cs typeface="+mn-cs"/>
                        </a:rPr>
                        <a:t>0.22</a:t>
                      </a:r>
                    </a:p>
                  </a:txBody>
                  <a:tcPr marL="9525" marR="9525" marT="9525" marB="0" anchor="ctr"/>
                </a:tc>
                <a:extLst>
                  <a:ext uri="{0D108BD9-81ED-4DB2-BD59-A6C34878D82A}">
                    <a16:rowId xmlns:a16="http://schemas.microsoft.com/office/drawing/2014/main" val="10005"/>
                  </a:ext>
                </a:extLst>
              </a:tr>
              <a:tr h="200825">
                <a:tc>
                  <a:txBody>
                    <a:bodyPr/>
                    <a:lstStyle/>
                    <a:p>
                      <a:pPr algn="l"/>
                      <a:r>
                        <a:rPr lang="en-US" sz="1400" dirty="0">
                          <a:solidFill>
                            <a:schemeClr val="tx1"/>
                          </a:solidFill>
                        </a:rPr>
                        <a:t>All</a:t>
                      </a:r>
                    </a:p>
                  </a:txBody>
                  <a:tcPr anchor="ctr"/>
                </a:tc>
                <a:tc>
                  <a:txBody>
                    <a:bodyPr/>
                    <a:lstStyle/>
                    <a:p>
                      <a:pPr algn="ctr"/>
                      <a:r>
                        <a:rPr lang="en-US" sz="1500" kern="1200" dirty="0">
                          <a:solidFill>
                            <a:schemeClr val="tx1"/>
                          </a:solidFill>
                          <a:latin typeface="+mn-lt"/>
                          <a:ea typeface="+mn-ea"/>
                          <a:cs typeface="+mn-cs"/>
                        </a:rPr>
                        <a:t>125</a:t>
                      </a:r>
                    </a:p>
                  </a:txBody>
                  <a:tcPr anchor="ctr"/>
                </a:tc>
                <a:tc>
                  <a:txBody>
                    <a:bodyPr/>
                    <a:lstStyle/>
                    <a:p>
                      <a:pPr algn="ctr" fontAlgn="t"/>
                      <a:r>
                        <a:rPr lang="en-US" sz="1500" kern="1200" dirty="0">
                          <a:solidFill>
                            <a:schemeClr val="tx1"/>
                          </a:solidFill>
                          <a:latin typeface="+mn-lt"/>
                          <a:ea typeface="+mn-ea"/>
                          <a:cs typeface="+mn-cs"/>
                        </a:rPr>
                        <a:t>4.24</a:t>
                      </a:r>
                    </a:p>
                  </a:txBody>
                  <a:tcPr marL="9525" marR="9525" marT="9525" marB="0" anchor="ctr"/>
                </a:tc>
                <a:tc>
                  <a:txBody>
                    <a:bodyPr/>
                    <a:lstStyle/>
                    <a:p>
                      <a:pPr algn="ctr" fontAlgn="t"/>
                      <a:r>
                        <a:rPr lang="en-US" sz="1500" kern="1200" dirty="0">
                          <a:solidFill>
                            <a:schemeClr val="tx1"/>
                          </a:solidFill>
                          <a:latin typeface="+mn-lt"/>
                          <a:ea typeface="+mn-ea"/>
                          <a:cs typeface="+mn-cs"/>
                        </a:rPr>
                        <a:t>0.58</a:t>
                      </a:r>
                    </a:p>
                  </a:txBody>
                  <a:tcPr marL="9525" marR="9525" marT="9525" marB="0" anchor="ctr"/>
                </a:tc>
                <a:extLst>
                  <a:ext uri="{0D108BD9-81ED-4DB2-BD59-A6C34878D82A}">
                    <a16:rowId xmlns:a16="http://schemas.microsoft.com/office/drawing/2014/main" val="10006"/>
                  </a:ext>
                </a:extLst>
              </a:tr>
            </a:tbl>
          </a:graphicData>
        </a:graphic>
      </p:graphicFrame>
      <p:sp>
        <p:nvSpPr>
          <p:cNvPr id="8" name="TextBox 7"/>
          <p:cNvSpPr txBox="1"/>
          <p:nvPr/>
        </p:nvSpPr>
        <p:spPr>
          <a:xfrm>
            <a:off x="1015146" y="3676479"/>
            <a:ext cx="8083604" cy="1061829"/>
          </a:xfrm>
          <a:prstGeom prst="rect">
            <a:avLst/>
          </a:prstGeom>
          <a:noFill/>
        </p:spPr>
        <p:txBody>
          <a:bodyPr wrap="square" rtlCol="0">
            <a:spAutoFit/>
          </a:bodyPr>
          <a:lstStyle/>
          <a:p>
            <a:pPr>
              <a:lnSpc>
                <a:spcPct val="150000"/>
              </a:lnSpc>
              <a:buFont typeface="Arial" pitchFamily="34" charset="0"/>
              <a:buChar char="•"/>
            </a:pPr>
            <a:r>
              <a:rPr lang="en-US" sz="1400" dirty="0"/>
              <a:t> ANOVA test reveals </a:t>
            </a:r>
            <a:r>
              <a:rPr lang="en-US" sz="1400" i="1" dirty="0"/>
              <a:t>marginally</a:t>
            </a:r>
            <a:r>
              <a:rPr lang="en-US" sz="1400" dirty="0"/>
              <a:t> significant differences </a:t>
            </a:r>
            <a:r>
              <a:rPr lang="en-US" sz="1400" i="1" dirty="0"/>
              <a:t>in knowledge sharing </a:t>
            </a:r>
            <a:r>
              <a:rPr lang="en-US" sz="1400" dirty="0"/>
              <a:t>across </a:t>
            </a:r>
            <a:r>
              <a:rPr lang="en-US" sz="1400" i="1" dirty="0"/>
              <a:t>organizational levels </a:t>
            </a:r>
            <a:r>
              <a:rPr lang="en-US" sz="1400" dirty="0"/>
              <a:t>(</a:t>
            </a:r>
            <a:r>
              <a:rPr lang="en-US" sz="1400" i="1" dirty="0"/>
              <a:t>p </a:t>
            </a:r>
            <a:r>
              <a:rPr lang="en-US" sz="1400" dirty="0"/>
              <a:t>= .06), i.e., higher knowledge sharing at higher org levels</a:t>
            </a:r>
            <a:r>
              <a:rPr lang="en-US" sz="1400" i="1" dirty="0"/>
              <a:t>.</a:t>
            </a:r>
          </a:p>
          <a:p>
            <a:pPr>
              <a:lnSpc>
                <a:spcPct val="150000"/>
              </a:lnSpc>
              <a:buFont typeface="Arial" pitchFamily="34" charset="0"/>
              <a:buChar char="•"/>
            </a:pPr>
            <a:r>
              <a:rPr lang="en-US" sz="1400" dirty="0"/>
              <a:t> </a:t>
            </a:r>
            <a:r>
              <a:rPr lang="en-US" sz="1400" i="1" dirty="0"/>
              <a:t>Tenure </a:t>
            </a:r>
            <a:r>
              <a:rPr lang="en-US" sz="1400" dirty="0"/>
              <a:t>is not significantly related to </a:t>
            </a:r>
            <a:r>
              <a:rPr lang="en-US" sz="1400" i="1" dirty="0"/>
              <a:t>knowledge sharing</a:t>
            </a:r>
            <a:r>
              <a:rPr lang="en-US" sz="1400" dirty="0"/>
              <a:t>.</a:t>
            </a:r>
            <a:endParaRPr lang="en-US" sz="1400" i="1" dirty="0"/>
          </a:p>
        </p:txBody>
      </p:sp>
      <p:pic>
        <p:nvPicPr>
          <p:cNvPr id="3" name="Picture 2"/>
          <p:cNvPicPr>
            <a:picLocks noChangeAspect="1" noChangeArrowheads="1"/>
          </p:cNvPicPr>
          <p:nvPr/>
        </p:nvPicPr>
        <p:blipFill>
          <a:blip r:embed="rId2"/>
          <a:srcRect/>
          <a:stretch>
            <a:fillRect/>
          </a:stretch>
        </p:blipFill>
        <p:spPr bwMode="auto">
          <a:xfrm>
            <a:off x="5026018" y="1171558"/>
            <a:ext cx="4271980" cy="2521169"/>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0"/>
          </p:nvPr>
        </p:nvSpPr>
        <p:spPr/>
        <p:txBody>
          <a:bodyPr/>
          <a:lstStyle/>
          <a:p>
            <a:r>
              <a:rPr lang="en-US" dirty="0"/>
              <a:t>Networking behavior</a:t>
            </a:r>
          </a:p>
        </p:txBody>
      </p:sp>
      <p:sp>
        <p:nvSpPr>
          <p:cNvPr id="3" name="Text Placeholder 2"/>
          <p:cNvSpPr>
            <a:spLocks noGrp="1"/>
          </p:cNvSpPr>
          <p:nvPr>
            <p:ph type="body" sz="half" idx="11"/>
          </p:nvPr>
        </p:nvSpPr>
        <p:spPr>
          <a:xfrm>
            <a:off x="795339" y="1205802"/>
            <a:ext cx="8502659" cy="3738550"/>
          </a:xfrm>
        </p:spPr>
        <p:txBody>
          <a:bodyPr/>
          <a:lstStyle/>
          <a:p>
            <a:pPr>
              <a:lnSpc>
                <a:spcPct val="120000"/>
              </a:lnSpc>
              <a:spcBef>
                <a:spcPts val="600"/>
              </a:spcBef>
            </a:pPr>
            <a:r>
              <a:rPr lang="en-US" sz="1500" dirty="0"/>
              <a:t>What it measures: </a:t>
            </a:r>
            <a:r>
              <a:rPr lang="en-US" sz="1500" b="0" dirty="0"/>
              <a:t>the extent to which one engages in networking behaviors with his/her colleagues</a:t>
            </a:r>
          </a:p>
          <a:p>
            <a:pPr>
              <a:lnSpc>
                <a:spcPct val="120000"/>
              </a:lnSpc>
              <a:spcBef>
                <a:spcPts val="600"/>
              </a:spcBef>
            </a:pPr>
            <a:r>
              <a:rPr lang="en-US" sz="1500" dirty="0"/>
              <a:t>Survey question:</a:t>
            </a:r>
            <a:endParaRPr lang="en-US" sz="1500" b="0" dirty="0"/>
          </a:p>
          <a:p>
            <a:pPr>
              <a:lnSpc>
                <a:spcPct val="120000"/>
              </a:lnSpc>
              <a:spcBef>
                <a:spcPts val="600"/>
              </a:spcBef>
              <a:buNone/>
            </a:pPr>
            <a:r>
              <a:rPr lang="en-US" sz="1500" b="0" dirty="0"/>
              <a:t>	“To what extent have you…</a:t>
            </a:r>
          </a:p>
          <a:p>
            <a:pPr>
              <a:lnSpc>
                <a:spcPct val="120000"/>
              </a:lnSpc>
              <a:spcBef>
                <a:spcPts val="600"/>
              </a:spcBef>
              <a:buNone/>
            </a:pPr>
            <a:r>
              <a:rPr lang="en-US" sz="1500" b="0" dirty="0"/>
              <a:t>	</a:t>
            </a:r>
            <a:r>
              <a:rPr lang="en-US" sz="1500" b="0" i="1" dirty="0"/>
              <a:t>…started conversations with people from different segments of the company?</a:t>
            </a:r>
          </a:p>
          <a:p>
            <a:pPr>
              <a:lnSpc>
                <a:spcPct val="120000"/>
              </a:lnSpc>
              <a:spcBef>
                <a:spcPts val="600"/>
              </a:spcBef>
              <a:buNone/>
            </a:pPr>
            <a:r>
              <a:rPr lang="en-US" sz="1500" b="0" i="1" dirty="0"/>
              <a:t>	…tried to socialize with people who are not in your department/unit?</a:t>
            </a:r>
          </a:p>
          <a:p>
            <a:pPr>
              <a:lnSpc>
                <a:spcPct val="120000"/>
              </a:lnSpc>
              <a:spcBef>
                <a:spcPts val="600"/>
              </a:spcBef>
              <a:buNone/>
            </a:pPr>
            <a:r>
              <a:rPr lang="en-US" sz="1500" b="0" i="1" dirty="0"/>
              <a:t>	…tried to get to know as many people as possible in other sections of the company on personal    	basis?</a:t>
            </a:r>
            <a:r>
              <a:rPr lang="en-US" sz="1500" b="0" dirty="0"/>
              <a:t>”</a:t>
            </a:r>
          </a:p>
          <a:p>
            <a:pPr>
              <a:lnSpc>
                <a:spcPct val="120000"/>
              </a:lnSpc>
              <a:spcBef>
                <a:spcPts val="600"/>
              </a:spcBef>
            </a:pPr>
            <a:r>
              <a:rPr lang="en-US" sz="1500" dirty="0"/>
              <a:t>Response scale </a:t>
            </a:r>
            <a:r>
              <a:rPr lang="en-US" sz="1500" b="0" dirty="0"/>
              <a:t>is from 1 to 5</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0"/>
          </p:nvPr>
        </p:nvSpPr>
        <p:spPr/>
        <p:txBody>
          <a:bodyPr/>
          <a:lstStyle/>
          <a:p>
            <a:r>
              <a:rPr lang="en-US" dirty="0"/>
              <a:t>Networking behavior (continued)</a:t>
            </a:r>
          </a:p>
        </p:txBody>
      </p:sp>
      <p:graphicFrame>
        <p:nvGraphicFramePr>
          <p:cNvPr id="6" name="Table 5"/>
          <p:cNvGraphicFramePr>
            <a:graphicFrameLocks noGrp="1"/>
          </p:cNvGraphicFramePr>
          <p:nvPr>
            <p:extLst>
              <p:ext uri="{D42A27DB-BD31-4B8C-83A1-F6EECF244321}">
                <p14:modId xmlns:p14="http://schemas.microsoft.com/office/powerpoint/2010/main" val="314079617"/>
              </p:ext>
            </p:extLst>
          </p:nvPr>
        </p:nvGraphicFramePr>
        <p:xfrm>
          <a:off x="1015146" y="1237129"/>
          <a:ext cx="3887582" cy="2240280"/>
        </p:xfrm>
        <a:graphic>
          <a:graphicData uri="http://schemas.openxmlformats.org/drawingml/2006/table">
            <a:tbl>
              <a:tblPr firstRow="1" bandRow="1">
                <a:tableStyleId>{69012ECD-51FC-41F1-AA8D-1B2483CD663E}</a:tableStyleId>
              </a:tblPr>
              <a:tblGrid>
                <a:gridCol w="1444599">
                  <a:extLst>
                    <a:ext uri="{9D8B030D-6E8A-4147-A177-3AD203B41FA5}">
                      <a16:colId xmlns:a16="http://schemas.microsoft.com/office/drawing/2014/main" val="20000"/>
                    </a:ext>
                  </a:extLst>
                </a:gridCol>
                <a:gridCol w="799139">
                  <a:extLst>
                    <a:ext uri="{9D8B030D-6E8A-4147-A177-3AD203B41FA5}">
                      <a16:colId xmlns:a16="http://schemas.microsoft.com/office/drawing/2014/main" val="20001"/>
                    </a:ext>
                  </a:extLst>
                </a:gridCol>
                <a:gridCol w="860612">
                  <a:extLst>
                    <a:ext uri="{9D8B030D-6E8A-4147-A177-3AD203B41FA5}">
                      <a16:colId xmlns:a16="http://schemas.microsoft.com/office/drawing/2014/main" val="20002"/>
                    </a:ext>
                  </a:extLst>
                </a:gridCol>
                <a:gridCol w="783232">
                  <a:extLst>
                    <a:ext uri="{9D8B030D-6E8A-4147-A177-3AD203B41FA5}">
                      <a16:colId xmlns:a16="http://schemas.microsoft.com/office/drawing/2014/main" val="20003"/>
                    </a:ext>
                  </a:extLst>
                </a:gridCol>
              </a:tblGrid>
              <a:tr h="230521">
                <a:tc gridSpan="4">
                  <a:txBody>
                    <a:bodyPr/>
                    <a:lstStyle/>
                    <a:p>
                      <a:pPr algn="ctr"/>
                      <a:r>
                        <a:rPr lang="en-US" sz="1500" dirty="0">
                          <a:solidFill>
                            <a:schemeClr val="tx1"/>
                          </a:solidFill>
                        </a:rPr>
                        <a:t>Means and standard deviations</a:t>
                      </a:r>
                    </a:p>
                  </a:txBody>
                  <a:tcPr>
                    <a:noFill/>
                  </a:tcPr>
                </a:tc>
                <a:tc hMerge="1">
                  <a:txBody>
                    <a:bodyPr/>
                    <a:lstStyle/>
                    <a:p>
                      <a:endParaRPr lang="en-US"/>
                    </a:p>
                  </a:txBody>
                  <a:tcPr/>
                </a:tc>
                <a:tc hMerge="1">
                  <a:txBody>
                    <a:bodyPr/>
                    <a:lstStyle/>
                    <a:p>
                      <a:endParaRPr lang="en-US" sz="1000" dirty="0">
                        <a:solidFill>
                          <a:schemeClr val="tx1"/>
                        </a:solidFill>
                      </a:endParaRPr>
                    </a:p>
                  </a:txBody>
                  <a:tcPr>
                    <a:noFill/>
                  </a:tcPr>
                </a:tc>
                <a:tc hMerge="1">
                  <a:txBody>
                    <a:bodyPr/>
                    <a:lstStyle/>
                    <a:p>
                      <a:pPr algn="ctr"/>
                      <a:endParaRPr lang="en-US" sz="1500" dirty="0">
                        <a:solidFill>
                          <a:schemeClr val="tx1"/>
                        </a:solidFill>
                      </a:endParaRPr>
                    </a:p>
                  </a:txBody>
                  <a:tcPr>
                    <a:noFill/>
                  </a:tcPr>
                </a:tc>
                <a:extLst>
                  <a:ext uri="{0D108BD9-81ED-4DB2-BD59-A6C34878D82A}">
                    <a16:rowId xmlns:a16="http://schemas.microsoft.com/office/drawing/2014/main" val="10000"/>
                  </a:ext>
                </a:extLst>
              </a:tr>
              <a:tr h="200825">
                <a:tc>
                  <a:txBody>
                    <a:bodyPr/>
                    <a:lstStyle/>
                    <a:p>
                      <a:pPr algn="l"/>
                      <a:r>
                        <a:rPr lang="en-US" sz="1500" b="1" i="1" dirty="0">
                          <a:solidFill>
                            <a:schemeClr val="tx1"/>
                          </a:solidFill>
                        </a:rPr>
                        <a:t>Org level</a:t>
                      </a:r>
                    </a:p>
                  </a:txBody>
                  <a:tcPr anchor="ctr"/>
                </a:tc>
                <a:tc>
                  <a:txBody>
                    <a:bodyPr/>
                    <a:lstStyle/>
                    <a:p>
                      <a:pPr algn="ctr"/>
                      <a:r>
                        <a:rPr lang="en-US" sz="1500" b="1" i="1" dirty="0">
                          <a:solidFill>
                            <a:schemeClr val="tx1"/>
                          </a:solidFill>
                        </a:rPr>
                        <a:t>N</a:t>
                      </a:r>
                    </a:p>
                  </a:txBody>
                  <a:tcPr anchor="ctr"/>
                </a:tc>
                <a:tc>
                  <a:txBody>
                    <a:bodyPr/>
                    <a:lstStyle/>
                    <a:p>
                      <a:pPr algn="ctr"/>
                      <a:r>
                        <a:rPr lang="en-US" sz="1500" b="1" i="1" dirty="0">
                          <a:solidFill>
                            <a:schemeClr val="tx1"/>
                          </a:solidFill>
                        </a:rPr>
                        <a:t>Mean</a:t>
                      </a:r>
                    </a:p>
                  </a:txBody>
                  <a:tcPr anchor="ctr"/>
                </a:tc>
                <a:tc>
                  <a:txBody>
                    <a:bodyPr/>
                    <a:lstStyle/>
                    <a:p>
                      <a:pPr algn="ctr"/>
                      <a:r>
                        <a:rPr lang="en-US" sz="1500" b="1" i="1" dirty="0">
                          <a:solidFill>
                            <a:schemeClr val="tx1"/>
                          </a:solidFill>
                        </a:rPr>
                        <a:t>S.D.</a:t>
                      </a:r>
                    </a:p>
                  </a:txBody>
                  <a:tcPr anchor="ctr"/>
                </a:tc>
                <a:extLst>
                  <a:ext uri="{0D108BD9-81ED-4DB2-BD59-A6C34878D82A}">
                    <a16:rowId xmlns:a16="http://schemas.microsoft.com/office/drawing/2014/main" val="10001"/>
                  </a:ext>
                </a:extLst>
              </a:tr>
              <a:tr h="200825">
                <a:tc>
                  <a:txBody>
                    <a:bodyPr/>
                    <a:lstStyle/>
                    <a:p>
                      <a:pPr algn="l"/>
                      <a:r>
                        <a:rPr lang="en-US" sz="1400" dirty="0">
                          <a:solidFill>
                            <a:schemeClr val="tx1"/>
                          </a:solidFill>
                        </a:rPr>
                        <a:t>Entry level</a:t>
                      </a:r>
                    </a:p>
                  </a:txBody>
                  <a:tcPr anchor="ctr"/>
                </a:tc>
                <a:tc>
                  <a:txBody>
                    <a:bodyPr/>
                    <a:lstStyle/>
                    <a:p>
                      <a:pPr algn="ctr"/>
                      <a:r>
                        <a:rPr lang="en-US" sz="1500" kern="1200" dirty="0">
                          <a:solidFill>
                            <a:schemeClr val="tx1"/>
                          </a:solidFill>
                          <a:latin typeface="+mn-lt"/>
                          <a:ea typeface="+mn-ea"/>
                          <a:cs typeface="+mn-cs"/>
                        </a:rPr>
                        <a:t>32</a:t>
                      </a:r>
                    </a:p>
                  </a:txBody>
                  <a:tcPr anchor="ctr"/>
                </a:tc>
                <a:tc>
                  <a:txBody>
                    <a:bodyPr/>
                    <a:lstStyle/>
                    <a:p>
                      <a:pPr algn="ctr" fontAlgn="t"/>
                      <a:r>
                        <a:rPr lang="en-US" sz="1500" kern="1200" dirty="0">
                          <a:solidFill>
                            <a:schemeClr val="tx1"/>
                          </a:solidFill>
                          <a:latin typeface="+mn-lt"/>
                          <a:ea typeface="+mn-ea"/>
                          <a:cs typeface="+mn-cs"/>
                        </a:rPr>
                        <a:t>3.21</a:t>
                      </a:r>
                    </a:p>
                  </a:txBody>
                  <a:tcPr marL="9525" marR="9525" marT="9525" marB="0" anchor="ctr"/>
                </a:tc>
                <a:tc>
                  <a:txBody>
                    <a:bodyPr/>
                    <a:lstStyle/>
                    <a:p>
                      <a:pPr algn="ctr" fontAlgn="t"/>
                      <a:r>
                        <a:rPr lang="en-US" sz="1500" kern="1200" dirty="0">
                          <a:solidFill>
                            <a:schemeClr val="tx1"/>
                          </a:solidFill>
                          <a:latin typeface="+mn-lt"/>
                          <a:ea typeface="+mn-ea"/>
                          <a:cs typeface="+mn-cs"/>
                        </a:rPr>
                        <a:t>0.93</a:t>
                      </a:r>
                    </a:p>
                  </a:txBody>
                  <a:tcPr marL="9525" marR="9525" marT="9525" marB="0" anchor="ctr"/>
                </a:tc>
                <a:extLst>
                  <a:ext uri="{0D108BD9-81ED-4DB2-BD59-A6C34878D82A}">
                    <a16:rowId xmlns:a16="http://schemas.microsoft.com/office/drawing/2014/main" val="10002"/>
                  </a:ext>
                </a:extLst>
              </a:tr>
              <a:tr h="200825">
                <a:tc>
                  <a:txBody>
                    <a:bodyPr/>
                    <a:lstStyle/>
                    <a:p>
                      <a:pPr algn="l"/>
                      <a:r>
                        <a:rPr lang="en-US" sz="1400" dirty="0">
                          <a:solidFill>
                            <a:schemeClr val="tx1"/>
                          </a:solidFill>
                        </a:rPr>
                        <a:t>Mid level</a:t>
                      </a:r>
                    </a:p>
                  </a:txBody>
                  <a:tcPr anchor="ctr"/>
                </a:tc>
                <a:tc>
                  <a:txBody>
                    <a:bodyPr/>
                    <a:lstStyle/>
                    <a:p>
                      <a:pPr algn="ctr"/>
                      <a:r>
                        <a:rPr lang="en-US" sz="1500" kern="1200" dirty="0">
                          <a:solidFill>
                            <a:schemeClr val="tx1"/>
                          </a:solidFill>
                          <a:latin typeface="+mn-lt"/>
                          <a:ea typeface="+mn-ea"/>
                          <a:cs typeface="+mn-cs"/>
                        </a:rPr>
                        <a:t>79</a:t>
                      </a:r>
                    </a:p>
                  </a:txBody>
                  <a:tcPr anchor="ctr"/>
                </a:tc>
                <a:tc>
                  <a:txBody>
                    <a:bodyPr/>
                    <a:lstStyle/>
                    <a:p>
                      <a:pPr algn="ctr" fontAlgn="t"/>
                      <a:r>
                        <a:rPr lang="en-US" sz="1500" kern="1200" dirty="0">
                          <a:solidFill>
                            <a:schemeClr val="tx1"/>
                          </a:solidFill>
                          <a:latin typeface="+mn-lt"/>
                          <a:ea typeface="+mn-ea"/>
                          <a:cs typeface="+mn-cs"/>
                        </a:rPr>
                        <a:t>3.53</a:t>
                      </a:r>
                    </a:p>
                  </a:txBody>
                  <a:tcPr marL="9525" marR="9525" marT="9525" marB="0" anchor="ctr"/>
                </a:tc>
                <a:tc>
                  <a:txBody>
                    <a:bodyPr/>
                    <a:lstStyle/>
                    <a:p>
                      <a:pPr algn="ctr" fontAlgn="t"/>
                      <a:r>
                        <a:rPr lang="en-US" sz="1500" kern="1200" dirty="0">
                          <a:solidFill>
                            <a:schemeClr val="tx1"/>
                          </a:solidFill>
                          <a:latin typeface="+mn-lt"/>
                          <a:ea typeface="+mn-ea"/>
                          <a:cs typeface="+mn-cs"/>
                        </a:rPr>
                        <a:t>0.92</a:t>
                      </a:r>
                    </a:p>
                  </a:txBody>
                  <a:tcPr marL="9525" marR="9525" marT="9525" marB="0" anchor="ctr"/>
                </a:tc>
                <a:extLst>
                  <a:ext uri="{0D108BD9-81ED-4DB2-BD59-A6C34878D82A}">
                    <a16:rowId xmlns:a16="http://schemas.microsoft.com/office/drawing/2014/main" val="10003"/>
                  </a:ext>
                </a:extLst>
              </a:tr>
              <a:tr h="200825">
                <a:tc>
                  <a:txBody>
                    <a:bodyPr/>
                    <a:lstStyle/>
                    <a:p>
                      <a:pPr algn="l"/>
                      <a:r>
                        <a:rPr lang="en-US" sz="1400" dirty="0">
                          <a:solidFill>
                            <a:schemeClr val="tx1"/>
                          </a:solidFill>
                        </a:rPr>
                        <a:t>Senior level</a:t>
                      </a:r>
                    </a:p>
                  </a:txBody>
                  <a:tcPr anchor="ctr"/>
                </a:tc>
                <a:tc>
                  <a:txBody>
                    <a:bodyPr/>
                    <a:lstStyle/>
                    <a:p>
                      <a:pPr algn="ctr"/>
                      <a:r>
                        <a:rPr lang="en-US" sz="1500" kern="1200" dirty="0">
                          <a:solidFill>
                            <a:schemeClr val="tx1"/>
                          </a:solidFill>
                          <a:latin typeface="+mn-lt"/>
                          <a:ea typeface="+mn-ea"/>
                          <a:cs typeface="+mn-cs"/>
                        </a:rPr>
                        <a:t>9</a:t>
                      </a:r>
                    </a:p>
                  </a:txBody>
                  <a:tcPr anchor="ctr"/>
                </a:tc>
                <a:tc>
                  <a:txBody>
                    <a:bodyPr/>
                    <a:lstStyle/>
                    <a:p>
                      <a:pPr algn="ctr" fontAlgn="t"/>
                      <a:r>
                        <a:rPr lang="en-US" sz="1500" kern="1200" dirty="0">
                          <a:solidFill>
                            <a:schemeClr val="tx1"/>
                          </a:solidFill>
                          <a:latin typeface="+mn-lt"/>
                          <a:ea typeface="+mn-ea"/>
                          <a:cs typeface="+mn-cs"/>
                        </a:rPr>
                        <a:t>3.70</a:t>
                      </a:r>
                    </a:p>
                  </a:txBody>
                  <a:tcPr marL="9525" marR="9525" marT="9525" marB="0" anchor="ctr"/>
                </a:tc>
                <a:tc>
                  <a:txBody>
                    <a:bodyPr/>
                    <a:lstStyle/>
                    <a:p>
                      <a:pPr algn="ctr" fontAlgn="t"/>
                      <a:r>
                        <a:rPr lang="en-US" sz="1500" kern="1200" dirty="0">
                          <a:solidFill>
                            <a:schemeClr val="tx1"/>
                          </a:solidFill>
                          <a:latin typeface="+mn-lt"/>
                          <a:ea typeface="+mn-ea"/>
                          <a:cs typeface="+mn-cs"/>
                        </a:rPr>
                        <a:t>0.99</a:t>
                      </a:r>
                    </a:p>
                  </a:txBody>
                  <a:tcPr marL="9525" marR="9525" marT="9525" marB="0" anchor="ctr"/>
                </a:tc>
                <a:extLst>
                  <a:ext uri="{0D108BD9-81ED-4DB2-BD59-A6C34878D82A}">
                    <a16:rowId xmlns:a16="http://schemas.microsoft.com/office/drawing/2014/main" val="10004"/>
                  </a:ext>
                </a:extLst>
              </a:tr>
              <a:tr h="200825">
                <a:tc>
                  <a:txBody>
                    <a:bodyPr/>
                    <a:lstStyle/>
                    <a:p>
                      <a:pPr algn="l"/>
                      <a:r>
                        <a:rPr lang="en-US" sz="1400" dirty="0">
                          <a:solidFill>
                            <a:schemeClr val="tx1"/>
                          </a:solidFill>
                        </a:rPr>
                        <a:t>Executive level</a:t>
                      </a:r>
                    </a:p>
                  </a:txBody>
                  <a:tcPr anchor="ctr"/>
                </a:tc>
                <a:tc>
                  <a:txBody>
                    <a:bodyPr/>
                    <a:lstStyle/>
                    <a:p>
                      <a:pPr algn="ctr"/>
                      <a:r>
                        <a:rPr lang="en-US" sz="1500" kern="1200" dirty="0">
                          <a:solidFill>
                            <a:schemeClr val="tx1"/>
                          </a:solidFill>
                          <a:latin typeface="+mn-lt"/>
                          <a:ea typeface="+mn-ea"/>
                          <a:cs typeface="+mn-cs"/>
                        </a:rPr>
                        <a:t>5</a:t>
                      </a:r>
                    </a:p>
                  </a:txBody>
                  <a:tcPr anchor="ctr"/>
                </a:tc>
                <a:tc>
                  <a:txBody>
                    <a:bodyPr/>
                    <a:lstStyle/>
                    <a:p>
                      <a:pPr algn="ctr" fontAlgn="t"/>
                      <a:r>
                        <a:rPr lang="en-US" sz="1500" kern="1200" dirty="0">
                          <a:solidFill>
                            <a:schemeClr val="tx1"/>
                          </a:solidFill>
                          <a:latin typeface="+mn-lt"/>
                          <a:ea typeface="+mn-ea"/>
                          <a:cs typeface="+mn-cs"/>
                        </a:rPr>
                        <a:t>3.67</a:t>
                      </a:r>
                    </a:p>
                  </a:txBody>
                  <a:tcPr marL="9525" marR="9525" marT="9525" marB="0" anchor="ctr"/>
                </a:tc>
                <a:tc>
                  <a:txBody>
                    <a:bodyPr/>
                    <a:lstStyle/>
                    <a:p>
                      <a:pPr algn="ctr" fontAlgn="t"/>
                      <a:r>
                        <a:rPr lang="en-US" sz="1500" kern="1200" dirty="0">
                          <a:solidFill>
                            <a:schemeClr val="tx1"/>
                          </a:solidFill>
                          <a:latin typeface="+mn-lt"/>
                          <a:ea typeface="+mn-ea"/>
                          <a:cs typeface="+mn-cs"/>
                        </a:rPr>
                        <a:t>1.03</a:t>
                      </a:r>
                    </a:p>
                  </a:txBody>
                  <a:tcPr marL="9525" marR="9525" marT="9525" marB="0" anchor="ctr"/>
                </a:tc>
                <a:extLst>
                  <a:ext uri="{0D108BD9-81ED-4DB2-BD59-A6C34878D82A}">
                    <a16:rowId xmlns:a16="http://schemas.microsoft.com/office/drawing/2014/main" val="10005"/>
                  </a:ext>
                </a:extLst>
              </a:tr>
              <a:tr h="200825">
                <a:tc>
                  <a:txBody>
                    <a:bodyPr/>
                    <a:lstStyle/>
                    <a:p>
                      <a:pPr algn="l"/>
                      <a:r>
                        <a:rPr lang="en-US" sz="1500" dirty="0">
                          <a:solidFill>
                            <a:schemeClr val="tx1"/>
                          </a:solidFill>
                        </a:rPr>
                        <a:t>All</a:t>
                      </a:r>
                    </a:p>
                  </a:txBody>
                  <a:tcPr anchor="ctr"/>
                </a:tc>
                <a:tc>
                  <a:txBody>
                    <a:bodyPr/>
                    <a:lstStyle/>
                    <a:p>
                      <a:pPr algn="ctr"/>
                      <a:r>
                        <a:rPr lang="en-US" sz="1500" kern="1200" dirty="0">
                          <a:solidFill>
                            <a:schemeClr val="tx1"/>
                          </a:solidFill>
                          <a:latin typeface="+mn-lt"/>
                          <a:ea typeface="+mn-ea"/>
                          <a:cs typeface="+mn-cs"/>
                        </a:rPr>
                        <a:t>125</a:t>
                      </a:r>
                    </a:p>
                  </a:txBody>
                  <a:tcPr anchor="ctr"/>
                </a:tc>
                <a:tc>
                  <a:txBody>
                    <a:bodyPr/>
                    <a:lstStyle/>
                    <a:p>
                      <a:pPr algn="ctr" fontAlgn="t"/>
                      <a:r>
                        <a:rPr lang="en-US" sz="1500" kern="1200" dirty="0">
                          <a:solidFill>
                            <a:schemeClr val="tx1"/>
                          </a:solidFill>
                          <a:latin typeface="+mn-lt"/>
                          <a:ea typeface="+mn-ea"/>
                          <a:cs typeface="+mn-cs"/>
                        </a:rPr>
                        <a:t>3.47</a:t>
                      </a:r>
                    </a:p>
                  </a:txBody>
                  <a:tcPr marL="9525" marR="9525" marT="9525" marB="0" anchor="ctr"/>
                </a:tc>
                <a:tc>
                  <a:txBody>
                    <a:bodyPr/>
                    <a:lstStyle/>
                    <a:p>
                      <a:pPr algn="ctr" fontAlgn="t"/>
                      <a:r>
                        <a:rPr lang="en-US" sz="1500" kern="1200" dirty="0">
                          <a:solidFill>
                            <a:schemeClr val="tx1"/>
                          </a:solidFill>
                          <a:latin typeface="+mn-lt"/>
                          <a:ea typeface="+mn-ea"/>
                          <a:cs typeface="+mn-cs"/>
                        </a:rPr>
                        <a:t>0.93</a:t>
                      </a:r>
                    </a:p>
                  </a:txBody>
                  <a:tcPr marL="9525" marR="9525" marT="9525" marB="0" anchor="ctr"/>
                </a:tc>
                <a:extLst>
                  <a:ext uri="{0D108BD9-81ED-4DB2-BD59-A6C34878D82A}">
                    <a16:rowId xmlns:a16="http://schemas.microsoft.com/office/drawing/2014/main" val="10006"/>
                  </a:ext>
                </a:extLst>
              </a:tr>
            </a:tbl>
          </a:graphicData>
        </a:graphic>
      </p:graphicFrame>
      <p:sp>
        <p:nvSpPr>
          <p:cNvPr id="8" name="TextBox 7"/>
          <p:cNvSpPr txBox="1"/>
          <p:nvPr/>
        </p:nvSpPr>
        <p:spPr>
          <a:xfrm>
            <a:off x="1015146" y="3676479"/>
            <a:ext cx="8083604" cy="1061829"/>
          </a:xfrm>
          <a:prstGeom prst="rect">
            <a:avLst/>
          </a:prstGeom>
          <a:noFill/>
        </p:spPr>
        <p:txBody>
          <a:bodyPr wrap="square" rtlCol="0">
            <a:spAutoFit/>
          </a:bodyPr>
          <a:lstStyle/>
          <a:p>
            <a:pPr>
              <a:lnSpc>
                <a:spcPct val="150000"/>
              </a:lnSpc>
              <a:buFont typeface="Arial" pitchFamily="34" charset="0"/>
              <a:buChar char="•"/>
            </a:pPr>
            <a:r>
              <a:rPr lang="en-US" sz="1400" dirty="0"/>
              <a:t> ANOVA test reveals no statistically significant differences in </a:t>
            </a:r>
            <a:r>
              <a:rPr lang="en-US" sz="1400" i="1" dirty="0"/>
              <a:t>networking behavior </a:t>
            </a:r>
            <a:r>
              <a:rPr lang="en-US" sz="1400" dirty="0"/>
              <a:t>across </a:t>
            </a:r>
            <a:r>
              <a:rPr lang="en-US" sz="1400" i="1" dirty="0"/>
              <a:t>organizational levels</a:t>
            </a:r>
            <a:r>
              <a:rPr lang="en-US" sz="1400" dirty="0"/>
              <a:t>.</a:t>
            </a:r>
          </a:p>
          <a:p>
            <a:pPr>
              <a:lnSpc>
                <a:spcPct val="150000"/>
              </a:lnSpc>
              <a:buFont typeface="Arial" pitchFamily="34" charset="0"/>
              <a:buChar char="•"/>
            </a:pPr>
            <a:r>
              <a:rPr lang="en-US" sz="1400" dirty="0"/>
              <a:t> </a:t>
            </a:r>
            <a:r>
              <a:rPr lang="en-US" sz="1400" i="1" dirty="0"/>
              <a:t>Tenure </a:t>
            </a:r>
            <a:r>
              <a:rPr lang="en-US" sz="1400" dirty="0"/>
              <a:t>is not significantly related to </a:t>
            </a:r>
            <a:r>
              <a:rPr lang="en-US" sz="1400" i="1" dirty="0"/>
              <a:t>networking behavior.</a:t>
            </a:r>
          </a:p>
        </p:txBody>
      </p:sp>
      <p:sp>
        <p:nvSpPr>
          <p:cNvPr id="9" name="Rectangle 8"/>
          <p:cNvSpPr/>
          <p:nvPr/>
        </p:nvSpPr>
        <p:spPr>
          <a:xfrm>
            <a:off x="6238441" y="5271104"/>
            <a:ext cx="3153427" cy="323165"/>
          </a:xfrm>
          <a:prstGeom prst="rect">
            <a:avLst/>
          </a:prstGeom>
        </p:spPr>
        <p:txBody>
          <a:bodyPr wrap="none">
            <a:spAutoFit/>
          </a:bodyPr>
          <a:lstStyle/>
          <a:p>
            <a:pPr algn="ctr"/>
            <a:r>
              <a:rPr lang="en-US" sz="1500" b="1" dirty="0"/>
              <a:t>Next up: </a:t>
            </a:r>
            <a:r>
              <a:rPr lang="en-US" sz="1500" b="1" i="1" dirty="0"/>
              <a:t>Psychological factors</a:t>
            </a:r>
            <a:r>
              <a:rPr lang="en-US" sz="1500" b="1" dirty="0"/>
              <a:t>...</a:t>
            </a:r>
          </a:p>
        </p:txBody>
      </p:sp>
      <p:pic>
        <p:nvPicPr>
          <p:cNvPr id="2051" name="Picture 3"/>
          <p:cNvPicPr>
            <a:picLocks noChangeAspect="1" noChangeArrowheads="1"/>
          </p:cNvPicPr>
          <p:nvPr/>
        </p:nvPicPr>
        <p:blipFill>
          <a:blip r:embed="rId2"/>
          <a:srcRect/>
          <a:stretch>
            <a:fillRect/>
          </a:stretch>
        </p:blipFill>
        <p:spPr bwMode="auto">
          <a:xfrm>
            <a:off x="4934275" y="1045768"/>
            <a:ext cx="4457593" cy="2630711"/>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0"/>
          </p:nvPr>
        </p:nvSpPr>
        <p:spPr/>
        <p:txBody>
          <a:bodyPr/>
          <a:lstStyle/>
          <a:p>
            <a:r>
              <a:rPr lang="en-US" dirty="0"/>
              <a:t>Power</a:t>
            </a:r>
          </a:p>
        </p:txBody>
      </p:sp>
      <p:sp>
        <p:nvSpPr>
          <p:cNvPr id="3" name="Text Placeholder 2"/>
          <p:cNvSpPr>
            <a:spLocks noGrp="1"/>
          </p:cNvSpPr>
          <p:nvPr>
            <p:ph type="body" sz="half" idx="11"/>
          </p:nvPr>
        </p:nvSpPr>
        <p:spPr>
          <a:xfrm>
            <a:off x="795339" y="1343517"/>
            <a:ext cx="8502659" cy="3600835"/>
          </a:xfrm>
        </p:spPr>
        <p:txBody>
          <a:bodyPr/>
          <a:lstStyle/>
          <a:p>
            <a:pPr>
              <a:lnSpc>
                <a:spcPct val="120000"/>
              </a:lnSpc>
              <a:spcBef>
                <a:spcPts val="600"/>
              </a:spcBef>
            </a:pPr>
            <a:r>
              <a:rPr lang="en-US" sz="1600" dirty="0"/>
              <a:t>What it measures: </a:t>
            </a:r>
            <a:r>
              <a:rPr lang="en-US" sz="1600" b="0" dirty="0"/>
              <a:t>the extent to which one feels influential in his/her work environment</a:t>
            </a:r>
          </a:p>
          <a:p>
            <a:pPr>
              <a:lnSpc>
                <a:spcPct val="120000"/>
              </a:lnSpc>
              <a:spcBef>
                <a:spcPts val="600"/>
              </a:spcBef>
            </a:pPr>
            <a:r>
              <a:rPr lang="en-US" sz="1600" dirty="0"/>
              <a:t>Survey question (abridged):</a:t>
            </a:r>
            <a:endParaRPr lang="en-US" sz="1600" b="0" dirty="0"/>
          </a:p>
          <a:p>
            <a:pPr>
              <a:lnSpc>
                <a:spcPct val="120000"/>
              </a:lnSpc>
              <a:spcBef>
                <a:spcPts val="600"/>
              </a:spcBef>
              <a:buNone/>
            </a:pPr>
            <a:r>
              <a:rPr lang="en-US" sz="1600" b="0" dirty="0"/>
              <a:t>	“Recently, at work, I have felt that…</a:t>
            </a:r>
          </a:p>
          <a:p>
            <a:pPr>
              <a:lnSpc>
                <a:spcPct val="120000"/>
              </a:lnSpc>
              <a:spcBef>
                <a:spcPts val="600"/>
              </a:spcBef>
              <a:buNone/>
            </a:pPr>
            <a:r>
              <a:rPr lang="en-US" sz="1600" b="0" dirty="0"/>
              <a:t>	</a:t>
            </a:r>
            <a:r>
              <a:rPr lang="en-US" sz="1600" b="0" i="1" dirty="0"/>
              <a:t>…I can get people to listen to what I say</a:t>
            </a:r>
          </a:p>
          <a:p>
            <a:pPr>
              <a:lnSpc>
                <a:spcPct val="120000"/>
              </a:lnSpc>
              <a:spcBef>
                <a:spcPts val="600"/>
              </a:spcBef>
              <a:buNone/>
            </a:pPr>
            <a:r>
              <a:rPr lang="en-US" sz="1600" b="0" i="1" dirty="0"/>
              <a:t>	…I can get people to do what I want</a:t>
            </a:r>
          </a:p>
          <a:p>
            <a:pPr>
              <a:lnSpc>
                <a:spcPct val="120000"/>
              </a:lnSpc>
              <a:spcBef>
                <a:spcPts val="600"/>
              </a:spcBef>
              <a:buNone/>
            </a:pPr>
            <a:r>
              <a:rPr lang="en-US" sz="1600" b="0" i="1" dirty="0"/>
              <a:t>	…if I want to, I get to make the decisions”</a:t>
            </a:r>
            <a:endParaRPr lang="en-US" sz="1600" b="0" dirty="0"/>
          </a:p>
          <a:p>
            <a:pPr>
              <a:lnSpc>
                <a:spcPct val="120000"/>
              </a:lnSpc>
              <a:spcBef>
                <a:spcPts val="600"/>
              </a:spcBef>
            </a:pPr>
            <a:r>
              <a:rPr lang="en-US" sz="1600" dirty="0"/>
              <a:t>Response scale </a:t>
            </a:r>
            <a:r>
              <a:rPr lang="en-US" sz="1600" b="0" dirty="0"/>
              <a:t>is from 1 to 5</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0"/>
          </p:nvPr>
        </p:nvSpPr>
        <p:spPr/>
        <p:txBody>
          <a:bodyPr/>
          <a:lstStyle/>
          <a:p>
            <a:r>
              <a:rPr lang="en-US" dirty="0"/>
              <a:t>Power (continued)</a:t>
            </a:r>
          </a:p>
        </p:txBody>
      </p:sp>
      <p:graphicFrame>
        <p:nvGraphicFramePr>
          <p:cNvPr id="6" name="Table 5"/>
          <p:cNvGraphicFramePr>
            <a:graphicFrameLocks noGrp="1"/>
          </p:cNvGraphicFramePr>
          <p:nvPr>
            <p:extLst>
              <p:ext uri="{D42A27DB-BD31-4B8C-83A1-F6EECF244321}">
                <p14:modId xmlns:p14="http://schemas.microsoft.com/office/powerpoint/2010/main" val="672690778"/>
              </p:ext>
            </p:extLst>
          </p:nvPr>
        </p:nvGraphicFramePr>
        <p:xfrm>
          <a:off x="1015146" y="1045029"/>
          <a:ext cx="3887582" cy="2240280"/>
        </p:xfrm>
        <a:graphic>
          <a:graphicData uri="http://schemas.openxmlformats.org/drawingml/2006/table">
            <a:tbl>
              <a:tblPr firstRow="1" bandRow="1">
                <a:tableStyleId>{69012ECD-51FC-41F1-AA8D-1B2483CD663E}</a:tableStyleId>
              </a:tblPr>
              <a:tblGrid>
                <a:gridCol w="1444599">
                  <a:extLst>
                    <a:ext uri="{9D8B030D-6E8A-4147-A177-3AD203B41FA5}">
                      <a16:colId xmlns:a16="http://schemas.microsoft.com/office/drawing/2014/main" val="20000"/>
                    </a:ext>
                  </a:extLst>
                </a:gridCol>
                <a:gridCol w="799139">
                  <a:extLst>
                    <a:ext uri="{9D8B030D-6E8A-4147-A177-3AD203B41FA5}">
                      <a16:colId xmlns:a16="http://schemas.microsoft.com/office/drawing/2014/main" val="20001"/>
                    </a:ext>
                  </a:extLst>
                </a:gridCol>
                <a:gridCol w="860612">
                  <a:extLst>
                    <a:ext uri="{9D8B030D-6E8A-4147-A177-3AD203B41FA5}">
                      <a16:colId xmlns:a16="http://schemas.microsoft.com/office/drawing/2014/main" val="20002"/>
                    </a:ext>
                  </a:extLst>
                </a:gridCol>
                <a:gridCol w="783232">
                  <a:extLst>
                    <a:ext uri="{9D8B030D-6E8A-4147-A177-3AD203B41FA5}">
                      <a16:colId xmlns:a16="http://schemas.microsoft.com/office/drawing/2014/main" val="20003"/>
                    </a:ext>
                  </a:extLst>
                </a:gridCol>
              </a:tblGrid>
              <a:tr h="230521">
                <a:tc gridSpan="4">
                  <a:txBody>
                    <a:bodyPr/>
                    <a:lstStyle/>
                    <a:p>
                      <a:pPr algn="ctr"/>
                      <a:r>
                        <a:rPr lang="en-US" sz="1500" dirty="0">
                          <a:solidFill>
                            <a:schemeClr val="tx1"/>
                          </a:solidFill>
                        </a:rPr>
                        <a:t>Means and standard deviations</a:t>
                      </a:r>
                    </a:p>
                  </a:txBody>
                  <a:tcPr>
                    <a:noFill/>
                  </a:tcPr>
                </a:tc>
                <a:tc hMerge="1">
                  <a:txBody>
                    <a:bodyPr/>
                    <a:lstStyle/>
                    <a:p>
                      <a:endParaRPr lang="en-US"/>
                    </a:p>
                  </a:txBody>
                  <a:tcPr/>
                </a:tc>
                <a:tc hMerge="1">
                  <a:txBody>
                    <a:bodyPr/>
                    <a:lstStyle/>
                    <a:p>
                      <a:endParaRPr lang="en-US" sz="1000" dirty="0">
                        <a:solidFill>
                          <a:schemeClr val="tx1"/>
                        </a:solidFill>
                      </a:endParaRPr>
                    </a:p>
                  </a:txBody>
                  <a:tcPr>
                    <a:noFill/>
                  </a:tcPr>
                </a:tc>
                <a:tc hMerge="1">
                  <a:txBody>
                    <a:bodyPr/>
                    <a:lstStyle/>
                    <a:p>
                      <a:pPr algn="ctr"/>
                      <a:endParaRPr lang="en-US" sz="1500" dirty="0">
                        <a:solidFill>
                          <a:schemeClr val="tx1"/>
                        </a:solidFill>
                      </a:endParaRPr>
                    </a:p>
                  </a:txBody>
                  <a:tcPr>
                    <a:noFill/>
                  </a:tcPr>
                </a:tc>
                <a:extLst>
                  <a:ext uri="{0D108BD9-81ED-4DB2-BD59-A6C34878D82A}">
                    <a16:rowId xmlns:a16="http://schemas.microsoft.com/office/drawing/2014/main" val="10000"/>
                  </a:ext>
                </a:extLst>
              </a:tr>
              <a:tr h="200825">
                <a:tc>
                  <a:txBody>
                    <a:bodyPr/>
                    <a:lstStyle/>
                    <a:p>
                      <a:pPr algn="l"/>
                      <a:r>
                        <a:rPr lang="en-US" sz="1500" b="1" i="1" dirty="0">
                          <a:solidFill>
                            <a:schemeClr val="tx1"/>
                          </a:solidFill>
                        </a:rPr>
                        <a:t>Org level</a:t>
                      </a:r>
                    </a:p>
                  </a:txBody>
                  <a:tcPr anchor="ctr"/>
                </a:tc>
                <a:tc>
                  <a:txBody>
                    <a:bodyPr/>
                    <a:lstStyle/>
                    <a:p>
                      <a:pPr algn="ctr"/>
                      <a:r>
                        <a:rPr lang="en-US" sz="1500" b="1" i="1" dirty="0">
                          <a:solidFill>
                            <a:schemeClr val="tx1"/>
                          </a:solidFill>
                        </a:rPr>
                        <a:t>N</a:t>
                      </a:r>
                    </a:p>
                  </a:txBody>
                  <a:tcPr anchor="ctr"/>
                </a:tc>
                <a:tc>
                  <a:txBody>
                    <a:bodyPr/>
                    <a:lstStyle/>
                    <a:p>
                      <a:pPr algn="ctr"/>
                      <a:r>
                        <a:rPr lang="en-US" sz="1500" b="1" i="1" dirty="0">
                          <a:solidFill>
                            <a:schemeClr val="tx1"/>
                          </a:solidFill>
                        </a:rPr>
                        <a:t>Mean</a:t>
                      </a:r>
                    </a:p>
                  </a:txBody>
                  <a:tcPr anchor="ctr"/>
                </a:tc>
                <a:tc>
                  <a:txBody>
                    <a:bodyPr/>
                    <a:lstStyle/>
                    <a:p>
                      <a:pPr algn="ctr"/>
                      <a:r>
                        <a:rPr lang="en-US" sz="1500" b="1" i="1" dirty="0">
                          <a:solidFill>
                            <a:schemeClr val="tx1"/>
                          </a:solidFill>
                        </a:rPr>
                        <a:t>S.D.</a:t>
                      </a:r>
                    </a:p>
                  </a:txBody>
                  <a:tcPr anchor="ctr"/>
                </a:tc>
                <a:extLst>
                  <a:ext uri="{0D108BD9-81ED-4DB2-BD59-A6C34878D82A}">
                    <a16:rowId xmlns:a16="http://schemas.microsoft.com/office/drawing/2014/main" val="10001"/>
                  </a:ext>
                </a:extLst>
              </a:tr>
              <a:tr h="200825">
                <a:tc>
                  <a:txBody>
                    <a:bodyPr/>
                    <a:lstStyle/>
                    <a:p>
                      <a:pPr algn="l"/>
                      <a:r>
                        <a:rPr lang="en-US" sz="1400" dirty="0">
                          <a:solidFill>
                            <a:schemeClr val="tx1"/>
                          </a:solidFill>
                        </a:rPr>
                        <a:t>Entry level</a:t>
                      </a:r>
                    </a:p>
                  </a:txBody>
                  <a:tcPr anchor="ctr"/>
                </a:tc>
                <a:tc>
                  <a:txBody>
                    <a:bodyPr/>
                    <a:lstStyle/>
                    <a:p>
                      <a:pPr algn="ctr"/>
                      <a:r>
                        <a:rPr lang="en-US" sz="1500" kern="1200" dirty="0">
                          <a:solidFill>
                            <a:schemeClr val="tx1"/>
                          </a:solidFill>
                          <a:latin typeface="+mn-lt"/>
                          <a:ea typeface="+mn-ea"/>
                          <a:cs typeface="+mn-cs"/>
                        </a:rPr>
                        <a:t>32</a:t>
                      </a:r>
                    </a:p>
                  </a:txBody>
                  <a:tcPr anchor="ctr"/>
                </a:tc>
                <a:tc>
                  <a:txBody>
                    <a:bodyPr/>
                    <a:lstStyle/>
                    <a:p>
                      <a:pPr algn="ctr" fontAlgn="t"/>
                      <a:r>
                        <a:rPr lang="en-US" sz="1500" kern="1200" dirty="0">
                          <a:solidFill>
                            <a:schemeClr val="tx1"/>
                          </a:solidFill>
                          <a:latin typeface="+mn-lt"/>
                          <a:ea typeface="+mn-ea"/>
                          <a:cs typeface="+mn-cs"/>
                        </a:rPr>
                        <a:t>2.94</a:t>
                      </a:r>
                    </a:p>
                  </a:txBody>
                  <a:tcPr marL="9525" marR="9525" marT="9525" marB="0" anchor="ctr"/>
                </a:tc>
                <a:tc>
                  <a:txBody>
                    <a:bodyPr/>
                    <a:lstStyle/>
                    <a:p>
                      <a:pPr algn="ctr" fontAlgn="t"/>
                      <a:r>
                        <a:rPr lang="en-US" sz="1500" kern="1200" dirty="0">
                          <a:solidFill>
                            <a:schemeClr val="tx1"/>
                          </a:solidFill>
                          <a:latin typeface="+mn-lt"/>
                          <a:ea typeface="+mn-ea"/>
                          <a:cs typeface="+mn-cs"/>
                        </a:rPr>
                        <a:t>0.59</a:t>
                      </a:r>
                    </a:p>
                  </a:txBody>
                  <a:tcPr marL="9525" marR="9525" marT="9525" marB="0" anchor="ctr"/>
                </a:tc>
                <a:extLst>
                  <a:ext uri="{0D108BD9-81ED-4DB2-BD59-A6C34878D82A}">
                    <a16:rowId xmlns:a16="http://schemas.microsoft.com/office/drawing/2014/main" val="10002"/>
                  </a:ext>
                </a:extLst>
              </a:tr>
              <a:tr h="200825">
                <a:tc>
                  <a:txBody>
                    <a:bodyPr/>
                    <a:lstStyle/>
                    <a:p>
                      <a:pPr algn="l"/>
                      <a:r>
                        <a:rPr lang="en-US" sz="1400" dirty="0">
                          <a:solidFill>
                            <a:schemeClr val="tx1"/>
                          </a:solidFill>
                        </a:rPr>
                        <a:t>Mid level</a:t>
                      </a:r>
                    </a:p>
                  </a:txBody>
                  <a:tcPr anchor="ctr"/>
                </a:tc>
                <a:tc>
                  <a:txBody>
                    <a:bodyPr/>
                    <a:lstStyle/>
                    <a:p>
                      <a:pPr algn="ctr"/>
                      <a:r>
                        <a:rPr lang="en-US" sz="1500" kern="1200" dirty="0">
                          <a:solidFill>
                            <a:schemeClr val="tx1"/>
                          </a:solidFill>
                          <a:latin typeface="+mn-lt"/>
                          <a:ea typeface="+mn-ea"/>
                          <a:cs typeface="+mn-cs"/>
                        </a:rPr>
                        <a:t>79</a:t>
                      </a:r>
                    </a:p>
                  </a:txBody>
                  <a:tcPr anchor="ctr"/>
                </a:tc>
                <a:tc>
                  <a:txBody>
                    <a:bodyPr/>
                    <a:lstStyle/>
                    <a:p>
                      <a:pPr algn="ctr" fontAlgn="t"/>
                      <a:r>
                        <a:rPr lang="en-US" sz="1500" kern="1200" dirty="0">
                          <a:solidFill>
                            <a:schemeClr val="tx1"/>
                          </a:solidFill>
                          <a:latin typeface="+mn-lt"/>
                          <a:ea typeface="+mn-ea"/>
                          <a:cs typeface="+mn-cs"/>
                        </a:rPr>
                        <a:t>3.42</a:t>
                      </a:r>
                    </a:p>
                  </a:txBody>
                  <a:tcPr marL="9525" marR="9525" marT="9525" marB="0" anchor="ctr"/>
                </a:tc>
                <a:tc>
                  <a:txBody>
                    <a:bodyPr/>
                    <a:lstStyle/>
                    <a:p>
                      <a:pPr algn="ctr" fontAlgn="t"/>
                      <a:r>
                        <a:rPr lang="en-US" sz="1500" kern="1200" dirty="0">
                          <a:solidFill>
                            <a:schemeClr val="tx1"/>
                          </a:solidFill>
                          <a:latin typeface="+mn-lt"/>
                          <a:ea typeface="+mn-ea"/>
                          <a:cs typeface="+mn-cs"/>
                        </a:rPr>
                        <a:t>0.61</a:t>
                      </a:r>
                    </a:p>
                  </a:txBody>
                  <a:tcPr marL="9525" marR="9525" marT="9525" marB="0" anchor="ctr"/>
                </a:tc>
                <a:extLst>
                  <a:ext uri="{0D108BD9-81ED-4DB2-BD59-A6C34878D82A}">
                    <a16:rowId xmlns:a16="http://schemas.microsoft.com/office/drawing/2014/main" val="10003"/>
                  </a:ext>
                </a:extLst>
              </a:tr>
              <a:tr h="200825">
                <a:tc>
                  <a:txBody>
                    <a:bodyPr/>
                    <a:lstStyle/>
                    <a:p>
                      <a:pPr algn="l"/>
                      <a:r>
                        <a:rPr lang="en-US" sz="1400" dirty="0">
                          <a:solidFill>
                            <a:schemeClr val="tx1"/>
                          </a:solidFill>
                        </a:rPr>
                        <a:t>Senior level</a:t>
                      </a:r>
                    </a:p>
                  </a:txBody>
                  <a:tcPr anchor="ctr"/>
                </a:tc>
                <a:tc>
                  <a:txBody>
                    <a:bodyPr/>
                    <a:lstStyle/>
                    <a:p>
                      <a:pPr algn="ctr"/>
                      <a:r>
                        <a:rPr lang="en-US" sz="1500" kern="1200" dirty="0">
                          <a:solidFill>
                            <a:schemeClr val="tx1"/>
                          </a:solidFill>
                          <a:latin typeface="+mn-lt"/>
                          <a:ea typeface="+mn-ea"/>
                          <a:cs typeface="+mn-cs"/>
                        </a:rPr>
                        <a:t>9</a:t>
                      </a:r>
                    </a:p>
                  </a:txBody>
                  <a:tcPr anchor="ctr"/>
                </a:tc>
                <a:tc>
                  <a:txBody>
                    <a:bodyPr/>
                    <a:lstStyle/>
                    <a:p>
                      <a:pPr algn="ctr" fontAlgn="t"/>
                      <a:r>
                        <a:rPr lang="en-US" sz="1500" kern="1200" dirty="0">
                          <a:solidFill>
                            <a:schemeClr val="tx1"/>
                          </a:solidFill>
                          <a:latin typeface="+mn-lt"/>
                          <a:ea typeface="+mn-ea"/>
                          <a:cs typeface="+mn-cs"/>
                        </a:rPr>
                        <a:t>3.82</a:t>
                      </a:r>
                    </a:p>
                  </a:txBody>
                  <a:tcPr marL="9525" marR="9525" marT="9525" marB="0" anchor="ctr"/>
                </a:tc>
                <a:tc>
                  <a:txBody>
                    <a:bodyPr/>
                    <a:lstStyle/>
                    <a:p>
                      <a:pPr algn="ctr" fontAlgn="t"/>
                      <a:r>
                        <a:rPr lang="en-US" sz="1500" kern="1200" dirty="0">
                          <a:solidFill>
                            <a:schemeClr val="tx1"/>
                          </a:solidFill>
                          <a:latin typeface="+mn-lt"/>
                          <a:ea typeface="+mn-ea"/>
                          <a:cs typeface="+mn-cs"/>
                        </a:rPr>
                        <a:t>0.44</a:t>
                      </a:r>
                    </a:p>
                  </a:txBody>
                  <a:tcPr marL="9525" marR="9525" marT="9525" marB="0" anchor="ctr"/>
                </a:tc>
                <a:extLst>
                  <a:ext uri="{0D108BD9-81ED-4DB2-BD59-A6C34878D82A}">
                    <a16:rowId xmlns:a16="http://schemas.microsoft.com/office/drawing/2014/main" val="10004"/>
                  </a:ext>
                </a:extLst>
              </a:tr>
              <a:tr h="200825">
                <a:tc>
                  <a:txBody>
                    <a:bodyPr/>
                    <a:lstStyle/>
                    <a:p>
                      <a:pPr algn="l"/>
                      <a:r>
                        <a:rPr lang="en-US" sz="1400" dirty="0">
                          <a:solidFill>
                            <a:schemeClr val="tx1"/>
                          </a:solidFill>
                        </a:rPr>
                        <a:t>Executive level</a:t>
                      </a:r>
                    </a:p>
                  </a:txBody>
                  <a:tcPr anchor="ctr"/>
                </a:tc>
                <a:tc>
                  <a:txBody>
                    <a:bodyPr/>
                    <a:lstStyle/>
                    <a:p>
                      <a:pPr algn="ctr"/>
                      <a:r>
                        <a:rPr lang="en-US" sz="1500" kern="1200" dirty="0">
                          <a:solidFill>
                            <a:schemeClr val="tx1"/>
                          </a:solidFill>
                          <a:latin typeface="+mn-lt"/>
                          <a:ea typeface="+mn-ea"/>
                          <a:cs typeface="+mn-cs"/>
                        </a:rPr>
                        <a:t>5</a:t>
                      </a:r>
                    </a:p>
                  </a:txBody>
                  <a:tcPr anchor="ctr"/>
                </a:tc>
                <a:tc>
                  <a:txBody>
                    <a:bodyPr/>
                    <a:lstStyle/>
                    <a:p>
                      <a:pPr algn="ctr" fontAlgn="t"/>
                      <a:r>
                        <a:rPr lang="en-US" sz="1500" kern="1200" dirty="0">
                          <a:solidFill>
                            <a:schemeClr val="tx1"/>
                          </a:solidFill>
                          <a:latin typeface="+mn-lt"/>
                          <a:ea typeface="+mn-ea"/>
                          <a:cs typeface="+mn-cs"/>
                        </a:rPr>
                        <a:t>4.35</a:t>
                      </a:r>
                    </a:p>
                  </a:txBody>
                  <a:tcPr marL="9525" marR="9525" marT="9525" marB="0" anchor="ctr"/>
                </a:tc>
                <a:tc>
                  <a:txBody>
                    <a:bodyPr/>
                    <a:lstStyle/>
                    <a:p>
                      <a:pPr algn="ctr" fontAlgn="t"/>
                      <a:r>
                        <a:rPr lang="en-US" sz="1500" kern="1200" dirty="0">
                          <a:solidFill>
                            <a:schemeClr val="tx1"/>
                          </a:solidFill>
                          <a:latin typeface="+mn-lt"/>
                          <a:ea typeface="+mn-ea"/>
                          <a:cs typeface="+mn-cs"/>
                        </a:rPr>
                        <a:t>0.58</a:t>
                      </a:r>
                    </a:p>
                  </a:txBody>
                  <a:tcPr marL="9525" marR="9525" marT="9525" marB="0" anchor="ctr"/>
                </a:tc>
                <a:extLst>
                  <a:ext uri="{0D108BD9-81ED-4DB2-BD59-A6C34878D82A}">
                    <a16:rowId xmlns:a16="http://schemas.microsoft.com/office/drawing/2014/main" val="10005"/>
                  </a:ext>
                </a:extLst>
              </a:tr>
              <a:tr h="200825">
                <a:tc>
                  <a:txBody>
                    <a:bodyPr/>
                    <a:lstStyle/>
                    <a:p>
                      <a:pPr algn="l"/>
                      <a:r>
                        <a:rPr lang="en-US" sz="1500" dirty="0">
                          <a:solidFill>
                            <a:schemeClr val="tx1"/>
                          </a:solidFill>
                        </a:rPr>
                        <a:t>All</a:t>
                      </a:r>
                    </a:p>
                  </a:txBody>
                  <a:tcPr anchor="ctr"/>
                </a:tc>
                <a:tc>
                  <a:txBody>
                    <a:bodyPr/>
                    <a:lstStyle/>
                    <a:p>
                      <a:pPr algn="ctr"/>
                      <a:r>
                        <a:rPr lang="en-US" sz="1500" kern="1200" dirty="0">
                          <a:solidFill>
                            <a:schemeClr val="tx1"/>
                          </a:solidFill>
                          <a:latin typeface="+mn-lt"/>
                          <a:ea typeface="+mn-ea"/>
                          <a:cs typeface="+mn-cs"/>
                        </a:rPr>
                        <a:t>125</a:t>
                      </a:r>
                    </a:p>
                  </a:txBody>
                  <a:tcPr anchor="ctr"/>
                </a:tc>
                <a:tc>
                  <a:txBody>
                    <a:bodyPr/>
                    <a:lstStyle/>
                    <a:p>
                      <a:pPr algn="ctr" fontAlgn="t"/>
                      <a:r>
                        <a:rPr lang="en-US" sz="1500" kern="1200" dirty="0">
                          <a:solidFill>
                            <a:schemeClr val="tx1"/>
                          </a:solidFill>
                          <a:latin typeface="+mn-lt"/>
                          <a:ea typeface="+mn-ea"/>
                          <a:cs typeface="+mn-cs"/>
                        </a:rPr>
                        <a:t>3.37</a:t>
                      </a:r>
                    </a:p>
                  </a:txBody>
                  <a:tcPr marL="9525" marR="9525" marT="9525" marB="0" anchor="ctr"/>
                </a:tc>
                <a:tc>
                  <a:txBody>
                    <a:bodyPr/>
                    <a:lstStyle/>
                    <a:p>
                      <a:pPr algn="ctr" fontAlgn="t"/>
                      <a:r>
                        <a:rPr lang="en-US" sz="1500" kern="1200" dirty="0">
                          <a:solidFill>
                            <a:schemeClr val="tx1"/>
                          </a:solidFill>
                          <a:latin typeface="+mn-lt"/>
                          <a:ea typeface="+mn-ea"/>
                          <a:cs typeface="+mn-cs"/>
                        </a:rPr>
                        <a:t>0.67</a:t>
                      </a:r>
                    </a:p>
                  </a:txBody>
                  <a:tcPr marL="9525" marR="9525" marT="9525" marB="0" anchor="ctr"/>
                </a:tc>
                <a:extLst>
                  <a:ext uri="{0D108BD9-81ED-4DB2-BD59-A6C34878D82A}">
                    <a16:rowId xmlns:a16="http://schemas.microsoft.com/office/drawing/2014/main" val="10006"/>
                  </a:ext>
                </a:extLst>
              </a:tr>
            </a:tbl>
          </a:graphicData>
        </a:graphic>
      </p:graphicFrame>
      <p:sp>
        <p:nvSpPr>
          <p:cNvPr id="8" name="TextBox 7"/>
          <p:cNvSpPr txBox="1"/>
          <p:nvPr/>
        </p:nvSpPr>
        <p:spPr>
          <a:xfrm>
            <a:off x="1015146" y="3380976"/>
            <a:ext cx="8083604" cy="1384995"/>
          </a:xfrm>
          <a:prstGeom prst="rect">
            <a:avLst/>
          </a:prstGeom>
          <a:noFill/>
        </p:spPr>
        <p:txBody>
          <a:bodyPr wrap="square" rtlCol="0">
            <a:spAutoFit/>
          </a:bodyPr>
          <a:lstStyle/>
          <a:p>
            <a:pPr>
              <a:lnSpc>
                <a:spcPct val="150000"/>
              </a:lnSpc>
              <a:buFont typeface="Arial" pitchFamily="34" charset="0"/>
              <a:buChar char="•"/>
            </a:pPr>
            <a:r>
              <a:rPr lang="en-US" sz="1400" dirty="0"/>
              <a:t> ANOVA test reveals statistically significant differences in </a:t>
            </a:r>
            <a:r>
              <a:rPr lang="en-US" sz="1400" i="1" dirty="0"/>
              <a:t>powe</a:t>
            </a:r>
            <a:r>
              <a:rPr lang="en-US" sz="1400" dirty="0"/>
              <a:t>r across </a:t>
            </a:r>
            <a:r>
              <a:rPr lang="en-US" sz="1400" i="1" dirty="0"/>
              <a:t>organizational levels</a:t>
            </a:r>
            <a:r>
              <a:rPr lang="en-US" sz="1400" dirty="0"/>
              <a:t>, i.e., greater sense of power at higher org levels. </a:t>
            </a:r>
          </a:p>
          <a:p>
            <a:pPr>
              <a:lnSpc>
                <a:spcPct val="150000"/>
              </a:lnSpc>
              <a:buFont typeface="Arial" pitchFamily="34" charset="0"/>
              <a:buChar char="•"/>
            </a:pPr>
            <a:r>
              <a:rPr lang="en-US" sz="1400" dirty="0"/>
              <a:t> </a:t>
            </a:r>
            <a:r>
              <a:rPr lang="en-US" sz="1400" i="1" dirty="0"/>
              <a:t>Tenure </a:t>
            </a:r>
            <a:r>
              <a:rPr lang="en-US" sz="1400" dirty="0"/>
              <a:t>is not significantly related to </a:t>
            </a:r>
            <a:r>
              <a:rPr lang="en-US" sz="1400" i="1" dirty="0"/>
              <a:t>power</a:t>
            </a:r>
            <a:r>
              <a:rPr lang="en-US" sz="1400" dirty="0"/>
              <a:t>.</a:t>
            </a:r>
          </a:p>
          <a:p>
            <a:pPr>
              <a:lnSpc>
                <a:spcPct val="150000"/>
              </a:lnSpc>
              <a:buFont typeface="Arial" pitchFamily="34" charset="0"/>
              <a:buChar char="•"/>
            </a:pPr>
            <a:r>
              <a:rPr lang="en-US" sz="1400" dirty="0"/>
              <a:t> </a:t>
            </a:r>
            <a:r>
              <a:rPr lang="en-US" sz="1400" i="1" dirty="0"/>
              <a:t>Power</a:t>
            </a:r>
            <a:r>
              <a:rPr lang="en-US" sz="1400" dirty="0"/>
              <a:t> is significantly related to</a:t>
            </a:r>
            <a:r>
              <a:rPr lang="en-US" sz="1400" i="1" dirty="0"/>
              <a:t> networking behavior </a:t>
            </a:r>
            <a:r>
              <a:rPr lang="en-US" sz="1400" dirty="0"/>
              <a:t>(</a:t>
            </a:r>
            <a:r>
              <a:rPr lang="en-US" sz="1400" i="1" dirty="0"/>
              <a:t>r =</a:t>
            </a:r>
            <a:r>
              <a:rPr lang="en-US" sz="1400" dirty="0"/>
              <a:t> .20, </a:t>
            </a:r>
            <a:r>
              <a:rPr lang="en-US" sz="1400" i="1" dirty="0"/>
              <a:t>p </a:t>
            </a:r>
            <a:r>
              <a:rPr lang="en-US" sz="1400" dirty="0"/>
              <a:t>&lt; .05) but not </a:t>
            </a:r>
            <a:r>
              <a:rPr lang="en-US" sz="1400" i="1" dirty="0"/>
              <a:t>knowledge sharing</a:t>
            </a:r>
            <a:r>
              <a:rPr lang="en-US" sz="1400" dirty="0"/>
              <a:t>.</a:t>
            </a:r>
            <a:endParaRPr lang="en-US" sz="1400" i="1" dirty="0"/>
          </a:p>
        </p:txBody>
      </p:sp>
      <p:pic>
        <p:nvPicPr>
          <p:cNvPr id="3075" name="Picture 3"/>
          <p:cNvPicPr>
            <a:picLocks noChangeAspect="1" noChangeArrowheads="1"/>
          </p:cNvPicPr>
          <p:nvPr/>
        </p:nvPicPr>
        <p:blipFill>
          <a:blip r:embed="rId2"/>
          <a:srcRect/>
          <a:stretch>
            <a:fillRect/>
          </a:stretch>
        </p:blipFill>
        <p:spPr bwMode="auto">
          <a:xfrm>
            <a:off x="5067114" y="912740"/>
            <a:ext cx="4395270" cy="259393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0"/>
          </p:nvPr>
        </p:nvSpPr>
        <p:spPr/>
        <p:txBody>
          <a:bodyPr/>
          <a:lstStyle/>
          <a:p>
            <a:r>
              <a:rPr lang="en-US" dirty="0"/>
              <a:t>Status</a:t>
            </a:r>
          </a:p>
        </p:txBody>
      </p:sp>
      <p:sp>
        <p:nvSpPr>
          <p:cNvPr id="3" name="Text Placeholder 2"/>
          <p:cNvSpPr>
            <a:spLocks noGrp="1"/>
          </p:cNvSpPr>
          <p:nvPr>
            <p:ph type="body" sz="half" idx="11"/>
          </p:nvPr>
        </p:nvSpPr>
        <p:spPr>
          <a:xfrm>
            <a:off x="795339" y="1343517"/>
            <a:ext cx="8502659" cy="3600835"/>
          </a:xfrm>
        </p:spPr>
        <p:txBody>
          <a:bodyPr/>
          <a:lstStyle/>
          <a:p>
            <a:pPr>
              <a:lnSpc>
                <a:spcPct val="120000"/>
              </a:lnSpc>
              <a:spcBef>
                <a:spcPts val="600"/>
              </a:spcBef>
            </a:pPr>
            <a:r>
              <a:rPr lang="en-US" sz="1600" dirty="0"/>
              <a:t>What it measures: </a:t>
            </a:r>
            <a:r>
              <a:rPr lang="en-US" sz="1600" b="0" dirty="0"/>
              <a:t>the extent to which one feels he/she possesses high status in his/her work environment</a:t>
            </a:r>
          </a:p>
          <a:p>
            <a:pPr>
              <a:lnSpc>
                <a:spcPct val="120000"/>
              </a:lnSpc>
              <a:spcBef>
                <a:spcPts val="600"/>
              </a:spcBef>
            </a:pPr>
            <a:r>
              <a:rPr lang="en-US" sz="1600" dirty="0"/>
              <a:t>Survey question:</a:t>
            </a:r>
            <a:endParaRPr lang="en-US" sz="1600" b="0" dirty="0"/>
          </a:p>
          <a:p>
            <a:pPr>
              <a:lnSpc>
                <a:spcPct val="120000"/>
              </a:lnSpc>
              <a:spcBef>
                <a:spcPts val="600"/>
              </a:spcBef>
              <a:buNone/>
            </a:pPr>
            <a:r>
              <a:rPr lang="en-US" sz="1600" b="0" dirty="0"/>
              <a:t>	“Recently, at work, I have felt that…</a:t>
            </a:r>
          </a:p>
          <a:p>
            <a:pPr>
              <a:lnSpc>
                <a:spcPct val="120000"/>
              </a:lnSpc>
              <a:spcBef>
                <a:spcPts val="600"/>
              </a:spcBef>
              <a:buNone/>
            </a:pPr>
            <a:r>
              <a:rPr lang="en-US" sz="1600" b="0" dirty="0"/>
              <a:t>	</a:t>
            </a:r>
            <a:r>
              <a:rPr lang="en-US" sz="1600" b="0" i="1" dirty="0"/>
              <a:t>… I have a great deal of prestige in my organization</a:t>
            </a:r>
          </a:p>
          <a:p>
            <a:pPr>
              <a:lnSpc>
                <a:spcPct val="120000"/>
              </a:lnSpc>
              <a:spcBef>
                <a:spcPts val="600"/>
              </a:spcBef>
              <a:buNone/>
            </a:pPr>
            <a:r>
              <a:rPr lang="en-US" sz="1600" b="0" i="1" dirty="0"/>
              <a:t>	… I possess high status in my organization</a:t>
            </a:r>
          </a:p>
          <a:p>
            <a:pPr>
              <a:lnSpc>
                <a:spcPct val="120000"/>
              </a:lnSpc>
              <a:spcBef>
                <a:spcPts val="600"/>
              </a:spcBef>
              <a:buNone/>
            </a:pPr>
            <a:r>
              <a:rPr lang="en-US" sz="1600" b="0" i="1" dirty="0"/>
              <a:t>	… I occupy a respected position in my organization</a:t>
            </a:r>
          </a:p>
          <a:p>
            <a:pPr>
              <a:lnSpc>
                <a:spcPct val="120000"/>
              </a:lnSpc>
              <a:spcBef>
                <a:spcPts val="600"/>
              </a:spcBef>
              <a:buNone/>
            </a:pPr>
            <a:r>
              <a:rPr lang="en-US" sz="1600" b="0" i="1" dirty="0"/>
              <a:t>	… I have a position of prestige in my organization</a:t>
            </a:r>
          </a:p>
          <a:p>
            <a:pPr>
              <a:lnSpc>
                <a:spcPct val="120000"/>
              </a:lnSpc>
              <a:spcBef>
                <a:spcPts val="600"/>
              </a:spcBef>
              <a:buNone/>
            </a:pPr>
            <a:r>
              <a:rPr lang="en-US" sz="1600" b="0" i="1" dirty="0"/>
              <a:t>	… I possess a high level of prominence in my organization”</a:t>
            </a:r>
            <a:endParaRPr lang="en-US" sz="1600" b="0" dirty="0"/>
          </a:p>
          <a:p>
            <a:pPr>
              <a:lnSpc>
                <a:spcPct val="120000"/>
              </a:lnSpc>
              <a:spcBef>
                <a:spcPts val="600"/>
              </a:spcBef>
            </a:pPr>
            <a:r>
              <a:rPr lang="en-US" sz="1600" dirty="0"/>
              <a:t>Response scale </a:t>
            </a:r>
            <a:r>
              <a:rPr lang="en-US" sz="1600" b="0" dirty="0"/>
              <a:t>is from 1 to 5</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0"/>
          </p:nvPr>
        </p:nvSpPr>
        <p:spPr/>
        <p:txBody>
          <a:bodyPr/>
          <a:lstStyle/>
          <a:p>
            <a:r>
              <a:rPr lang="en-US" dirty="0"/>
              <a:t>Status (continued)</a:t>
            </a:r>
          </a:p>
        </p:txBody>
      </p:sp>
      <p:graphicFrame>
        <p:nvGraphicFramePr>
          <p:cNvPr id="6" name="Table 5"/>
          <p:cNvGraphicFramePr>
            <a:graphicFrameLocks noGrp="1"/>
          </p:cNvGraphicFramePr>
          <p:nvPr>
            <p:extLst>
              <p:ext uri="{D42A27DB-BD31-4B8C-83A1-F6EECF244321}">
                <p14:modId xmlns:p14="http://schemas.microsoft.com/office/powerpoint/2010/main" val="2432245486"/>
              </p:ext>
            </p:extLst>
          </p:nvPr>
        </p:nvGraphicFramePr>
        <p:xfrm>
          <a:off x="1015146" y="1045029"/>
          <a:ext cx="3887582" cy="2240280"/>
        </p:xfrm>
        <a:graphic>
          <a:graphicData uri="http://schemas.openxmlformats.org/drawingml/2006/table">
            <a:tbl>
              <a:tblPr firstRow="1" bandRow="1">
                <a:tableStyleId>{69012ECD-51FC-41F1-AA8D-1B2483CD663E}</a:tableStyleId>
              </a:tblPr>
              <a:tblGrid>
                <a:gridCol w="1444599">
                  <a:extLst>
                    <a:ext uri="{9D8B030D-6E8A-4147-A177-3AD203B41FA5}">
                      <a16:colId xmlns:a16="http://schemas.microsoft.com/office/drawing/2014/main" val="20000"/>
                    </a:ext>
                  </a:extLst>
                </a:gridCol>
                <a:gridCol w="799139">
                  <a:extLst>
                    <a:ext uri="{9D8B030D-6E8A-4147-A177-3AD203B41FA5}">
                      <a16:colId xmlns:a16="http://schemas.microsoft.com/office/drawing/2014/main" val="20001"/>
                    </a:ext>
                  </a:extLst>
                </a:gridCol>
                <a:gridCol w="860612">
                  <a:extLst>
                    <a:ext uri="{9D8B030D-6E8A-4147-A177-3AD203B41FA5}">
                      <a16:colId xmlns:a16="http://schemas.microsoft.com/office/drawing/2014/main" val="20002"/>
                    </a:ext>
                  </a:extLst>
                </a:gridCol>
                <a:gridCol w="783232">
                  <a:extLst>
                    <a:ext uri="{9D8B030D-6E8A-4147-A177-3AD203B41FA5}">
                      <a16:colId xmlns:a16="http://schemas.microsoft.com/office/drawing/2014/main" val="20003"/>
                    </a:ext>
                  </a:extLst>
                </a:gridCol>
              </a:tblGrid>
              <a:tr h="230521">
                <a:tc gridSpan="4">
                  <a:txBody>
                    <a:bodyPr/>
                    <a:lstStyle/>
                    <a:p>
                      <a:pPr algn="ctr"/>
                      <a:r>
                        <a:rPr lang="en-US" sz="1500" dirty="0">
                          <a:solidFill>
                            <a:schemeClr val="tx1"/>
                          </a:solidFill>
                        </a:rPr>
                        <a:t>Means and standard deviations</a:t>
                      </a:r>
                    </a:p>
                  </a:txBody>
                  <a:tcPr>
                    <a:noFill/>
                  </a:tcPr>
                </a:tc>
                <a:tc hMerge="1">
                  <a:txBody>
                    <a:bodyPr/>
                    <a:lstStyle/>
                    <a:p>
                      <a:endParaRPr lang="en-US"/>
                    </a:p>
                  </a:txBody>
                  <a:tcPr/>
                </a:tc>
                <a:tc hMerge="1">
                  <a:txBody>
                    <a:bodyPr/>
                    <a:lstStyle/>
                    <a:p>
                      <a:endParaRPr lang="en-US" sz="1000" dirty="0">
                        <a:solidFill>
                          <a:schemeClr val="tx1"/>
                        </a:solidFill>
                      </a:endParaRPr>
                    </a:p>
                  </a:txBody>
                  <a:tcPr>
                    <a:noFill/>
                  </a:tcPr>
                </a:tc>
                <a:tc hMerge="1">
                  <a:txBody>
                    <a:bodyPr/>
                    <a:lstStyle/>
                    <a:p>
                      <a:pPr algn="ctr"/>
                      <a:endParaRPr lang="en-US" sz="1500" dirty="0">
                        <a:solidFill>
                          <a:schemeClr val="tx1"/>
                        </a:solidFill>
                      </a:endParaRPr>
                    </a:p>
                  </a:txBody>
                  <a:tcPr>
                    <a:noFill/>
                  </a:tcPr>
                </a:tc>
                <a:extLst>
                  <a:ext uri="{0D108BD9-81ED-4DB2-BD59-A6C34878D82A}">
                    <a16:rowId xmlns:a16="http://schemas.microsoft.com/office/drawing/2014/main" val="10000"/>
                  </a:ext>
                </a:extLst>
              </a:tr>
              <a:tr h="200825">
                <a:tc>
                  <a:txBody>
                    <a:bodyPr/>
                    <a:lstStyle/>
                    <a:p>
                      <a:pPr algn="l"/>
                      <a:r>
                        <a:rPr lang="en-US" sz="1500" b="1" i="1" dirty="0">
                          <a:solidFill>
                            <a:schemeClr val="tx1"/>
                          </a:solidFill>
                        </a:rPr>
                        <a:t>Org level</a:t>
                      </a:r>
                    </a:p>
                  </a:txBody>
                  <a:tcPr anchor="ctr"/>
                </a:tc>
                <a:tc>
                  <a:txBody>
                    <a:bodyPr/>
                    <a:lstStyle/>
                    <a:p>
                      <a:pPr algn="ctr"/>
                      <a:r>
                        <a:rPr lang="en-US" sz="1500" b="1" i="1" dirty="0">
                          <a:solidFill>
                            <a:schemeClr val="tx1"/>
                          </a:solidFill>
                        </a:rPr>
                        <a:t>N</a:t>
                      </a:r>
                    </a:p>
                  </a:txBody>
                  <a:tcPr anchor="ctr"/>
                </a:tc>
                <a:tc>
                  <a:txBody>
                    <a:bodyPr/>
                    <a:lstStyle/>
                    <a:p>
                      <a:pPr algn="ctr"/>
                      <a:r>
                        <a:rPr lang="en-US" sz="1500" b="1" i="1" dirty="0">
                          <a:solidFill>
                            <a:schemeClr val="tx1"/>
                          </a:solidFill>
                        </a:rPr>
                        <a:t>Mean</a:t>
                      </a:r>
                    </a:p>
                  </a:txBody>
                  <a:tcPr anchor="ctr"/>
                </a:tc>
                <a:tc>
                  <a:txBody>
                    <a:bodyPr/>
                    <a:lstStyle/>
                    <a:p>
                      <a:pPr algn="ctr"/>
                      <a:r>
                        <a:rPr lang="en-US" sz="1500" b="1" i="1" dirty="0">
                          <a:solidFill>
                            <a:schemeClr val="tx1"/>
                          </a:solidFill>
                        </a:rPr>
                        <a:t>S.D.</a:t>
                      </a:r>
                    </a:p>
                  </a:txBody>
                  <a:tcPr anchor="ctr"/>
                </a:tc>
                <a:extLst>
                  <a:ext uri="{0D108BD9-81ED-4DB2-BD59-A6C34878D82A}">
                    <a16:rowId xmlns:a16="http://schemas.microsoft.com/office/drawing/2014/main" val="10001"/>
                  </a:ext>
                </a:extLst>
              </a:tr>
              <a:tr h="200825">
                <a:tc>
                  <a:txBody>
                    <a:bodyPr/>
                    <a:lstStyle/>
                    <a:p>
                      <a:pPr algn="l"/>
                      <a:r>
                        <a:rPr lang="en-US" sz="1400" dirty="0">
                          <a:solidFill>
                            <a:schemeClr val="tx1"/>
                          </a:solidFill>
                        </a:rPr>
                        <a:t>Entry level</a:t>
                      </a:r>
                    </a:p>
                  </a:txBody>
                  <a:tcPr anchor="ctr"/>
                </a:tc>
                <a:tc>
                  <a:txBody>
                    <a:bodyPr/>
                    <a:lstStyle/>
                    <a:p>
                      <a:pPr algn="ctr"/>
                      <a:r>
                        <a:rPr lang="en-US" sz="1500" kern="1200" dirty="0">
                          <a:solidFill>
                            <a:schemeClr val="tx1"/>
                          </a:solidFill>
                          <a:latin typeface="+mn-lt"/>
                          <a:ea typeface="+mn-ea"/>
                          <a:cs typeface="+mn-cs"/>
                        </a:rPr>
                        <a:t>32</a:t>
                      </a:r>
                    </a:p>
                  </a:txBody>
                  <a:tcPr anchor="ctr"/>
                </a:tc>
                <a:tc>
                  <a:txBody>
                    <a:bodyPr/>
                    <a:lstStyle/>
                    <a:p>
                      <a:pPr algn="ctr" fontAlgn="t"/>
                      <a:r>
                        <a:rPr lang="en-US" sz="1500" kern="1200" dirty="0">
                          <a:solidFill>
                            <a:schemeClr val="tx1"/>
                          </a:solidFill>
                          <a:latin typeface="+mn-lt"/>
                          <a:ea typeface="+mn-ea"/>
                          <a:cs typeface="+mn-cs"/>
                        </a:rPr>
                        <a:t>2.39</a:t>
                      </a:r>
                    </a:p>
                  </a:txBody>
                  <a:tcPr marL="9525" marR="9525" marT="9525" marB="0" anchor="ctr"/>
                </a:tc>
                <a:tc>
                  <a:txBody>
                    <a:bodyPr/>
                    <a:lstStyle/>
                    <a:p>
                      <a:pPr algn="ctr" fontAlgn="t"/>
                      <a:r>
                        <a:rPr lang="en-US" sz="1500" kern="1200" dirty="0">
                          <a:solidFill>
                            <a:schemeClr val="tx1"/>
                          </a:solidFill>
                          <a:latin typeface="+mn-lt"/>
                          <a:ea typeface="+mn-ea"/>
                          <a:cs typeface="+mn-cs"/>
                        </a:rPr>
                        <a:t>0.72</a:t>
                      </a:r>
                    </a:p>
                  </a:txBody>
                  <a:tcPr marL="9525" marR="9525" marT="9525" marB="0" anchor="ctr"/>
                </a:tc>
                <a:extLst>
                  <a:ext uri="{0D108BD9-81ED-4DB2-BD59-A6C34878D82A}">
                    <a16:rowId xmlns:a16="http://schemas.microsoft.com/office/drawing/2014/main" val="10002"/>
                  </a:ext>
                </a:extLst>
              </a:tr>
              <a:tr h="200825">
                <a:tc>
                  <a:txBody>
                    <a:bodyPr/>
                    <a:lstStyle/>
                    <a:p>
                      <a:pPr algn="l"/>
                      <a:r>
                        <a:rPr lang="en-US" sz="1400" dirty="0">
                          <a:solidFill>
                            <a:schemeClr val="tx1"/>
                          </a:solidFill>
                        </a:rPr>
                        <a:t>Mid level</a:t>
                      </a:r>
                    </a:p>
                  </a:txBody>
                  <a:tcPr anchor="ctr"/>
                </a:tc>
                <a:tc>
                  <a:txBody>
                    <a:bodyPr/>
                    <a:lstStyle/>
                    <a:p>
                      <a:pPr algn="ctr"/>
                      <a:r>
                        <a:rPr lang="en-US" sz="1500" kern="1200" dirty="0">
                          <a:solidFill>
                            <a:schemeClr val="tx1"/>
                          </a:solidFill>
                          <a:latin typeface="+mn-lt"/>
                          <a:ea typeface="+mn-ea"/>
                          <a:cs typeface="+mn-cs"/>
                        </a:rPr>
                        <a:t>79</a:t>
                      </a:r>
                    </a:p>
                  </a:txBody>
                  <a:tcPr anchor="ctr"/>
                </a:tc>
                <a:tc>
                  <a:txBody>
                    <a:bodyPr/>
                    <a:lstStyle/>
                    <a:p>
                      <a:pPr algn="ctr" fontAlgn="t"/>
                      <a:r>
                        <a:rPr lang="en-US" sz="1500" kern="1200" dirty="0">
                          <a:solidFill>
                            <a:schemeClr val="tx1"/>
                          </a:solidFill>
                          <a:latin typeface="+mn-lt"/>
                          <a:ea typeface="+mn-ea"/>
                          <a:cs typeface="+mn-cs"/>
                        </a:rPr>
                        <a:t>2.70</a:t>
                      </a:r>
                    </a:p>
                  </a:txBody>
                  <a:tcPr marL="9525" marR="9525" marT="9525" marB="0" anchor="ctr"/>
                </a:tc>
                <a:tc>
                  <a:txBody>
                    <a:bodyPr/>
                    <a:lstStyle/>
                    <a:p>
                      <a:pPr algn="ctr" fontAlgn="t"/>
                      <a:r>
                        <a:rPr lang="en-US" sz="1500" kern="1200" dirty="0">
                          <a:solidFill>
                            <a:schemeClr val="tx1"/>
                          </a:solidFill>
                          <a:latin typeface="+mn-lt"/>
                          <a:ea typeface="+mn-ea"/>
                          <a:cs typeface="+mn-cs"/>
                        </a:rPr>
                        <a:t>0.75</a:t>
                      </a:r>
                    </a:p>
                  </a:txBody>
                  <a:tcPr marL="9525" marR="9525" marT="9525" marB="0" anchor="ctr"/>
                </a:tc>
                <a:extLst>
                  <a:ext uri="{0D108BD9-81ED-4DB2-BD59-A6C34878D82A}">
                    <a16:rowId xmlns:a16="http://schemas.microsoft.com/office/drawing/2014/main" val="10003"/>
                  </a:ext>
                </a:extLst>
              </a:tr>
              <a:tr h="200825">
                <a:tc>
                  <a:txBody>
                    <a:bodyPr/>
                    <a:lstStyle/>
                    <a:p>
                      <a:pPr algn="l"/>
                      <a:r>
                        <a:rPr lang="en-US" sz="1400" dirty="0">
                          <a:solidFill>
                            <a:schemeClr val="tx1"/>
                          </a:solidFill>
                        </a:rPr>
                        <a:t>Senior level</a:t>
                      </a:r>
                    </a:p>
                  </a:txBody>
                  <a:tcPr anchor="ctr"/>
                </a:tc>
                <a:tc>
                  <a:txBody>
                    <a:bodyPr/>
                    <a:lstStyle/>
                    <a:p>
                      <a:pPr algn="ctr"/>
                      <a:r>
                        <a:rPr lang="en-US" sz="1500" kern="1200" dirty="0">
                          <a:solidFill>
                            <a:schemeClr val="tx1"/>
                          </a:solidFill>
                          <a:latin typeface="+mn-lt"/>
                          <a:ea typeface="+mn-ea"/>
                          <a:cs typeface="+mn-cs"/>
                        </a:rPr>
                        <a:t>9</a:t>
                      </a:r>
                    </a:p>
                  </a:txBody>
                  <a:tcPr anchor="ctr"/>
                </a:tc>
                <a:tc>
                  <a:txBody>
                    <a:bodyPr/>
                    <a:lstStyle/>
                    <a:p>
                      <a:pPr algn="ctr" fontAlgn="t"/>
                      <a:r>
                        <a:rPr lang="en-US" sz="1500" kern="1200" dirty="0">
                          <a:solidFill>
                            <a:schemeClr val="tx1"/>
                          </a:solidFill>
                          <a:latin typeface="+mn-lt"/>
                          <a:ea typeface="+mn-ea"/>
                          <a:cs typeface="+mn-cs"/>
                        </a:rPr>
                        <a:t>3.13</a:t>
                      </a:r>
                    </a:p>
                  </a:txBody>
                  <a:tcPr marL="9525" marR="9525" marT="9525" marB="0" anchor="ctr"/>
                </a:tc>
                <a:tc>
                  <a:txBody>
                    <a:bodyPr/>
                    <a:lstStyle/>
                    <a:p>
                      <a:pPr algn="ctr" fontAlgn="t"/>
                      <a:r>
                        <a:rPr lang="en-US" sz="1500" kern="1200" dirty="0">
                          <a:solidFill>
                            <a:schemeClr val="tx1"/>
                          </a:solidFill>
                          <a:latin typeface="+mn-lt"/>
                          <a:ea typeface="+mn-ea"/>
                          <a:cs typeface="+mn-cs"/>
                        </a:rPr>
                        <a:t>0.30</a:t>
                      </a:r>
                    </a:p>
                  </a:txBody>
                  <a:tcPr marL="9525" marR="9525" marT="9525" marB="0" anchor="ctr"/>
                </a:tc>
                <a:extLst>
                  <a:ext uri="{0D108BD9-81ED-4DB2-BD59-A6C34878D82A}">
                    <a16:rowId xmlns:a16="http://schemas.microsoft.com/office/drawing/2014/main" val="10004"/>
                  </a:ext>
                </a:extLst>
              </a:tr>
              <a:tr h="200825">
                <a:tc>
                  <a:txBody>
                    <a:bodyPr/>
                    <a:lstStyle/>
                    <a:p>
                      <a:pPr algn="l"/>
                      <a:r>
                        <a:rPr lang="en-US" sz="1400" dirty="0">
                          <a:solidFill>
                            <a:schemeClr val="tx1"/>
                          </a:solidFill>
                        </a:rPr>
                        <a:t>Executive level</a:t>
                      </a:r>
                    </a:p>
                  </a:txBody>
                  <a:tcPr anchor="ctr"/>
                </a:tc>
                <a:tc>
                  <a:txBody>
                    <a:bodyPr/>
                    <a:lstStyle/>
                    <a:p>
                      <a:pPr algn="ctr"/>
                      <a:r>
                        <a:rPr lang="en-US" sz="1500" kern="1200" dirty="0">
                          <a:solidFill>
                            <a:schemeClr val="tx1"/>
                          </a:solidFill>
                          <a:latin typeface="+mn-lt"/>
                          <a:ea typeface="+mn-ea"/>
                          <a:cs typeface="+mn-cs"/>
                        </a:rPr>
                        <a:t>5</a:t>
                      </a:r>
                    </a:p>
                  </a:txBody>
                  <a:tcPr anchor="ctr"/>
                </a:tc>
                <a:tc>
                  <a:txBody>
                    <a:bodyPr/>
                    <a:lstStyle/>
                    <a:p>
                      <a:pPr algn="ctr" fontAlgn="t"/>
                      <a:r>
                        <a:rPr lang="en-US" sz="1500" kern="1200" dirty="0">
                          <a:solidFill>
                            <a:schemeClr val="tx1"/>
                          </a:solidFill>
                          <a:latin typeface="+mn-lt"/>
                          <a:ea typeface="+mn-ea"/>
                          <a:cs typeface="+mn-cs"/>
                        </a:rPr>
                        <a:t>4.00</a:t>
                      </a:r>
                    </a:p>
                  </a:txBody>
                  <a:tcPr marL="9525" marR="9525" marT="9525" marB="0" anchor="ctr"/>
                </a:tc>
                <a:tc>
                  <a:txBody>
                    <a:bodyPr/>
                    <a:lstStyle/>
                    <a:p>
                      <a:pPr algn="ctr" fontAlgn="t"/>
                      <a:r>
                        <a:rPr lang="en-US" sz="1500" kern="1200" dirty="0">
                          <a:solidFill>
                            <a:schemeClr val="tx1"/>
                          </a:solidFill>
                          <a:latin typeface="+mn-lt"/>
                          <a:ea typeface="+mn-ea"/>
                          <a:cs typeface="+mn-cs"/>
                        </a:rPr>
                        <a:t>0.60</a:t>
                      </a:r>
                    </a:p>
                  </a:txBody>
                  <a:tcPr marL="9525" marR="9525" marT="9525" marB="0" anchor="ctr"/>
                </a:tc>
                <a:extLst>
                  <a:ext uri="{0D108BD9-81ED-4DB2-BD59-A6C34878D82A}">
                    <a16:rowId xmlns:a16="http://schemas.microsoft.com/office/drawing/2014/main" val="10005"/>
                  </a:ext>
                </a:extLst>
              </a:tr>
              <a:tr h="200825">
                <a:tc>
                  <a:txBody>
                    <a:bodyPr/>
                    <a:lstStyle/>
                    <a:p>
                      <a:pPr algn="l"/>
                      <a:r>
                        <a:rPr lang="en-US" sz="1500" dirty="0">
                          <a:solidFill>
                            <a:schemeClr val="tx1"/>
                          </a:solidFill>
                        </a:rPr>
                        <a:t>All</a:t>
                      </a:r>
                    </a:p>
                  </a:txBody>
                  <a:tcPr anchor="ctr"/>
                </a:tc>
                <a:tc>
                  <a:txBody>
                    <a:bodyPr/>
                    <a:lstStyle/>
                    <a:p>
                      <a:pPr algn="ctr"/>
                      <a:r>
                        <a:rPr lang="en-US" sz="1500" kern="1200" dirty="0">
                          <a:solidFill>
                            <a:schemeClr val="tx1"/>
                          </a:solidFill>
                          <a:latin typeface="+mn-lt"/>
                          <a:ea typeface="+mn-ea"/>
                          <a:cs typeface="+mn-cs"/>
                        </a:rPr>
                        <a:t>125</a:t>
                      </a:r>
                    </a:p>
                  </a:txBody>
                  <a:tcPr anchor="ctr"/>
                </a:tc>
                <a:tc>
                  <a:txBody>
                    <a:bodyPr/>
                    <a:lstStyle/>
                    <a:p>
                      <a:pPr algn="ctr" fontAlgn="t"/>
                      <a:r>
                        <a:rPr lang="en-US" sz="1500" kern="1200" dirty="0">
                          <a:solidFill>
                            <a:schemeClr val="tx1"/>
                          </a:solidFill>
                          <a:latin typeface="+mn-lt"/>
                          <a:ea typeface="+mn-ea"/>
                          <a:cs typeface="+mn-cs"/>
                        </a:rPr>
                        <a:t>2.71</a:t>
                      </a:r>
                    </a:p>
                  </a:txBody>
                  <a:tcPr marL="9525" marR="9525" marT="9525" marB="0" anchor="ctr"/>
                </a:tc>
                <a:tc>
                  <a:txBody>
                    <a:bodyPr/>
                    <a:lstStyle/>
                    <a:p>
                      <a:pPr algn="ctr" fontAlgn="t"/>
                      <a:r>
                        <a:rPr lang="en-US" sz="1500" kern="1200" dirty="0">
                          <a:solidFill>
                            <a:schemeClr val="tx1"/>
                          </a:solidFill>
                          <a:latin typeface="+mn-lt"/>
                          <a:ea typeface="+mn-ea"/>
                          <a:cs typeface="+mn-cs"/>
                        </a:rPr>
                        <a:t>0.78</a:t>
                      </a:r>
                    </a:p>
                  </a:txBody>
                  <a:tcPr marL="9525" marR="9525" marT="9525" marB="0" anchor="ctr"/>
                </a:tc>
                <a:extLst>
                  <a:ext uri="{0D108BD9-81ED-4DB2-BD59-A6C34878D82A}">
                    <a16:rowId xmlns:a16="http://schemas.microsoft.com/office/drawing/2014/main" val="10006"/>
                  </a:ext>
                </a:extLst>
              </a:tr>
            </a:tbl>
          </a:graphicData>
        </a:graphic>
      </p:graphicFrame>
      <p:sp>
        <p:nvSpPr>
          <p:cNvPr id="8" name="TextBox 7"/>
          <p:cNvSpPr txBox="1"/>
          <p:nvPr/>
        </p:nvSpPr>
        <p:spPr>
          <a:xfrm>
            <a:off x="1015146" y="3380976"/>
            <a:ext cx="8083604" cy="1384995"/>
          </a:xfrm>
          <a:prstGeom prst="rect">
            <a:avLst/>
          </a:prstGeom>
          <a:noFill/>
        </p:spPr>
        <p:txBody>
          <a:bodyPr wrap="square" rtlCol="0">
            <a:spAutoFit/>
          </a:bodyPr>
          <a:lstStyle/>
          <a:p>
            <a:pPr>
              <a:lnSpc>
                <a:spcPct val="150000"/>
              </a:lnSpc>
              <a:buFont typeface="Arial" pitchFamily="34" charset="0"/>
              <a:buChar char="•"/>
            </a:pPr>
            <a:r>
              <a:rPr lang="en-US" sz="1400" dirty="0"/>
              <a:t> ANOVA test reveals statistically significant differences in </a:t>
            </a:r>
            <a:r>
              <a:rPr lang="en-US" sz="1400" i="1" dirty="0"/>
              <a:t>status</a:t>
            </a:r>
            <a:r>
              <a:rPr lang="en-US" sz="1400" dirty="0"/>
              <a:t> across </a:t>
            </a:r>
            <a:r>
              <a:rPr lang="en-US" sz="1400" i="1" dirty="0"/>
              <a:t>organizational levels</a:t>
            </a:r>
            <a:r>
              <a:rPr lang="en-US" sz="1400" dirty="0"/>
              <a:t>, i.e., greater status at higher org levels. </a:t>
            </a:r>
          </a:p>
          <a:p>
            <a:pPr>
              <a:lnSpc>
                <a:spcPct val="150000"/>
              </a:lnSpc>
              <a:buFont typeface="Arial" pitchFamily="34" charset="0"/>
              <a:buChar char="•"/>
            </a:pPr>
            <a:r>
              <a:rPr lang="en-US" sz="1400" dirty="0"/>
              <a:t> </a:t>
            </a:r>
            <a:r>
              <a:rPr lang="en-US" sz="1400" i="1" dirty="0"/>
              <a:t>Tenure </a:t>
            </a:r>
            <a:r>
              <a:rPr lang="en-US" sz="1400" dirty="0"/>
              <a:t>is not significantly related to </a:t>
            </a:r>
            <a:r>
              <a:rPr lang="en-US" sz="1400" i="1" dirty="0"/>
              <a:t>status</a:t>
            </a:r>
            <a:r>
              <a:rPr lang="en-US" sz="1400" dirty="0"/>
              <a:t>.</a:t>
            </a:r>
          </a:p>
          <a:p>
            <a:pPr>
              <a:lnSpc>
                <a:spcPct val="150000"/>
              </a:lnSpc>
              <a:buFont typeface="Arial" pitchFamily="34" charset="0"/>
              <a:buChar char="•"/>
            </a:pPr>
            <a:r>
              <a:rPr lang="en-US" sz="1400" dirty="0"/>
              <a:t> </a:t>
            </a:r>
            <a:r>
              <a:rPr lang="en-US" sz="1400" i="1" dirty="0"/>
              <a:t>Status</a:t>
            </a:r>
            <a:r>
              <a:rPr lang="en-US" sz="1400" dirty="0"/>
              <a:t> is not significantly related to </a:t>
            </a:r>
            <a:r>
              <a:rPr lang="en-US" sz="1400" i="1" dirty="0"/>
              <a:t>knowledge sharing </a:t>
            </a:r>
            <a:r>
              <a:rPr lang="en-US" sz="1400" dirty="0"/>
              <a:t>or </a:t>
            </a:r>
            <a:r>
              <a:rPr lang="en-US" sz="1400" i="1" dirty="0"/>
              <a:t>networking behavior</a:t>
            </a:r>
            <a:r>
              <a:rPr lang="en-US" sz="1400" dirty="0"/>
              <a:t>.</a:t>
            </a:r>
            <a:endParaRPr lang="en-US" sz="1400" i="1" dirty="0"/>
          </a:p>
        </p:txBody>
      </p:sp>
      <p:pic>
        <p:nvPicPr>
          <p:cNvPr id="4099" name="Picture 3"/>
          <p:cNvPicPr>
            <a:picLocks noChangeAspect="1" noChangeArrowheads="1"/>
          </p:cNvPicPr>
          <p:nvPr/>
        </p:nvPicPr>
        <p:blipFill>
          <a:blip r:embed="rId2"/>
          <a:srcRect/>
          <a:stretch>
            <a:fillRect/>
          </a:stretch>
        </p:blipFill>
        <p:spPr bwMode="auto">
          <a:xfrm>
            <a:off x="5046566" y="786305"/>
            <a:ext cx="4396524" cy="259467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0"/>
          </p:nvPr>
        </p:nvSpPr>
        <p:spPr>
          <a:xfrm>
            <a:off x="324837" y="215948"/>
            <a:ext cx="9436552" cy="793045"/>
          </a:xfrm>
        </p:spPr>
        <p:txBody>
          <a:bodyPr/>
          <a:lstStyle/>
          <a:p>
            <a:r>
              <a:rPr lang="en-US" dirty="0"/>
              <a:t>Today’s agenda</a:t>
            </a:r>
          </a:p>
        </p:txBody>
      </p:sp>
      <p:sp>
        <p:nvSpPr>
          <p:cNvPr id="3" name="Text Placeholder 2"/>
          <p:cNvSpPr>
            <a:spLocks noGrp="1"/>
          </p:cNvSpPr>
          <p:nvPr>
            <p:ph type="body" sz="half" idx="11"/>
          </p:nvPr>
        </p:nvSpPr>
        <p:spPr>
          <a:xfrm>
            <a:off x="800354" y="1098818"/>
            <a:ext cx="8492897" cy="3888121"/>
          </a:xfrm>
        </p:spPr>
        <p:txBody>
          <a:bodyPr/>
          <a:lstStyle/>
          <a:p>
            <a:pPr marL="457200" indent="-457200">
              <a:lnSpc>
                <a:spcPct val="150000"/>
              </a:lnSpc>
              <a:spcBef>
                <a:spcPts val="600"/>
              </a:spcBef>
              <a:buAutoNum type="arabicPeriod"/>
            </a:pPr>
            <a:r>
              <a:rPr lang="en-US" sz="1600" dirty="0"/>
              <a:t>Research background</a:t>
            </a:r>
            <a:r>
              <a:rPr lang="en-US" sz="1600" b="0" dirty="0"/>
              <a:t>: i.e., intent of survey, the importance of knowledge sharing and collaborative networks, list of data collected, and our investigative framework</a:t>
            </a:r>
          </a:p>
          <a:p>
            <a:pPr marL="457200" indent="-457200">
              <a:lnSpc>
                <a:spcPct val="150000"/>
              </a:lnSpc>
              <a:spcBef>
                <a:spcPts val="600"/>
              </a:spcBef>
              <a:buAutoNum type="arabicPeriod"/>
            </a:pPr>
            <a:r>
              <a:rPr lang="en-US" sz="1600" dirty="0"/>
              <a:t>Descriptive statistics I</a:t>
            </a:r>
            <a:r>
              <a:rPr lang="en-US" sz="1600" b="0" dirty="0"/>
              <a:t>: Summary of descriptive statistics for each of the surveyed variables</a:t>
            </a:r>
          </a:p>
          <a:p>
            <a:pPr marL="457200" indent="-457200">
              <a:lnSpc>
                <a:spcPct val="150000"/>
              </a:lnSpc>
              <a:spcBef>
                <a:spcPts val="600"/>
              </a:spcBef>
              <a:buAutoNum type="arabicPeriod"/>
            </a:pPr>
            <a:r>
              <a:rPr lang="en-US" sz="1600" dirty="0"/>
              <a:t>Key takeaways I: </a:t>
            </a:r>
            <a:r>
              <a:rPr lang="en-US" sz="1600" b="0" dirty="0"/>
              <a:t>i.e., answers to the question of “</a:t>
            </a:r>
            <a:r>
              <a:rPr lang="en-US" sz="1600" b="0" i="1" dirty="0"/>
              <a:t>What factors shape the </a:t>
            </a:r>
            <a:r>
              <a:rPr lang="en-US" sz="1600" b="0" i="1" u="sng" dirty="0"/>
              <a:t>behaviors</a:t>
            </a:r>
            <a:r>
              <a:rPr lang="en-US" sz="1600" b="0" i="1" dirty="0"/>
              <a:t> that facilitate knowledge sharing and collaboration between employees?”</a:t>
            </a:r>
            <a:endParaRPr lang="en-US" sz="1600" b="0" dirty="0"/>
          </a:p>
          <a:p>
            <a:pPr marL="457200" indent="-457200">
              <a:lnSpc>
                <a:spcPct val="150000"/>
              </a:lnSpc>
              <a:spcBef>
                <a:spcPts val="600"/>
              </a:spcBef>
              <a:buAutoNum type="arabicPeriod"/>
            </a:pPr>
            <a:r>
              <a:rPr lang="en-US" sz="1600" dirty="0"/>
              <a:t>Descriptive statistics II: </a:t>
            </a:r>
            <a:r>
              <a:rPr lang="en-US" sz="1600" b="0" dirty="0"/>
              <a:t>Summary of descriptive statistics for each of the computed network metrics</a:t>
            </a:r>
          </a:p>
          <a:p>
            <a:pPr marL="457200" indent="-457200">
              <a:lnSpc>
                <a:spcPct val="150000"/>
              </a:lnSpc>
              <a:spcBef>
                <a:spcPts val="600"/>
              </a:spcBef>
              <a:buAutoNum type="arabicPeriod"/>
            </a:pPr>
            <a:r>
              <a:rPr lang="en-US" sz="1600" dirty="0"/>
              <a:t>Key takeaways II</a:t>
            </a:r>
            <a:r>
              <a:rPr lang="en-US" sz="1600" b="0" dirty="0"/>
              <a:t>: i.e., answers to the question of </a:t>
            </a:r>
            <a:r>
              <a:rPr lang="en-US" sz="1600" b="0" i="1" dirty="0"/>
              <a:t>“What factors shape the </a:t>
            </a:r>
            <a:r>
              <a:rPr lang="en-US" sz="1600" b="0" i="1" u="sng" dirty="0"/>
              <a:t>relationships</a:t>
            </a:r>
            <a:r>
              <a:rPr lang="en-US" sz="1600" b="0" i="1" dirty="0"/>
              <a:t> that facilitate knowledge sharing and collaboration between employees?”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0"/>
          </p:nvPr>
        </p:nvSpPr>
        <p:spPr/>
        <p:txBody>
          <a:bodyPr/>
          <a:lstStyle/>
          <a:p>
            <a:r>
              <a:rPr lang="en-US" dirty="0"/>
              <a:t>Self-interest orientation</a:t>
            </a:r>
          </a:p>
        </p:txBody>
      </p:sp>
      <p:sp>
        <p:nvSpPr>
          <p:cNvPr id="3" name="Text Placeholder 2"/>
          <p:cNvSpPr>
            <a:spLocks noGrp="1"/>
          </p:cNvSpPr>
          <p:nvPr>
            <p:ph type="body" sz="half" idx="11"/>
          </p:nvPr>
        </p:nvSpPr>
        <p:spPr>
          <a:xfrm>
            <a:off x="795339" y="1343517"/>
            <a:ext cx="8502659" cy="3600835"/>
          </a:xfrm>
        </p:spPr>
        <p:txBody>
          <a:bodyPr/>
          <a:lstStyle/>
          <a:p>
            <a:pPr>
              <a:lnSpc>
                <a:spcPct val="120000"/>
              </a:lnSpc>
              <a:spcBef>
                <a:spcPts val="600"/>
              </a:spcBef>
            </a:pPr>
            <a:r>
              <a:rPr lang="en-US" sz="1600" dirty="0"/>
              <a:t>What it measures: </a:t>
            </a:r>
            <a:r>
              <a:rPr lang="en-US" sz="1600" b="0" dirty="0"/>
              <a:t>the extent to which one views his/her goals, aspirations, and desires as important</a:t>
            </a:r>
          </a:p>
          <a:p>
            <a:pPr>
              <a:lnSpc>
                <a:spcPct val="120000"/>
              </a:lnSpc>
              <a:spcBef>
                <a:spcPts val="600"/>
              </a:spcBef>
            </a:pPr>
            <a:r>
              <a:rPr lang="en-US" sz="1600" dirty="0"/>
              <a:t>Survey question:</a:t>
            </a:r>
            <a:endParaRPr lang="en-US" sz="1600" b="0" dirty="0"/>
          </a:p>
          <a:p>
            <a:pPr>
              <a:lnSpc>
                <a:spcPct val="120000"/>
              </a:lnSpc>
              <a:spcBef>
                <a:spcPts val="600"/>
              </a:spcBef>
              <a:buNone/>
            </a:pPr>
            <a:r>
              <a:rPr lang="en-US" sz="1600" b="0" dirty="0"/>
              <a:t>	“At work…</a:t>
            </a:r>
          </a:p>
          <a:p>
            <a:pPr>
              <a:lnSpc>
                <a:spcPct val="120000"/>
              </a:lnSpc>
              <a:spcBef>
                <a:spcPts val="600"/>
              </a:spcBef>
              <a:buNone/>
            </a:pPr>
            <a:r>
              <a:rPr lang="en-US" sz="1600" b="0" dirty="0"/>
              <a:t>	</a:t>
            </a:r>
            <a:r>
              <a:rPr lang="en-US" sz="1600" b="0" i="1" dirty="0"/>
              <a:t>…I am concerned about my own needs and interests</a:t>
            </a:r>
          </a:p>
          <a:p>
            <a:pPr>
              <a:lnSpc>
                <a:spcPct val="120000"/>
              </a:lnSpc>
              <a:spcBef>
                <a:spcPts val="600"/>
              </a:spcBef>
              <a:buNone/>
            </a:pPr>
            <a:r>
              <a:rPr lang="en-US" sz="1600" b="0" i="1" dirty="0"/>
              <a:t>	…my personal goals and aspirations are important to me</a:t>
            </a:r>
          </a:p>
          <a:p>
            <a:pPr>
              <a:lnSpc>
                <a:spcPct val="120000"/>
              </a:lnSpc>
              <a:spcBef>
                <a:spcPts val="600"/>
              </a:spcBef>
              <a:buNone/>
            </a:pPr>
            <a:r>
              <a:rPr lang="en-US" sz="1600" b="0" i="1" dirty="0"/>
              <a:t>	…I consider my own wishes and desires to be relevant”</a:t>
            </a:r>
            <a:endParaRPr lang="en-US" sz="1600" b="0" dirty="0"/>
          </a:p>
          <a:p>
            <a:pPr>
              <a:lnSpc>
                <a:spcPct val="120000"/>
              </a:lnSpc>
              <a:spcBef>
                <a:spcPts val="600"/>
              </a:spcBef>
            </a:pPr>
            <a:r>
              <a:rPr lang="en-US" sz="1600" dirty="0"/>
              <a:t>Response scale </a:t>
            </a:r>
            <a:r>
              <a:rPr lang="en-US" sz="1600" b="0" dirty="0"/>
              <a:t>is from 1 to 5</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0"/>
          </p:nvPr>
        </p:nvSpPr>
        <p:spPr/>
        <p:txBody>
          <a:bodyPr/>
          <a:lstStyle/>
          <a:p>
            <a:r>
              <a:rPr lang="en-US" sz="3800" dirty="0"/>
              <a:t>Self-interest orientation (continued)</a:t>
            </a:r>
          </a:p>
        </p:txBody>
      </p:sp>
      <p:graphicFrame>
        <p:nvGraphicFramePr>
          <p:cNvPr id="6" name="Table 5"/>
          <p:cNvGraphicFramePr>
            <a:graphicFrameLocks noGrp="1"/>
          </p:cNvGraphicFramePr>
          <p:nvPr>
            <p:extLst>
              <p:ext uri="{D42A27DB-BD31-4B8C-83A1-F6EECF244321}">
                <p14:modId xmlns:p14="http://schemas.microsoft.com/office/powerpoint/2010/main" val="2520293575"/>
              </p:ext>
            </p:extLst>
          </p:nvPr>
        </p:nvGraphicFramePr>
        <p:xfrm>
          <a:off x="1015146" y="1045029"/>
          <a:ext cx="3887582" cy="2240280"/>
        </p:xfrm>
        <a:graphic>
          <a:graphicData uri="http://schemas.openxmlformats.org/drawingml/2006/table">
            <a:tbl>
              <a:tblPr firstRow="1" bandRow="1">
                <a:tableStyleId>{69012ECD-51FC-41F1-AA8D-1B2483CD663E}</a:tableStyleId>
              </a:tblPr>
              <a:tblGrid>
                <a:gridCol w="1444599">
                  <a:extLst>
                    <a:ext uri="{9D8B030D-6E8A-4147-A177-3AD203B41FA5}">
                      <a16:colId xmlns:a16="http://schemas.microsoft.com/office/drawing/2014/main" val="20000"/>
                    </a:ext>
                  </a:extLst>
                </a:gridCol>
                <a:gridCol w="799139">
                  <a:extLst>
                    <a:ext uri="{9D8B030D-6E8A-4147-A177-3AD203B41FA5}">
                      <a16:colId xmlns:a16="http://schemas.microsoft.com/office/drawing/2014/main" val="20001"/>
                    </a:ext>
                  </a:extLst>
                </a:gridCol>
                <a:gridCol w="860612">
                  <a:extLst>
                    <a:ext uri="{9D8B030D-6E8A-4147-A177-3AD203B41FA5}">
                      <a16:colId xmlns:a16="http://schemas.microsoft.com/office/drawing/2014/main" val="20002"/>
                    </a:ext>
                  </a:extLst>
                </a:gridCol>
                <a:gridCol w="783232">
                  <a:extLst>
                    <a:ext uri="{9D8B030D-6E8A-4147-A177-3AD203B41FA5}">
                      <a16:colId xmlns:a16="http://schemas.microsoft.com/office/drawing/2014/main" val="20003"/>
                    </a:ext>
                  </a:extLst>
                </a:gridCol>
              </a:tblGrid>
              <a:tr h="230521">
                <a:tc gridSpan="4">
                  <a:txBody>
                    <a:bodyPr/>
                    <a:lstStyle/>
                    <a:p>
                      <a:pPr algn="ctr"/>
                      <a:r>
                        <a:rPr lang="en-US" sz="1500" dirty="0">
                          <a:solidFill>
                            <a:schemeClr val="tx1"/>
                          </a:solidFill>
                        </a:rPr>
                        <a:t>Means and standard deviations</a:t>
                      </a:r>
                    </a:p>
                  </a:txBody>
                  <a:tcPr>
                    <a:noFill/>
                  </a:tcPr>
                </a:tc>
                <a:tc hMerge="1">
                  <a:txBody>
                    <a:bodyPr/>
                    <a:lstStyle/>
                    <a:p>
                      <a:endParaRPr lang="en-US"/>
                    </a:p>
                  </a:txBody>
                  <a:tcPr/>
                </a:tc>
                <a:tc hMerge="1">
                  <a:txBody>
                    <a:bodyPr/>
                    <a:lstStyle/>
                    <a:p>
                      <a:endParaRPr lang="en-US" sz="1000" dirty="0">
                        <a:solidFill>
                          <a:schemeClr val="tx1"/>
                        </a:solidFill>
                      </a:endParaRPr>
                    </a:p>
                  </a:txBody>
                  <a:tcPr>
                    <a:noFill/>
                  </a:tcPr>
                </a:tc>
                <a:tc hMerge="1">
                  <a:txBody>
                    <a:bodyPr/>
                    <a:lstStyle/>
                    <a:p>
                      <a:pPr algn="ctr"/>
                      <a:endParaRPr lang="en-US" sz="1500" dirty="0">
                        <a:solidFill>
                          <a:schemeClr val="tx1"/>
                        </a:solidFill>
                      </a:endParaRPr>
                    </a:p>
                  </a:txBody>
                  <a:tcPr>
                    <a:noFill/>
                  </a:tcPr>
                </a:tc>
                <a:extLst>
                  <a:ext uri="{0D108BD9-81ED-4DB2-BD59-A6C34878D82A}">
                    <a16:rowId xmlns:a16="http://schemas.microsoft.com/office/drawing/2014/main" val="10000"/>
                  </a:ext>
                </a:extLst>
              </a:tr>
              <a:tr h="200825">
                <a:tc>
                  <a:txBody>
                    <a:bodyPr/>
                    <a:lstStyle/>
                    <a:p>
                      <a:pPr algn="l"/>
                      <a:r>
                        <a:rPr lang="en-US" sz="1500" b="1" i="1" dirty="0">
                          <a:solidFill>
                            <a:schemeClr val="tx1"/>
                          </a:solidFill>
                        </a:rPr>
                        <a:t>Org level</a:t>
                      </a:r>
                    </a:p>
                  </a:txBody>
                  <a:tcPr anchor="ctr"/>
                </a:tc>
                <a:tc>
                  <a:txBody>
                    <a:bodyPr/>
                    <a:lstStyle/>
                    <a:p>
                      <a:pPr algn="ctr"/>
                      <a:r>
                        <a:rPr lang="en-US" sz="1500" b="1" i="1" dirty="0">
                          <a:solidFill>
                            <a:schemeClr val="tx1"/>
                          </a:solidFill>
                        </a:rPr>
                        <a:t>N</a:t>
                      </a:r>
                    </a:p>
                  </a:txBody>
                  <a:tcPr anchor="ctr"/>
                </a:tc>
                <a:tc>
                  <a:txBody>
                    <a:bodyPr/>
                    <a:lstStyle/>
                    <a:p>
                      <a:pPr algn="ctr"/>
                      <a:r>
                        <a:rPr lang="en-US" sz="1500" b="1" i="1" dirty="0">
                          <a:solidFill>
                            <a:schemeClr val="tx1"/>
                          </a:solidFill>
                        </a:rPr>
                        <a:t>Mean</a:t>
                      </a:r>
                    </a:p>
                  </a:txBody>
                  <a:tcPr anchor="ctr"/>
                </a:tc>
                <a:tc>
                  <a:txBody>
                    <a:bodyPr/>
                    <a:lstStyle/>
                    <a:p>
                      <a:pPr algn="ctr"/>
                      <a:r>
                        <a:rPr lang="en-US" sz="1500" b="1" i="1" dirty="0">
                          <a:solidFill>
                            <a:schemeClr val="tx1"/>
                          </a:solidFill>
                        </a:rPr>
                        <a:t>S.D.</a:t>
                      </a:r>
                    </a:p>
                  </a:txBody>
                  <a:tcPr anchor="ctr"/>
                </a:tc>
                <a:extLst>
                  <a:ext uri="{0D108BD9-81ED-4DB2-BD59-A6C34878D82A}">
                    <a16:rowId xmlns:a16="http://schemas.microsoft.com/office/drawing/2014/main" val="10001"/>
                  </a:ext>
                </a:extLst>
              </a:tr>
              <a:tr h="200825">
                <a:tc>
                  <a:txBody>
                    <a:bodyPr/>
                    <a:lstStyle/>
                    <a:p>
                      <a:pPr algn="l"/>
                      <a:r>
                        <a:rPr lang="en-US" sz="1400" dirty="0">
                          <a:solidFill>
                            <a:schemeClr val="tx1"/>
                          </a:solidFill>
                        </a:rPr>
                        <a:t>Entry level</a:t>
                      </a:r>
                    </a:p>
                  </a:txBody>
                  <a:tcPr anchor="ctr"/>
                </a:tc>
                <a:tc>
                  <a:txBody>
                    <a:bodyPr/>
                    <a:lstStyle/>
                    <a:p>
                      <a:pPr algn="ctr"/>
                      <a:r>
                        <a:rPr lang="en-US" sz="1500" kern="1200" dirty="0">
                          <a:solidFill>
                            <a:schemeClr val="tx1"/>
                          </a:solidFill>
                          <a:latin typeface="+mn-lt"/>
                          <a:ea typeface="+mn-ea"/>
                          <a:cs typeface="+mn-cs"/>
                        </a:rPr>
                        <a:t>32</a:t>
                      </a:r>
                    </a:p>
                  </a:txBody>
                  <a:tcPr anchor="ctr"/>
                </a:tc>
                <a:tc>
                  <a:txBody>
                    <a:bodyPr/>
                    <a:lstStyle/>
                    <a:p>
                      <a:pPr algn="ctr" fontAlgn="t"/>
                      <a:r>
                        <a:rPr lang="en-US" sz="1500" kern="1200" dirty="0">
                          <a:solidFill>
                            <a:schemeClr val="tx1"/>
                          </a:solidFill>
                          <a:latin typeface="+mn-lt"/>
                          <a:ea typeface="+mn-ea"/>
                          <a:cs typeface="+mn-cs"/>
                        </a:rPr>
                        <a:t>3.74</a:t>
                      </a:r>
                    </a:p>
                  </a:txBody>
                  <a:tcPr marL="9525" marR="9525" marT="9525" marB="0" anchor="ctr"/>
                </a:tc>
                <a:tc>
                  <a:txBody>
                    <a:bodyPr/>
                    <a:lstStyle/>
                    <a:p>
                      <a:pPr algn="ctr" fontAlgn="t"/>
                      <a:r>
                        <a:rPr lang="en-US" sz="1500" kern="1200" dirty="0">
                          <a:solidFill>
                            <a:schemeClr val="tx1"/>
                          </a:solidFill>
                          <a:latin typeface="+mn-lt"/>
                          <a:ea typeface="+mn-ea"/>
                          <a:cs typeface="+mn-cs"/>
                        </a:rPr>
                        <a:t>0.89</a:t>
                      </a:r>
                    </a:p>
                  </a:txBody>
                  <a:tcPr marL="9525" marR="9525" marT="9525" marB="0" anchor="ctr"/>
                </a:tc>
                <a:extLst>
                  <a:ext uri="{0D108BD9-81ED-4DB2-BD59-A6C34878D82A}">
                    <a16:rowId xmlns:a16="http://schemas.microsoft.com/office/drawing/2014/main" val="10002"/>
                  </a:ext>
                </a:extLst>
              </a:tr>
              <a:tr h="200825">
                <a:tc>
                  <a:txBody>
                    <a:bodyPr/>
                    <a:lstStyle/>
                    <a:p>
                      <a:pPr algn="l"/>
                      <a:r>
                        <a:rPr lang="en-US" sz="1400" dirty="0">
                          <a:solidFill>
                            <a:schemeClr val="tx1"/>
                          </a:solidFill>
                        </a:rPr>
                        <a:t>Mid level</a:t>
                      </a:r>
                    </a:p>
                  </a:txBody>
                  <a:tcPr anchor="ctr"/>
                </a:tc>
                <a:tc>
                  <a:txBody>
                    <a:bodyPr/>
                    <a:lstStyle/>
                    <a:p>
                      <a:pPr algn="ctr"/>
                      <a:r>
                        <a:rPr lang="en-US" sz="1500" kern="1200" dirty="0">
                          <a:solidFill>
                            <a:schemeClr val="tx1"/>
                          </a:solidFill>
                          <a:latin typeface="+mn-lt"/>
                          <a:ea typeface="+mn-ea"/>
                          <a:cs typeface="+mn-cs"/>
                        </a:rPr>
                        <a:t>79</a:t>
                      </a:r>
                    </a:p>
                  </a:txBody>
                  <a:tcPr anchor="ctr"/>
                </a:tc>
                <a:tc>
                  <a:txBody>
                    <a:bodyPr/>
                    <a:lstStyle/>
                    <a:p>
                      <a:pPr algn="ctr" fontAlgn="t"/>
                      <a:r>
                        <a:rPr lang="en-US" sz="1500" kern="1200" dirty="0">
                          <a:solidFill>
                            <a:schemeClr val="tx1"/>
                          </a:solidFill>
                          <a:latin typeface="+mn-lt"/>
                          <a:ea typeface="+mn-ea"/>
                          <a:cs typeface="+mn-cs"/>
                        </a:rPr>
                        <a:t>3.72</a:t>
                      </a:r>
                    </a:p>
                  </a:txBody>
                  <a:tcPr marL="9525" marR="9525" marT="9525" marB="0" anchor="ctr"/>
                </a:tc>
                <a:tc>
                  <a:txBody>
                    <a:bodyPr/>
                    <a:lstStyle/>
                    <a:p>
                      <a:pPr algn="ctr" fontAlgn="t"/>
                      <a:r>
                        <a:rPr lang="en-US" sz="1500" kern="1200" dirty="0">
                          <a:solidFill>
                            <a:schemeClr val="tx1"/>
                          </a:solidFill>
                          <a:latin typeface="+mn-lt"/>
                          <a:ea typeface="+mn-ea"/>
                          <a:cs typeface="+mn-cs"/>
                        </a:rPr>
                        <a:t>0.80</a:t>
                      </a:r>
                    </a:p>
                  </a:txBody>
                  <a:tcPr marL="9525" marR="9525" marT="9525" marB="0" anchor="ctr"/>
                </a:tc>
                <a:extLst>
                  <a:ext uri="{0D108BD9-81ED-4DB2-BD59-A6C34878D82A}">
                    <a16:rowId xmlns:a16="http://schemas.microsoft.com/office/drawing/2014/main" val="10003"/>
                  </a:ext>
                </a:extLst>
              </a:tr>
              <a:tr h="200825">
                <a:tc>
                  <a:txBody>
                    <a:bodyPr/>
                    <a:lstStyle/>
                    <a:p>
                      <a:pPr algn="l"/>
                      <a:r>
                        <a:rPr lang="en-US" sz="1400" dirty="0">
                          <a:solidFill>
                            <a:schemeClr val="tx1"/>
                          </a:solidFill>
                        </a:rPr>
                        <a:t>Senior level</a:t>
                      </a:r>
                    </a:p>
                  </a:txBody>
                  <a:tcPr anchor="ctr"/>
                </a:tc>
                <a:tc>
                  <a:txBody>
                    <a:bodyPr/>
                    <a:lstStyle/>
                    <a:p>
                      <a:pPr algn="ctr"/>
                      <a:r>
                        <a:rPr lang="en-US" sz="1500" kern="1200" dirty="0">
                          <a:solidFill>
                            <a:schemeClr val="tx1"/>
                          </a:solidFill>
                          <a:latin typeface="+mn-lt"/>
                          <a:ea typeface="+mn-ea"/>
                          <a:cs typeface="+mn-cs"/>
                        </a:rPr>
                        <a:t>9</a:t>
                      </a:r>
                    </a:p>
                  </a:txBody>
                  <a:tcPr anchor="ctr"/>
                </a:tc>
                <a:tc>
                  <a:txBody>
                    <a:bodyPr/>
                    <a:lstStyle/>
                    <a:p>
                      <a:pPr algn="ctr" fontAlgn="t"/>
                      <a:r>
                        <a:rPr lang="en-US" sz="1500" kern="1200" dirty="0">
                          <a:solidFill>
                            <a:schemeClr val="tx1"/>
                          </a:solidFill>
                          <a:latin typeface="+mn-lt"/>
                          <a:ea typeface="+mn-ea"/>
                          <a:cs typeface="+mn-cs"/>
                        </a:rPr>
                        <a:t>3.52</a:t>
                      </a:r>
                    </a:p>
                  </a:txBody>
                  <a:tcPr marL="9525" marR="9525" marT="9525" marB="0" anchor="ctr"/>
                </a:tc>
                <a:tc>
                  <a:txBody>
                    <a:bodyPr/>
                    <a:lstStyle/>
                    <a:p>
                      <a:pPr algn="ctr" fontAlgn="t"/>
                      <a:r>
                        <a:rPr lang="en-US" sz="1500" kern="1200" dirty="0">
                          <a:solidFill>
                            <a:schemeClr val="tx1"/>
                          </a:solidFill>
                          <a:latin typeface="+mn-lt"/>
                          <a:ea typeface="+mn-ea"/>
                          <a:cs typeface="+mn-cs"/>
                        </a:rPr>
                        <a:t>0.53</a:t>
                      </a:r>
                    </a:p>
                  </a:txBody>
                  <a:tcPr marL="9525" marR="9525" marT="9525" marB="0" anchor="ctr"/>
                </a:tc>
                <a:extLst>
                  <a:ext uri="{0D108BD9-81ED-4DB2-BD59-A6C34878D82A}">
                    <a16:rowId xmlns:a16="http://schemas.microsoft.com/office/drawing/2014/main" val="10004"/>
                  </a:ext>
                </a:extLst>
              </a:tr>
              <a:tr h="200825">
                <a:tc>
                  <a:txBody>
                    <a:bodyPr/>
                    <a:lstStyle/>
                    <a:p>
                      <a:pPr algn="l"/>
                      <a:r>
                        <a:rPr lang="en-US" sz="1400" dirty="0">
                          <a:solidFill>
                            <a:schemeClr val="tx1"/>
                          </a:solidFill>
                        </a:rPr>
                        <a:t>Executive level</a:t>
                      </a:r>
                    </a:p>
                  </a:txBody>
                  <a:tcPr anchor="ctr"/>
                </a:tc>
                <a:tc>
                  <a:txBody>
                    <a:bodyPr/>
                    <a:lstStyle/>
                    <a:p>
                      <a:pPr algn="ctr"/>
                      <a:r>
                        <a:rPr lang="en-US" sz="1500" kern="1200" dirty="0">
                          <a:solidFill>
                            <a:schemeClr val="tx1"/>
                          </a:solidFill>
                          <a:latin typeface="+mn-lt"/>
                          <a:ea typeface="+mn-ea"/>
                          <a:cs typeface="+mn-cs"/>
                        </a:rPr>
                        <a:t>5</a:t>
                      </a:r>
                    </a:p>
                  </a:txBody>
                  <a:tcPr anchor="ctr"/>
                </a:tc>
                <a:tc>
                  <a:txBody>
                    <a:bodyPr/>
                    <a:lstStyle/>
                    <a:p>
                      <a:pPr algn="ctr" fontAlgn="t"/>
                      <a:r>
                        <a:rPr lang="en-US" sz="1500" kern="1200" dirty="0">
                          <a:solidFill>
                            <a:schemeClr val="tx1"/>
                          </a:solidFill>
                          <a:latin typeface="+mn-lt"/>
                          <a:ea typeface="+mn-ea"/>
                          <a:cs typeface="+mn-cs"/>
                        </a:rPr>
                        <a:t>3.60</a:t>
                      </a:r>
                    </a:p>
                  </a:txBody>
                  <a:tcPr marL="9525" marR="9525" marT="9525" marB="0" anchor="ctr"/>
                </a:tc>
                <a:tc>
                  <a:txBody>
                    <a:bodyPr/>
                    <a:lstStyle/>
                    <a:p>
                      <a:pPr algn="ctr" fontAlgn="t"/>
                      <a:r>
                        <a:rPr lang="en-US" sz="1500" kern="1200" dirty="0">
                          <a:solidFill>
                            <a:schemeClr val="tx1"/>
                          </a:solidFill>
                          <a:latin typeface="+mn-lt"/>
                          <a:ea typeface="+mn-ea"/>
                          <a:cs typeface="+mn-cs"/>
                        </a:rPr>
                        <a:t>0.55</a:t>
                      </a:r>
                    </a:p>
                  </a:txBody>
                  <a:tcPr marL="9525" marR="9525" marT="9525" marB="0" anchor="ctr"/>
                </a:tc>
                <a:extLst>
                  <a:ext uri="{0D108BD9-81ED-4DB2-BD59-A6C34878D82A}">
                    <a16:rowId xmlns:a16="http://schemas.microsoft.com/office/drawing/2014/main" val="10005"/>
                  </a:ext>
                </a:extLst>
              </a:tr>
              <a:tr h="200825">
                <a:tc>
                  <a:txBody>
                    <a:bodyPr/>
                    <a:lstStyle/>
                    <a:p>
                      <a:pPr algn="l"/>
                      <a:r>
                        <a:rPr lang="en-US" sz="1500" dirty="0">
                          <a:solidFill>
                            <a:schemeClr val="tx1"/>
                          </a:solidFill>
                        </a:rPr>
                        <a:t>All</a:t>
                      </a:r>
                    </a:p>
                  </a:txBody>
                  <a:tcPr anchor="ctr"/>
                </a:tc>
                <a:tc>
                  <a:txBody>
                    <a:bodyPr/>
                    <a:lstStyle/>
                    <a:p>
                      <a:pPr algn="ctr"/>
                      <a:r>
                        <a:rPr lang="en-US" sz="1500" kern="1200" dirty="0">
                          <a:solidFill>
                            <a:schemeClr val="tx1"/>
                          </a:solidFill>
                          <a:latin typeface="+mn-lt"/>
                          <a:ea typeface="+mn-ea"/>
                          <a:cs typeface="+mn-cs"/>
                        </a:rPr>
                        <a:t>125</a:t>
                      </a:r>
                    </a:p>
                  </a:txBody>
                  <a:tcPr anchor="ctr"/>
                </a:tc>
                <a:tc>
                  <a:txBody>
                    <a:bodyPr/>
                    <a:lstStyle/>
                    <a:p>
                      <a:pPr algn="ctr" fontAlgn="t"/>
                      <a:r>
                        <a:rPr lang="en-US" sz="1500" kern="1200" dirty="0">
                          <a:solidFill>
                            <a:schemeClr val="tx1"/>
                          </a:solidFill>
                          <a:latin typeface="+mn-lt"/>
                          <a:ea typeface="+mn-ea"/>
                          <a:cs typeface="+mn-cs"/>
                        </a:rPr>
                        <a:t>3.70</a:t>
                      </a:r>
                    </a:p>
                  </a:txBody>
                  <a:tcPr marL="9525" marR="9525" marT="9525" marB="0" anchor="ctr"/>
                </a:tc>
                <a:tc>
                  <a:txBody>
                    <a:bodyPr/>
                    <a:lstStyle/>
                    <a:p>
                      <a:pPr algn="ctr" fontAlgn="t"/>
                      <a:r>
                        <a:rPr lang="en-US" sz="1500" kern="1200" dirty="0">
                          <a:solidFill>
                            <a:schemeClr val="tx1"/>
                          </a:solidFill>
                          <a:latin typeface="+mn-lt"/>
                          <a:ea typeface="+mn-ea"/>
                          <a:cs typeface="+mn-cs"/>
                        </a:rPr>
                        <a:t>0.80</a:t>
                      </a:r>
                    </a:p>
                  </a:txBody>
                  <a:tcPr marL="9525" marR="9525" marT="9525" marB="0" anchor="ctr"/>
                </a:tc>
                <a:extLst>
                  <a:ext uri="{0D108BD9-81ED-4DB2-BD59-A6C34878D82A}">
                    <a16:rowId xmlns:a16="http://schemas.microsoft.com/office/drawing/2014/main" val="10006"/>
                  </a:ext>
                </a:extLst>
              </a:tr>
            </a:tbl>
          </a:graphicData>
        </a:graphic>
      </p:graphicFrame>
      <p:sp>
        <p:nvSpPr>
          <p:cNvPr id="8" name="TextBox 7"/>
          <p:cNvSpPr txBox="1"/>
          <p:nvPr/>
        </p:nvSpPr>
        <p:spPr>
          <a:xfrm>
            <a:off x="1015146" y="3380976"/>
            <a:ext cx="8083604" cy="1384995"/>
          </a:xfrm>
          <a:prstGeom prst="rect">
            <a:avLst/>
          </a:prstGeom>
          <a:noFill/>
        </p:spPr>
        <p:txBody>
          <a:bodyPr wrap="square" rtlCol="0">
            <a:spAutoFit/>
          </a:bodyPr>
          <a:lstStyle/>
          <a:p>
            <a:pPr>
              <a:lnSpc>
                <a:spcPct val="150000"/>
              </a:lnSpc>
              <a:buFont typeface="Arial" pitchFamily="34" charset="0"/>
              <a:buChar char="•"/>
            </a:pPr>
            <a:r>
              <a:rPr lang="en-US" sz="1400" dirty="0"/>
              <a:t> ANOVA test reveals no statistically significant differences in </a:t>
            </a:r>
            <a:r>
              <a:rPr lang="en-US" sz="1400" i="1" dirty="0"/>
              <a:t>self-interest orientation </a:t>
            </a:r>
            <a:r>
              <a:rPr lang="en-US" sz="1400" dirty="0"/>
              <a:t>across </a:t>
            </a:r>
            <a:r>
              <a:rPr lang="en-US" sz="1400" i="1" dirty="0"/>
              <a:t>organizational levels</a:t>
            </a:r>
            <a:r>
              <a:rPr lang="en-US" sz="1400" dirty="0"/>
              <a:t>.</a:t>
            </a:r>
          </a:p>
          <a:p>
            <a:pPr>
              <a:lnSpc>
                <a:spcPct val="150000"/>
              </a:lnSpc>
              <a:buFont typeface="Arial" pitchFamily="34" charset="0"/>
              <a:buChar char="•"/>
            </a:pPr>
            <a:r>
              <a:rPr lang="en-US" sz="1400" dirty="0"/>
              <a:t> </a:t>
            </a:r>
            <a:r>
              <a:rPr lang="en-US" sz="1400" i="1" dirty="0"/>
              <a:t>Tenur</a:t>
            </a:r>
            <a:r>
              <a:rPr lang="en-US" sz="1400" dirty="0"/>
              <a:t>e is significantly, negatively related to </a:t>
            </a:r>
            <a:r>
              <a:rPr lang="en-US" sz="1400" i="1" dirty="0"/>
              <a:t>self-interest orientation </a:t>
            </a:r>
            <a:r>
              <a:rPr lang="en-US" sz="1400" dirty="0"/>
              <a:t>(</a:t>
            </a:r>
            <a:r>
              <a:rPr lang="en-US" sz="1400" i="1" dirty="0"/>
              <a:t>r </a:t>
            </a:r>
            <a:r>
              <a:rPr lang="en-US" sz="1400" dirty="0"/>
              <a:t> = -.19, </a:t>
            </a:r>
            <a:r>
              <a:rPr lang="en-US" sz="1400" i="1" dirty="0"/>
              <a:t>p </a:t>
            </a:r>
            <a:r>
              <a:rPr lang="en-US" sz="1400" dirty="0"/>
              <a:t>&lt; .05)</a:t>
            </a:r>
            <a:r>
              <a:rPr lang="en-US" sz="1400" i="1" dirty="0"/>
              <a:t>.</a:t>
            </a:r>
          </a:p>
          <a:p>
            <a:pPr>
              <a:lnSpc>
                <a:spcPct val="150000"/>
              </a:lnSpc>
              <a:buFont typeface="Arial" pitchFamily="34" charset="0"/>
              <a:buChar char="•"/>
            </a:pPr>
            <a:r>
              <a:rPr lang="en-US" sz="1400" dirty="0"/>
              <a:t> </a:t>
            </a:r>
            <a:r>
              <a:rPr lang="en-US" sz="1400" i="1" dirty="0"/>
              <a:t>Self-interest orientation </a:t>
            </a:r>
            <a:r>
              <a:rPr lang="en-US" sz="1400" dirty="0"/>
              <a:t>is not significantly related to </a:t>
            </a:r>
            <a:r>
              <a:rPr lang="en-US" sz="1400" i="1" dirty="0"/>
              <a:t>knowledge sharing </a:t>
            </a:r>
            <a:r>
              <a:rPr lang="en-US" sz="1400" dirty="0"/>
              <a:t>or </a:t>
            </a:r>
            <a:r>
              <a:rPr lang="en-US" sz="1400" i="1" dirty="0"/>
              <a:t>networking behavior.</a:t>
            </a:r>
          </a:p>
        </p:txBody>
      </p:sp>
      <p:pic>
        <p:nvPicPr>
          <p:cNvPr id="5123" name="Picture 3"/>
          <p:cNvPicPr>
            <a:picLocks noChangeAspect="1" noChangeArrowheads="1"/>
          </p:cNvPicPr>
          <p:nvPr/>
        </p:nvPicPr>
        <p:blipFill>
          <a:blip r:embed="rId2"/>
          <a:srcRect/>
          <a:stretch>
            <a:fillRect/>
          </a:stretch>
        </p:blipFill>
        <p:spPr bwMode="auto">
          <a:xfrm>
            <a:off x="5077680" y="1045029"/>
            <a:ext cx="4220319" cy="249068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0"/>
          </p:nvPr>
        </p:nvSpPr>
        <p:spPr/>
        <p:txBody>
          <a:bodyPr/>
          <a:lstStyle/>
          <a:p>
            <a:r>
              <a:rPr lang="en-US" dirty="0"/>
              <a:t>Other-interest orientation</a:t>
            </a:r>
          </a:p>
        </p:txBody>
      </p:sp>
      <p:sp>
        <p:nvSpPr>
          <p:cNvPr id="3" name="Text Placeholder 2"/>
          <p:cNvSpPr>
            <a:spLocks noGrp="1"/>
          </p:cNvSpPr>
          <p:nvPr>
            <p:ph type="body" sz="half" idx="11"/>
          </p:nvPr>
        </p:nvSpPr>
        <p:spPr>
          <a:xfrm>
            <a:off x="795339" y="1343517"/>
            <a:ext cx="8502659" cy="3600835"/>
          </a:xfrm>
        </p:spPr>
        <p:txBody>
          <a:bodyPr/>
          <a:lstStyle/>
          <a:p>
            <a:pPr>
              <a:lnSpc>
                <a:spcPct val="120000"/>
              </a:lnSpc>
              <a:spcBef>
                <a:spcPts val="600"/>
              </a:spcBef>
            </a:pPr>
            <a:r>
              <a:rPr lang="en-US" sz="1600" dirty="0"/>
              <a:t>What it measures: </a:t>
            </a:r>
            <a:r>
              <a:rPr lang="en-US" sz="1600" b="0" dirty="0"/>
              <a:t>the extent to which one views the goals, aspirations, and desires of his/her colleagues as important</a:t>
            </a:r>
          </a:p>
          <a:p>
            <a:pPr>
              <a:lnSpc>
                <a:spcPct val="120000"/>
              </a:lnSpc>
              <a:spcBef>
                <a:spcPts val="600"/>
              </a:spcBef>
            </a:pPr>
            <a:r>
              <a:rPr lang="en-US" sz="1600" dirty="0"/>
              <a:t>Survey question:</a:t>
            </a:r>
            <a:endParaRPr lang="en-US" sz="1600" b="0" dirty="0"/>
          </a:p>
          <a:p>
            <a:pPr>
              <a:lnSpc>
                <a:spcPct val="120000"/>
              </a:lnSpc>
              <a:spcBef>
                <a:spcPts val="600"/>
              </a:spcBef>
              <a:buNone/>
            </a:pPr>
            <a:r>
              <a:rPr lang="en-US" sz="1600" b="0" dirty="0"/>
              <a:t>	“At work…</a:t>
            </a:r>
          </a:p>
          <a:p>
            <a:pPr>
              <a:lnSpc>
                <a:spcPct val="120000"/>
              </a:lnSpc>
              <a:spcBef>
                <a:spcPts val="600"/>
              </a:spcBef>
              <a:buNone/>
            </a:pPr>
            <a:r>
              <a:rPr lang="en-US" sz="1600" b="0" dirty="0"/>
              <a:t>	</a:t>
            </a:r>
            <a:r>
              <a:rPr lang="en-US" sz="1600" b="0" i="1" dirty="0"/>
              <a:t>…I am concerned about the needs and interests of others such as my colleagues</a:t>
            </a:r>
          </a:p>
          <a:p>
            <a:pPr>
              <a:lnSpc>
                <a:spcPct val="120000"/>
              </a:lnSpc>
              <a:spcBef>
                <a:spcPts val="600"/>
              </a:spcBef>
              <a:buNone/>
            </a:pPr>
            <a:r>
              <a:rPr lang="en-US" sz="1600" b="0" i="1" dirty="0"/>
              <a:t>	…the goals and aspirations of colleagues are important to me</a:t>
            </a:r>
          </a:p>
          <a:p>
            <a:pPr>
              <a:lnSpc>
                <a:spcPct val="120000"/>
              </a:lnSpc>
              <a:spcBef>
                <a:spcPts val="600"/>
              </a:spcBef>
              <a:buNone/>
            </a:pPr>
            <a:r>
              <a:rPr lang="en-US" sz="1600" b="0" i="1" dirty="0"/>
              <a:t>	…I consider others’ wishes and desires to be relevant”</a:t>
            </a:r>
            <a:endParaRPr lang="en-US" sz="1600" b="0" dirty="0"/>
          </a:p>
          <a:p>
            <a:pPr>
              <a:lnSpc>
                <a:spcPct val="120000"/>
              </a:lnSpc>
              <a:spcBef>
                <a:spcPts val="600"/>
              </a:spcBef>
            </a:pPr>
            <a:r>
              <a:rPr lang="en-US" sz="1600" dirty="0"/>
              <a:t>Response scale </a:t>
            </a:r>
            <a:r>
              <a:rPr lang="en-US" sz="1600" b="0" dirty="0"/>
              <a:t>is from 1 to 5</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0"/>
          </p:nvPr>
        </p:nvSpPr>
        <p:spPr/>
        <p:txBody>
          <a:bodyPr/>
          <a:lstStyle/>
          <a:p>
            <a:r>
              <a:rPr lang="en-US" sz="3700" dirty="0"/>
              <a:t>Other-interest orientation (continued)</a:t>
            </a:r>
          </a:p>
        </p:txBody>
      </p:sp>
      <p:graphicFrame>
        <p:nvGraphicFramePr>
          <p:cNvPr id="6" name="Table 5"/>
          <p:cNvGraphicFramePr>
            <a:graphicFrameLocks noGrp="1"/>
          </p:cNvGraphicFramePr>
          <p:nvPr>
            <p:extLst>
              <p:ext uri="{D42A27DB-BD31-4B8C-83A1-F6EECF244321}">
                <p14:modId xmlns:p14="http://schemas.microsoft.com/office/powerpoint/2010/main" val="1839765637"/>
              </p:ext>
            </p:extLst>
          </p:nvPr>
        </p:nvGraphicFramePr>
        <p:xfrm>
          <a:off x="1015146" y="1045029"/>
          <a:ext cx="3887582" cy="2240280"/>
        </p:xfrm>
        <a:graphic>
          <a:graphicData uri="http://schemas.openxmlformats.org/drawingml/2006/table">
            <a:tbl>
              <a:tblPr firstRow="1" bandRow="1">
                <a:tableStyleId>{69012ECD-51FC-41F1-AA8D-1B2483CD663E}</a:tableStyleId>
              </a:tblPr>
              <a:tblGrid>
                <a:gridCol w="1444599">
                  <a:extLst>
                    <a:ext uri="{9D8B030D-6E8A-4147-A177-3AD203B41FA5}">
                      <a16:colId xmlns:a16="http://schemas.microsoft.com/office/drawing/2014/main" val="20000"/>
                    </a:ext>
                  </a:extLst>
                </a:gridCol>
                <a:gridCol w="799139">
                  <a:extLst>
                    <a:ext uri="{9D8B030D-6E8A-4147-A177-3AD203B41FA5}">
                      <a16:colId xmlns:a16="http://schemas.microsoft.com/office/drawing/2014/main" val="20001"/>
                    </a:ext>
                  </a:extLst>
                </a:gridCol>
                <a:gridCol w="860612">
                  <a:extLst>
                    <a:ext uri="{9D8B030D-6E8A-4147-A177-3AD203B41FA5}">
                      <a16:colId xmlns:a16="http://schemas.microsoft.com/office/drawing/2014/main" val="20002"/>
                    </a:ext>
                  </a:extLst>
                </a:gridCol>
                <a:gridCol w="783232">
                  <a:extLst>
                    <a:ext uri="{9D8B030D-6E8A-4147-A177-3AD203B41FA5}">
                      <a16:colId xmlns:a16="http://schemas.microsoft.com/office/drawing/2014/main" val="20003"/>
                    </a:ext>
                  </a:extLst>
                </a:gridCol>
              </a:tblGrid>
              <a:tr h="230521">
                <a:tc gridSpan="4">
                  <a:txBody>
                    <a:bodyPr/>
                    <a:lstStyle/>
                    <a:p>
                      <a:pPr algn="ctr"/>
                      <a:r>
                        <a:rPr lang="en-US" sz="1500" dirty="0">
                          <a:solidFill>
                            <a:schemeClr val="tx1"/>
                          </a:solidFill>
                        </a:rPr>
                        <a:t>Means and standard deviations</a:t>
                      </a:r>
                    </a:p>
                  </a:txBody>
                  <a:tcPr>
                    <a:noFill/>
                  </a:tcPr>
                </a:tc>
                <a:tc hMerge="1">
                  <a:txBody>
                    <a:bodyPr/>
                    <a:lstStyle/>
                    <a:p>
                      <a:endParaRPr lang="en-US"/>
                    </a:p>
                  </a:txBody>
                  <a:tcPr/>
                </a:tc>
                <a:tc hMerge="1">
                  <a:txBody>
                    <a:bodyPr/>
                    <a:lstStyle/>
                    <a:p>
                      <a:endParaRPr lang="en-US" sz="1000" dirty="0">
                        <a:solidFill>
                          <a:schemeClr val="tx1"/>
                        </a:solidFill>
                      </a:endParaRPr>
                    </a:p>
                  </a:txBody>
                  <a:tcPr>
                    <a:noFill/>
                  </a:tcPr>
                </a:tc>
                <a:tc hMerge="1">
                  <a:txBody>
                    <a:bodyPr/>
                    <a:lstStyle/>
                    <a:p>
                      <a:pPr algn="ctr"/>
                      <a:endParaRPr lang="en-US" sz="1500" dirty="0">
                        <a:solidFill>
                          <a:schemeClr val="tx1"/>
                        </a:solidFill>
                      </a:endParaRPr>
                    </a:p>
                  </a:txBody>
                  <a:tcPr>
                    <a:noFill/>
                  </a:tcPr>
                </a:tc>
                <a:extLst>
                  <a:ext uri="{0D108BD9-81ED-4DB2-BD59-A6C34878D82A}">
                    <a16:rowId xmlns:a16="http://schemas.microsoft.com/office/drawing/2014/main" val="10000"/>
                  </a:ext>
                </a:extLst>
              </a:tr>
              <a:tr h="200825">
                <a:tc>
                  <a:txBody>
                    <a:bodyPr/>
                    <a:lstStyle/>
                    <a:p>
                      <a:pPr algn="l"/>
                      <a:r>
                        <a:rPr lang="en-US" sz="1500" b="1" i="1" dirty="0">
                          <a:solidFill>
                            <a:schemeClr val="tx1"/>
                          </a:solidFill>
                        </a:rPr>
                        <a:t>Org level</a:t>
                      </a:r>
                    </a:p>
                  </a:txBody>
                  <a:tcPr anchor="ctr"/>
                </a:tc>
                <a:tc>
                  <a:txBody>
                    <a:bodyPr/>
                    <a:lstStyle/>
                    <a:p>
                      <a:pPr algn="ctr"/>
                      <a:r>
                        <a:rPr lang="en-US" sz="1500" b="1" i="1" dirty="0">
                          <a:solidFill>
                            <a:schemeClr val="tx1"/>
                          </a:solidFill>
                        </a:rPr>
                        <a:t>N</a:t>
                      </a:r>
                    </a:p>
                  </a:txBody>
                  <a:tcPr anchor="ctr"/>
                </a:tc>
                <a:tc>
                  <a:txBody>
                    <a:bodyPr/>
                    <a:lstStyle/>
                    <a:p>
                      <a:pPr algn="ctr"/>
                      <a:r>
                        <a:rPr lang="en-US" sz="1500" b="1" i="1" dirty="0">
                          <a:solidFill>
                            <a:schemeClr val="tx1"/>
                          </a:solidFill>
                        </a:rPr>
                        <a:t>Mean</a:t>
                      </a:r>
                    </a:p>
                  </a:txBody>
                  <a:tcPr anchor="ctr"/>
                </a:tc>
                <a:tc>
                  <a:txBody>
                    <a:bodyPr/>
                    <a:lstStyle/>
                    <a:p>
                      <a:pPr algn="ctr"/>
                      <a:r>
                        <a:rPr lang="en-US" sz="1500" b="1" i="1" dirty="0">
                          <a:solidFill>
                            <a:schemeClr val="tx1"/>
                          </a:solidFill>
                        </a:rPr>
                        <a:t>S.D.</a:t>
                      </a:r>
                    </a:p>
                  </a:txBody>
                  <a:tcPr anchor="ctr"/>
                </a:tc>
                <a:extLst>
                  <a:ext uri="{0D108BD9-81ED-4DB2-BD59-A6C34878D82A}">
                    <a16:rowId xmlns:a16="http://schemas.microsoft.com/office/drawing/2014/main" val="10001"/>
                  </a:ext>
                </a:extLst>
              </a:tr>
              <a:tr h="200825">
                <a:tc>
                  <a:txBody>
                    <a:bodyPr/>
                    <a:lstStyle/>
                    <a:p>
                      <a:pPr algn="l"/>
                      <a:r>
                        <a:rPr lang="en-US" sz="1400" dirty="0">
                          <a:solidFill>
                            <a:schemeClr val="tx1"/>
                          </a:solidFill>
                        </a:rPr>
                        <a:t>Entry level</a:t>
                      </a:r>
                    </a:p>
                  </a:txBody>
                  <a:tcPr anchor="ctr"/>
                </a:tc>
                <a:tc>
                  <a:txBody>
                    <a:bodyPr/>
                    <a:lstStyle/>
                    <a:p>
                      <a:pPr algn="ctr"/>
                      <a:r>
                        <a:rPr lang="en-US" sz="1500" kern="1200" dirty="0">
                          <a:solidFill>
                            <a:schemeClr val="tx1"/>
                          </a:solidFill>
                          <a:latin typeface="+mn-lt"/>
                          <a:ea typeface="+mn-ea"/>
                          <a:cs typeface="+mn-cs"/>
                        </a:rPr>
                        <a:t>32</a:t>
                      </a:r>
                    </a:p>
                  </a:txBody>
                  <a:tcPr anchor="ctr"/>
                </a:tc>
                <a:tc>
                  <a:txBody>
                    <a:bodyPr/>
                    <a:lstStyle/>
                    <a:p>
                      <a:pPr algn="ctr" fontAlgn="t"/>
                      <a:r>
                        <a:rPr lang="en-US" sz="1500" kern="1200" dirty="0">
                          <a:solidFill>
                            <a:schemeClr val="tx1"/>
                          </a:solidFill>
                          <a:latin typeface="+mn-lt"/>
                          <a:ea typeface="+mn-ea"/>
                          <a:cs typeface="+mn-cs"/>
                        </a:rPr>
                        <a:t>4.23</a:t>
                      </a:r>
                    </a:p>
                  </a:txBody>
                  <a:tcPr marL="9525" marR="9525" marT="9525" marB="0" anchor="ctr"/>
                </a:tc>
                <a:tc>
                  <a:txBody>
                    <a:bodyPr/>
                    <a:lstStyle/>
                    <a:p>
                      <a:pPr algn="ctr" fontAlgn="t"/>
                      <a:r>
                        <a:rPr lang="en-US" sz="1500" kern="1200" dirty="0">
                          <a:solidFill>
                            <a:schemeClr val="tx1"/>
                          </a:solidFill>
                          <a:latin typeface="+mn-lt"/>
                          <a:ea typeface="+mn-ea"/>
                          <a:cs typeface="+mn-cs"/>
                        </a:rPr>
                        <a:t>0.61</a:t>
                      </a:r>
                    </a:p>
                  </a:txBody>
                  <a:tcPr marL="9525" marR="9525" marT="9525" marB="0" anchor="ctr"/>
                </a:tc>
                <a:extLst>
                  <a:ext uri="{0D108BD9-81ED-4DB2-BD59-A6C34878D82A}">
                    <a16:rowId xmlns:a16="http://schemas.microsoft.com/office/drawing/2014/main" val="10002"/>
                  </a:ext>
                </a:extLst>
              </a:tr>
              <a:tr h="200825">
                <a:tc>
                  <a:txBody>
                    <a:bodyPr/>
                    <a:lstStyle/>
                    <a:p>
                      <a:pPr algn="l"/>
                      <a:r>
                        <a:rPr lang="en-US" sz="1400" dirty="0">
                          <a:solidFill>
                            <a:schemeClr val="tx1"/>
                          </a:solidFill>
                        </a:rPr>
                        <a:t>Mid level</a:t>
                      </a:r>
                    </a:p>
                  </a:txBody>
                  <a:tcPr anchor="ctr"/>
                </a:tc>
                <a:tc>
                  <a:txBody>
                    <a:bodyPr/>
                    <a:lstStyle/>
                    <a:p>
                      <a:pPr algn="ctr"/>
                      <a:r>
                        <a:rPr lang="en-US" sz="1500" kern="1200" dirty="0">
                          <a:solidFill>
                            <a:schemeClr val="tx1"/>
                          </a:solidFill>
                          <a:latin typeface="+mn-lt"/>
                          <a:ea typeface="+mn-ea"/>
                          <a:cs typeface="+mn-cs"/>
                        </a:rPr>
                        <a:t>79</a:t>
                      </a:r>
                    </a:p>
                  </a:txBody>
                  <a:tcPr anchor="ctr"/>
                </a:tc>
                <a:tc>
                  <a:txBody>
                    <a:bodyPr/>
                    <a:lstStyle/>
                    <a:p>
                      <a:pPr algn="ctr" fontAlgn="t"/>
                      <a:r>
                        <a:rPr lang="en-US" sz="1500" kern="1200" dirty="0">
                          <a:solidFill>
                            <a:schemeClr val="tx1"/>
                          </a:solidFill>
                          <a:latin typeface="+mn-lt"/>
                          <a:ea typeface="+mn-ea"/>
                          <a:cs typeface="+mn-cs"/>
                        </a:rPr>
                        <a:t>3.93</a:t>
                      </a:r>
                    </a:p>
                  </a:txBody>
                  <a:tcPr marL="9525" marR="9525" marT="9525" marB="0" anchor="ctr"/>
                </a:tc>
                <a:tc>
                  <a:txBody>
                    <a:bodyPr/>
                    <a:lstStyle/>
                    <a:p>
                      <a:pPr algn="ctr" fontAlgn="t"/>
                      <a:r>
                        <a:rPr lang="en-US" sz="1500" kern="1200" dirty="0">
                          <a:solidFill>
                            <a:schemeClr val="tx1"/>
                          </a:solidFill>
                          <a:latin typeface="+mn-lt"/>
                          <a:ea typeface="+mn-ea"/>
                          <a:cs typeface="+mn-cs"/>
                        </a:rPr>
                        <a:t>0.71</a:t>
                      </a:r>
                    </a:p>
                  </a:txBody>
                  <a:tcPr marL="9525" marR="9525" marT="9525" marB="0" anchor="ctr"/>
                </a:tc>
                <a:extLst>
                  <a:ext uri="{0D108BD9-81ED-4DB2-BD59-A6C34878D82A}">
                    <a16:rowId xmlns:a16="http://schemas.microsoft.com/office/drawing/2014/main" val="10003"/>
                  </a:ext>
                </a:extLst>
              </a:tr>
              <a:tr h="200825">
                <a:tc>
                  <a:txBody>
                    <a:bodyPr/>
                    <a:lstStyle/>
                    <a:p>
                      <a:pPr algn="l"/>
                      <a:r>
                        <a:rPr lang="en-US" sz="1400" dirty="0">
                          <a:solidFill>
                            <a:schemeClr val="tx1"/>
                          </a:solidFill>
                        </a:rPr>
                        <a:t>Senior level</a:t>
                      </a:r>
                    </a:p>
                  </a:txBody>
                  <a:tcPr anchor="ctr"/>
                </a:tc>
                <a:tc>
                  <a:txBody>
                    <a:bodyPr/>
                    <a:lstStyle/>
                    <a:p>
                      <a:pPr algn="ctr"/>
                      <a:r>
                        <a:rPr lang="en-US" sz="1500" kern="1200" dirty="0">
                          <a:solidFill>
                            <a:schemeClr val="tx1"/>
                          </a:solidFill>
                          <a:latin typeface="+mn-lt"/>
                          <a:ea typeface="+mn-ea"/>
                          <a:cs typeface="+mn-cs"/>
                        </a:rPr>
                        <a:t>9</a:t>
                      </a:r>
                    </a:p>
                  </a:txBody>
                  <a:tcPr anchor="ctr"/>
                </a:tc>
                <a:tc>
                  <a:txBody>
                    <a:bodyPr/>
                    <a:lstStyle/>
                    <a:p>
                      <a:pPr algn="ctr" fontAlgn="t"/>
                      <a:r>
                        <a:rPr lang="en-US" sz="1500" kern="1200" dirty="0">
                          <a:solidFill>
                            <a:schemeClr val="tx1"/>
                          </a:solidFill>
                          <a:latin typeface="+mn-lt"/>
                          <a:ea typeface="+mn-ea"/>
                          <a:cs typeface="+mn-cs"/>
                        </a:rPr>
                        <a:t>4.22</a:t>
                      </a:r>
                    </a:p>
                  </a:txBody>
                  <a:tcPr marL="9525" marR="9525" marT="9525" marB="0" anchor="ctr"/>
                </a:tc>
                <a:tc>
                  <a:txBody>
                    <a:bodyPr/>
                    <a:lstStyle/>
                    <a:p>
                      <a:pPr algn="ctr" fontAlgn="t"/>
                      <a:r>
                        <a:rPr lang="en-US" sz="1500" kern="1200" dirty="0">
                          <a:solidFill>
                            <a:schemeClr val="tx1"/>
                          </a:solidFill>
                          <a:latin typeface="+mn-lt"/>
                          <a:ea typeface="+mn-ea"/>
                          <a:cs typeface="+mn-cs"/>
                        </a:rPr>
                        <a:t>0.47</a:t>
                      </a:r>
                    </a:p>
                  </a:txBody>
                  <a:tcPr marL="9525" marR="9525" marT="9525" marB="0" anchor="ctr"/>
                </a:tc>
                <a:extLst>
                  <a:ext uri="{0D108BD9-81ED-4DB2-BD59-A6C34878D82A}">
                    <a16:rowId xmlns:a16="http://schemas.microsoft.com/office/drawing/2014/main" val="10004"/>
                  </a:ext>
                </a:extLst>
              </a:tr>
              <a:tr h="200825">
                <a:tc>
                  <a:txBody>
                    <a:bodyPr/>
                    <a:lstStyle/>
                    <a:p>
                      <a:pPr algn="l"/>
                      <a:r>
                        <a:rPr lang="en-US" sz="1400" dirty="0">
                          <a:solidFill>
                            <a:schemeClr val="tx1"/>
                          </a:solidFill>
                        </a:rPr>
                        <a:t>Executive level</a:t>
                      </a:r>
                    </a:p>
                  </a:txBody>
                  <a:tcPr anchor="ctr"/>
                </a:tc>
                <a:tc>
                  <a:txBody>
                    <a:bodyPr/>
                    <a:lstStyle/>
                    <a:p>
                      <a:pPr algn="ctr"/>
                      <a:r>
                        <a:rPr lang="en-US" sz="1500" kern="1200" dirty="0">
                          <a:solidFill>
                            <a:schemeClr val="tx1"/>
                          </a:solidFill>
                          <a:latin typeface="+mn-lt"/>
                          <a:ea typeface="+mn-ea"/>
                          <a:cs typeface="+mn-cs"/>
                        </a:rPr>
                        <a:t>5</a:t>
                      </a:r>
                    </a:p>
                  </a:txBody>
                  <a:tcPr anchor="ctr"/>
                </a:tc>
                <a:tc>
                  <a:txBody>
                    <a:bodyPr/>
                    <a:lstStyle/>
                    <a:p>
                      <a:pPr algn="ctr" fontAlgn="t"/>
                      <a:r>
                        <a:rPr lang="en-US" sz="1500" kern="1200" dirty="0">
                          <a:solidFill>
                            <a:schemeClr val="tx1"/>
                          </a:solidFill>
                          <a:latin typeface="+mn-lt"/>
                          <a:ea typeface="+mn-ea"/>
                          <a:cs typeface="+mn-cs"/>
                        </a:rPr>
                        <a:t>4.67</a:t>
                      </a:r>
                    </a:p>
                  </a:txBody>
                  <a:tcPr marL="9525" marR="9525" marT="9525" marB="0" anchor="ctr"/>
                </a:tc>
                <a:tc>
                  <a:txBody>
                    <a:bodyPr/>
                    <a:lstStyle/>
                    <a:p>
                      <a:pPr algn="ctr" fontAlgn="t"/>
                      <a:r>
                        <a:rPr lang="en-US" sz="1500" kern="1200" dirty="0">
                          <a:solidFill>
                            <a:schemeClr val="tx1"/>
                          </a:solidFill>
                          <a:latin typeface="+mn-lt"/>
                          <a:ea typeface="+mn-ea"/>
                          <a:cs typeface="+mn-cs"/>
                        </a:rPr>
                        <a:t>0.41</a:t>
                      </a:r>
                    </a:p>
                  </a:txBody>
                  <a:tcPr marL="9525" marR="9525" marT="9525" marB="0" anchor="ctr"/>
                </a:tc>
                <a:extLst>
                  <a:ext uri="{0D108BD9-81ED-4DB2-BD59-A6C34878D82A}">
                    <a16:rowId xmlns:a16="http://schemas.microsoft.com/office/drawing/2014/main" val="10005"/>
                  </a:ext>
                </a:extLst>
              </a:tr>
              <a:tr h="200825">
                <a:tc>
                  <a:txBody>
                    <a:bodyPr/>
                    <a:lstStyle/>
                    <a:p>
                      <a:pPr algn="l"/>
                      <a:r>
                        <a:rPr lang="en-US" sz="1500" dirty="0">
                          <a:solidFill>
                            <a:schemeClr val="tx1"/>
                          </a:solidFill>
                        </a:rPr>
                        <a:t>All</a:t>
                      </a:r>
                    </a:p>
                  </a:txBody>
                  <a:tcPr anchor="ctr"/>
                </a:tc>
                <a:tc>
                  <a:txBody>
                    <a:bodyPr/>
                    <a:lstStyle/>
                    <a:p>
                      <a:pPr algn="ctr"/>
                      <a:r>
                        <a:rPr lang="en-US" sz="1500" kern="1200" dirty="0">
                          <a:solidFill>
                            <a:schemeClr val="tx1"/>
                          </a:solidFill>
                          <a:latin typeface="+mn-lt"/>
                          <a:ea typeface="+mn-ea"/>
                          <a:cs typeface="+mn-cs"/>
                        </a:rPr>
                        <a:t>125</a:t>
                      </a:r>
                    </a:p>
                  </a:txBody>
                  <a:tcPr anchor="ctr"/>
                </a:tc>
                <a:tc>
                  <a:txBody>
                    <a:bodyPr/>
                    <a:lstStyle/>
                    <a:p>
                      <a:pPr algn="ctr" fontAlgn="t"/>
                      <a:r>
                        <a:rPr lang="en-US" sz="1500" kern="1200" dirty="0">
                          <a:solidFill>
                            <a:schemeClr val="tx1"/>
                          </a:solidFill>
                          <a:latin typeface="+mn-lt"/>
                          <a:ea typeface="+mn-ea"/>
                          <a:cs typeface="+mn-cs"/>
                        </a:rPr>
                        <a:t>4.06</a:t>
                      </a:r>
                    </a:p>
                  </a:txBody>
                  <a:tcPr marL="9525" marR="9525" marT="9525" marB="0" anchor="ctr"/>
                </a:tc>
                <a:tc>
                  <a:txBody>
                    <a:bodyPr/>
                    <a:lstStyle/>
                    <a:p>
                      <a:pPr algn="ctr" fontAlgn="t"/>
                      <a:r>
                        <a:rPr lang="en-US" sz="1500" kern="1200" dirty="0">
                          <a:solidFill>
                            <a:schemeClr val="tx1"/>
                          </a:solidFill>
                          <a:latin typeface="+mn-lt"/>
                          <a:ea typeface="+mn-ea"/>
                          <a:cs typeface="+mn-cs"/>
                        </a:rPr>
                        <a:t>0.68</a:t>
                      </a:r>
                    </a:p>
                  </a:txBody>
                  <a:tcPr marL="9525" marR="9525" marT="9525" marB="0" anchor="ctr"/>
                </a:tc>
                <a:extLst>
                  <a:ext uri="{0D108BD9-81ED-4DB2-BD59-A6C34878D82A}">
                    <a16:rowId xmlns:a16="http://schemas.microsoft.com/office/drawing/2014/main" val="10006"/>
                  </a:ext>
                </a:extLst>
              </a:tr>
            </a:tbl>
          </a:graphicData>
        </a:graphic>
      </p:graphicFrame>
      <p:sp>
        <p:nvSpPr>
          <p:cNvPr id="8" name="TextBox 7"/>
          <p:cNvSpPr txBox="1"/>
          <p:nvPr/>
        </p:nvSpPr>
        <p:spPr>
          <a:xfrm>
            <a:off x="1015146" y="3380975"/>
            <a:ext cx="8083604" cy="1708160"/>
          </a:xfrm>
          <a:prstGeom prst="rect">
            <a:avLst/>
          </a:prstGeom>
          <a:noFill/>
        </p:spPr>
        <p:txBody>
          <a:bodyPr wrap="square" rtlCol="0">
            <a:spAutoFit/>
          </a:bodyPr>
          <a:lstStyle/>
          <a:p>
            <a:pPr>
              <a:lnSpc>
                <a:spcPct val="150000"/>
              </a:lnSpc>
              <a:buFont typeface="Arial" pitchFamily="34" charset="0"/>
              <a:buChar char="•"/>
            </a:pPr>
            <a:r>
              <a:rPr lang="en-US" sz="1400" dirty="0"/>
              <a:t> ANOVA test reveals statistically significant differences in </a:t>
            </a:r>
            <a:r>
              <a:rPr lang="en-US" sz="1400" i="1" dirty="0"/>
              <a:t>other-interest orientation </a:t>
            </a:r>
            <a:r>
              <a:rPr lang="en-US" sz="1400" dirty="0"/>
              <a:t>across </a:t>
            </a:r>
            <a:r>
              <a:rPr lang="en-US" sz="1400" i="1" dirty="0"/>
              <a:t>organizational levels</a:t>
            </a:r>
            <a:r>
              <a:rPr lang="en-US" sz="1400" dirty="0"/>
              <a:t>, i.e., higher other-interest orientation at higher org levels.</a:t>
            </a:r>
          </a:p>
          <a:p>
            <a:pPr>
              <a:lnSpc>
                <a:spcPct val="150000"/>
              </a:lnSpc>
              <a:buFont typeface="Arial" pitchFamily="34" charset="0"/>
              <a:buChar char="•"/>
            </a:pPr>
            <a:r>
              <a:rPr lang="en-US" sz="1400" dirty="0"/>
              <a:t> </a:t>
            </a:r>
            <a:r>
              <a:rPr lang="en-US" sz="1400" i="1" dirty="0"/>
              <a:t>Tenure</a:t>
            </a:r>
            <a:r>
              <a:rPr lang="en-US" sz="1400" dirty="0"/>
              <a:t> is not significantly related to </a:t>
            </a:r>
            <a:r>
              <a:rPr lang="en-US" sz="1400" i="1" dirty="0"/>
              <a:t>other-interest orientation</a:t>
            </a:r>
            <a:r>
              <a:rPr lang="en-US" sz="1400" dirty="0"/>
              <a:t>.</a:t>
            </a:r>
          </a:p>
          <a:p>
            <a:pPr>
              <a:lnSpc>
                <a:spcPct val="150000"/>
              </a:lnSpc>
              <a:buFont typeface="Arial" pitchFamily="34" charset="0"/>
              <a:buChar char="•"/>
            </a:pPr>
            <a:r>
              <a:rPr lang="en-US" sz="1400" dirty="0"/>
              <a:t> </a:t>
            </a:r>
            <a:r>
              <a:rPr lang="en-US" sz="1400" i="1" dirty="0"/>
              <a:t>Other-interest orientation </a:t>
            </a:r>
            <a:r>
              <a:rPr lang="en-US" sz="1400" dirty="0"/>
              <a:t>is significantly related to </a:t>
            </a:r>
            <a:r>
              <a:rPr lang="en-US" sz="1400" i="1" dirty="0"/>
              <a:t>knowledge sharing </a:t>
            </a:r>
            <a:r>
              <a:rPr lang="en-US" sz="1400" dirty="0"/>
              <a:t>(</a:t>
            </a:r>
            <a:r>
              <a:rPr lang="en-US" sz="1400" i="1" dirty="0"/>
              <a:t>r =</a:t>
            </a:r>
            <a:r>
              <a:rPr lang="en-US" sz="1400" dirty="0"/>
              <a:t> .43, </a:t>
            </a:r>
            <a:r>
              <a:rPr lang="en-US" sz="1400" i="1" dirty="0"/>
              <a:t>p </a:t>
            </a:r>
            <a:r>
              <a:rPr lang="en-US" sz="1400" dirty="0"/>
              <a:t>&lt; .01) and </a:t>
            </a:r>
            <a:r>
              <a:rPr lang="en-US" sz="1400" i="1" dirty="0"/>
              <a:t>networking behavior </a:t>
            </a:r>
            <a:r>
              <a:rPr lang="en-US" sz="1400" dirty="0"/>
              <a:t>(</a:t>
            </a:r>
            <a:r>
              <a:rPr lang="en-US" sz="1400" i="1" dirty="0"/>
              <a:t>r =</a:t>
            </a:r>
            <a:r>
              <a:rPr lang="en-US" sz="1400" dirty="0"/>
              <a:t> .18, </a:t>
            </a:r>
            <a:r>
              <a:rPr lang="en-US" sz="1400" i="1" dirty="0"/>
              <a:t>p </a:t>
            </a:r>
            <a:r>
              <a:rPr lang="en-US" sz="1400" dirty="0"/>
              <a:t>&lt; .05).</a:t>
            </a:r>
            <a:endParaRPr lang="en-US" sz="1400" i="1" dirty="0"/>
          </a:p>
        </p:txBody>
      </p:sp>
      <p:sp>
        <p:nvSpPr>
          <p:cNvPr id="7" name="Rectangle 6"/>
          <p:cNvSpPr/>
          <p:nvPr/>
        </p:nvSpPr>
        <p:spPr>
          <a:xfrm>
            <a:off x="5525550" y="5235330"/>
            <a:ext cx="4126451" cy="323165"/>
          </a:xfrm>
          <a:prstGeom prst="rect">
            <a:avLst/>
          </a:prstGeom>
        </p:spPr>
        <p:txBody>
          <a:bodyPr wrap="none">
            <a:spAutoFit/>
          </a:bodyPr>
          <a:lstStyle/>
          <a:p>
            <a:pPr algn="ctr"/>
            <a:r>
              <a:rPr lang="en-US" sz="1500" b="1" dirty="0"/>
              <a:t>Next up: </a:t>
            </a:r>
            <a:r>
              <a:rPr lang="en-US" sz="1500" b="1" i="1" dirty="0"/>
              <a:t>Strategic brokerage orientations</a:t>
            </a:r>
            <a:r>
              <a:rPr lang="en-US" sz="1500" b="1" dirty="0"/>
              <a:t>...</a:t>
            </a:r>
          </a:p>
        </p:txBody>
      </p:sp>
      <p:pic>
        <p:nvPicPr>
          <p:cNvPr id="3" name="Picture 2"/>
          <p:cNvPicPr>
            <a:picLocks noChangeAspect="1" noChangeArrowheads="1"/>
          </p:cNvPicPr>
          <p:nvPr/>
        </p:nvPicPr>
        <p:blipFill>
          <a:blip r:embed="rId2"/>
          <a:srcRect/>
          <a:stretch>
            <a:fillRect/>
          </a:stretch>
        </p:blipFill>
        <p:spPr bwMode="auto">
          <a:xfrm>
            <a:off x="5140620" y="949363"/>
            <a:ext cx="4157379" cy="2453535"/>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0"/>
          </p:nvPr>
        </p:nvSpPr>
        <p:spPr/>
        <p:txBody>
          <a:bodyPr/>
          <a:lstStyle/>
          <a:p>
            <a:r>
              <a:rPr lang="en-US" dirty="0"/>
              <a:t>Tertius iungens orientation</a:t>
            </a:r>
          </a:p>
        </p:txBody>
      </p:sp>
      <p:sp>
        <p:nvSpPr>
          <p:cNvPr id="3" name="Text Placeholder 2"/>
          <p:cNvSpPr>
            <a:spLocks noGrp="1"/>
          </p:cNvSpPr>
          <p:nvPr>
            <p:ph type="body" sz="half" idx="11"/>
          </p:nvPr>
        </p:nvSpPr>
        <p:spPr>
          <a:xfrm>
            <a:off x="795339" y="1343517"/>
            <a:ext cx="8502659" cy="3600835"/>
          </a:xfrm>
        </p:spPr>
        <p:txBody>
          <a:bodyPr/>
          <a:lstStyle/>
          <a:p>
            <a:pPr>
              <a:lnSpc>
                <a:spcPct val="120000"/>
              </a:lnSpc>
              <a:spcBef>
                <a:spcPts val="600"/>
              </a:spcBef>
            </a:pPr>
            <a:r>
              <a:rPr lang="en-US" sz="1600" dirty="0"/>
              <a:t>What it measures: </a:t>
            </a:r>
            <a:r>
              <a:rPr lang="en-US" sz="1600" b="0" dirty="0"/>
              <a:t>the extent to which one tends to actively “join” network contacts whom may not yet know each other.</a:t>
            </a:r>
          </a:p>
          <a:p>
            <a:pPr>
              <a:lnSpc>
                <a:spcPct val="120000"/>
              </a:lnSpc>
              <a:spcBef>
                <a:spcPts val="600"/>
              </a:spcBef>
            </a:pPr>
            <a:r>
              <a:rPr lang="en-US" sz="1600" dirty="0"/>
              <a:t>Survey question (abridged):</a:t>
            </a:r>
            <a:endParaRPr lang="en-US" sz="1600" b="0" dirty="0"/>
          </a:p>
          <a:p>
            <a:pPr>
              <a:lnSpc>
                <a:spcPct val="120000"/>
              </a:lnSpc>
              <a:spcBef>
                <a:spcPts val="600"/>
              </a:spcBef>
              <a:buNone/>
            </a:pPr>
            <a:r>
              <a:rPr lang="en-US" sz="1600" b="0" dirty="0"/>
              <a:t>	“At work…</a:t>
            </a:r>
          </a:p>
          <a:p>
            <a:pPr>
              <a:lnSpc>
                <a:spcPct val="120000"/>
              </a:lnSpc>
              <a:spcBef>
                <a:spcPts val="600"/>
              </a:spcBef>
              <a:buNone/>
            </a:pPr>
            <a:r>
              <a:rPr lang="en-US" sz="1600" b="0" dirty="0"/>
              <a:t>	</a:t>
            </a:r>
            <a:r>
              <a:rPr lang="en-US" sz="1600" b="0" i="1" dirty="0"/>
              <a:t>…I introduce two people when I think they might benefit from becoming acquainted</a:t>
            </a:r>
          </a:p>
          <a:p>
            <a:pPr>
              <a:lnSpc>
                <a:spcPct val="120000"/>
              </a:lnSpc>
              <a:spcBef>
                <a:spcPts val="600"/>
              </a:spcBef>
              <a:buNone/>
            </a:pPr>
            <a:r>
              <a:rPr lang="en-US" sz="1600" b="0" i="1" dirty="0"/>
              <a:t>	…I will try to describe an issue in a way that will appeal to a diverse set of interests</a:t>
            </a:r>
          </a:p>
          <a:p>
            <a:pPr>
              <a:lnSpc>
                <a:spcPct val="120000"/>
              </a:lnSpc>
              <a:spcBef>
                <a:spcPts val="600"/>
              </a:spcBef>
              <a:buNone/>
            </a:pPr>
            <a:r>
              <a:rPr lang="en-US" sz="1600" b="0" i="1" dirty="0"/>
              <a:t>	…I forge connections between different people dealing with a particular issue</a:t>
            </a:r>
          </a:p>
          <a:p>
            <a:pPr>
              <a:lnSpc>
                <a:spcPct val="120000"/>
              </a:lnSpc>
              <a:spcBef>
                <a:spcPts val="600"/>
              </a:spcBef>
              <a:buNone/>
            </a:pPr>
            <a:r>
              <a:rPr lang="en-US" sz="1600" b="0" i="1" dirty="0"/>
              <a:t>	…I see opportunities for collaboration between people”</a:t>
            </a:r>
            <a:endParaRPr lang="en-US" sz="1600" b="0" dirty="0"/>
          </a:p>
          <a:p>
            <a:pPr>
              <a:lnSpc>
                <a:spcPct val="120000"/>
              </a:lnSpc>
              <a:spcBef>
                <a:spcPts val="600"/>
              </a:spcBef>
            </a:pPr>
            <a:r>
              <a:rPr lang="en-US" sz="1600" dirty="0"/>
              <a:t>Response scale </a:t>
            </a:r>
            <a:r>
              <a:rPr lang="en-US" sz="1600" b="0" dirty="0"/>
              <a:t>is from 1 to 5</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0"/>
          </p:nvPr>
        </p:nvSpPr>
        <p:spPr>
          <a:xfrm>
            <a:off x="800906" y="214300"/>
            <a:ext cx="8497093" cy="642950"/>
          </a:xfrm>
        </p:spPr>
        <p:txBody>
          <a:bodyPr/>
          <a:lstStyle/>
          <a:p>
            <a:r>
              <a:rPr lang="en-US" sz="3200" dirty="0"/>
              <a:t>Tertius iungens orientation (continued)</a:t>
            </a:r>
          </a:p>
        </p:txBody>
      </p:sp>
      <p:graphicFrame>
        <p:nvGraphicFramePr>
          <p:cNvPr id="6" name="Table 5"/>
          <p:cNvGraphicFramePr>
            <a:graphicFrameLocks noGrp="1"/>
          </p:cNvGraphicFramePr>
          <p:nvPr>
            <p:extLst>
              <p:ext uri="{D42A27DB-BD31-4B8C-83A1-F6EECF244321}">
                <p14:modId xmlns:p14="http://schemas.microsoft.com/office/powerpoint/2010/main" val="1247518849"/>
              </p:ext>
            </p:extLst>
          </p:nvPr>
        </p:nvGraphicFramePr>
        <p:xfrm>
          <a:off x="1015146" y="857250"/>
          <a:ext cx="3887582" cy="2240280"/>
        </p:xfrm>
        <a:graphic>
          <a:graphicData uri="http://schemas.openxmlformats.org/drawingml/2006/table">
            <a:tbl>
              <a:tblPr firstRow="1" bandRow="1">
                <a:tableStyleId>{69012ECD-51FC-41F1-AA8D-1B2483CD663E}</a:tableStyleId>
              </a:tblPr>
              <a:tblGrid>
                <a:gridCol w="1444599">
                  <a:extLst>
                    <a:ext uri="{9D8B030D-6E8A-4147-A177-3AD203B41FA5}">
                      <a16:colId xmlns:a16="http://schemas.microsoft.com/office/drawing/2014/main" val="20000"/>
                    </a:ext>
                  </a:extLst>
                </a:gridCol>
                <a:gridCol w="799139">
                  <a:extLst>
                    <a:ext uri="{9D8B030D-6E8A-4147-A177-3AD203B41FA5}">
                      <a16:colId xmlns:a16="http://schemas.microsoft.com/office/drawing/2014/main" val="20001"/>
                    </a:ext>
                  </a:extLst>
                </a:gridCol>
                <a:gridCol w="860612">
                  <a:extLst>
                    <a:ext uri="{9D8B030D-6E8A-4147-A177-3AD203B41FA5}">
                      <a16:colId xmlns:a16="http://schemas.microsoft.com/office/drawing/2014/main" val="20002"/>
                    </a:ext>
                  </a:extLst>
                </a:gridCol>
                <a:gridCol w="783232">
                  <a:extLst>
                    <a:ext uri="{9D8B030D-6E8A-4147-A177-3AD203B41FA5}">
                      <a16:colId xmlns:a16="http://schemas.microsoft.com/office/drawing/2014/main" val="20003"/>
                    </a:ext>
                  </a:extLst>
                </a:gridCol>
              </a:tblGrid>
              <a:tr h="230521">
                <a:tc gridSpan="4">
                  <a:txBody>
                    <a:bodyPr/>
                    <a:lstStyle/>
                    <a:p>
                      <a:pPr algn="ctr"/>
                      <a:r>
                        <a:rPr lang="en-US" sz="1500" dirty="0">
                          <a:solidFill>
                            <a:schemeClr val="tx1"/>
                          </a:solidFill>
                        </a:rPr>
                        <a:t>Means and standard deviations</a:t>
                      </a:r>
                    </a:p>
                  </a:txBody>
                  <a:tcPr>
                    <a:noFill/>
                  </a:tcPr>
                </a:tc>
                <a:tc hMerge="1">
                  <a:txBody>
                    <a:bodyPr/>
                    <a:lstStyle/>
                    <a:p>
                      <a:endParaRPr lang="en-US"/>
                    </a:p>
                  </a:txBody>
                  <a:tcPr/>
                </a:tc>
                <a:tc hMerge="1">
                  <a:txBody>
                    <a:bodyPr/>
                    <a:lstStyle/>
                    <a:p>
                      <a:endParaRPr lang="en-US" sz="1000" dirty="0">
                        <a:solidFill>
                          <a:schemeClr val="tx1"/>
                        </a:solidFill>
                      </a:endParaRPr>
                    </a:p>
                  </a:txBody>
                  <a:tcPr>
                    <a:noFill/>
                  </a:tcPr>
                </a:tc>
                <a:tc hMerge="1">
                  <a:txBody>
                    <a:bodyPr/>
                    <a:lstStyle/>
                    <a:p>
                      <a:pPr algn="ctr"/>
                      <a:endParaRPr lang="en-US" sz="1500" dirty="0">
                        <a:solidFill>
                          <a:schemeClr val="tx1"/>
                        </a:solidFill>
                      </a:endParaRPr>
                    </a:p>
                  </a:txBody>
                  <a:tcPr>
                    <a:noFill/>
                  </a:tcPr>
                </a:tc>
                <a:extLst>
                  <a:ext uri="{0D108BD9-81ED-4DB2-BD59-A6C34878D82A}">
                    <a16:rowId xmlns:a16="http://schemas.microsoft.com/office/drawing/2014/main" val="10000"/>
                  </a:ext>
                </a:extLst>
              </a:tr>
              <a:tr h="200825">
                <a:tc>
                  <a:txBody>
                    <a:bodyPr/>
                    <a:lstStyle/>
                    <a:p>
                      <a:pPr algn="l"/>
                      <a:r>
                        <a:rPr lang="en-US" sz="1500" b="1" i="1" dirty="0">
                          <a:solidFill>
                            <a:schemeClr val="tx1"/>
                          </a:solidFill>
                        </a:rPr>
                        <a:t>Org level</a:t>
                      </a:r>
                    </a:p>
                  </a:txBody>
                  <a:tcPr anchor="ctr"/>
                </a:tc>
                <a:tc>
                  <a:txBody>
                    <a:bodyPr/>
                    <a:lstStyle/>
                    <a:p>
                      <a:pPr algn="ctr"/>
                      <a:r>
                        <a:rPr lang="en-US" sz="1500" b="1" i="1" dirty="0">
                          <a:solidFill>
                            <a:schemeClr val="tx1"/>
                          </a:solidFill>
                        </a:rPr>
                        <a:t>N</a:t>
                      </a:r>
                    </a:p>
                  </a:txBody>
                  <a:tcPr anchor="ctr"/>
                </a:tc>
                <a:tc>
                  <a:txBody>
                    <a:bodyPr/>
                    <a:lstStyle/>
                    <a:p>
                      <a:pPr algn="ctr"/>
                      <a:r>
                        <a:rPr lang="en-US" sz="1500" b="1" i="1" dirty="0">
                          <a:solidFill>
                            <a:schemeClr val="tx1"/>
                          </a:solidFill>
                        </a:rPr>
                        <a:t>Mean</a:t>
                      </a:r>
                    </a:p>
                  </a:txBody>
                  <a:tcPr anchor="ctr"/>
                </a:tc>
                <a:tc>
                  <a:txBody>
                    <a:bodyPr/>
                    <a:lstStyle/>
                    <a:p>
                      <a:pPr algn="ctr"/>
                      <a:r>
                        <a:rPr lang="en-US" sz="1500" b="1" i="1" dirty="0">
                          <a:solidFill>
                            <a:schemeClr val="tx1"/>
                          </a:solidFill>
                        </a:rPr>
                        <a:t>S.D.</a:t>
                      </a:r>
                    </a:p>
                  </a:txBody>
                  <a:tcPr anchor="ctr"/>
                </a:tc>
                <a:extLst>
                  <a:ext uri="{0D108BD9-81ED-4DB2-BD59-A6C34878D82A}">
                    <a16:rowId xmlns:a16="http://schemas.microsoft.com/office/drawing/2014/main" val="10001"/>
                  </a:ext>
                </a:extLst>
              </a:tr>
              <a:tr h="200825">
                <a:tc>
                  <a:txBody>
                    <a:bodyPr/>
                    <a:lstStyle/>
                    <a:p>
                      <a:pPr algn="l"/>
                      <a:r>
                        <a:rPr lang="en-US" sz="1400" dirty="0">
                          <a:solidFill>
                            <a:schemeClr val="tx1"/>
                          </a:solidFill>
                        </a:rPr>
                        <a:t>Entry level</a:t>
                      </a:r>
                    </a:p>
                  </a:txBody>
                  <a:tcPr anchor="ctr"/>
                </a:tc>
                <a:tc>
                  <a:txBody>
                    <a:bodyPr/>
                    <a:lstStyle/>
                    <a:p>
                      <a:pPr algn="ctr"/>
                      <a:r>
                        <a:rPr lang="en-US" sz="1500" kern="1200" dirty="0">
                          <a:solidFill>
                            <a:schemeClr val="tx1"/>
                          </a:solidFill>
                          <a:latin typeface="+mn-lt"/>
                          <a:ea typeface="+mn-ea"/>
                          <a:cs typeface="+mn-cs"/>
                        </a:rPr>
                        <a:t>32</a:t>
                      </a:r>
                    </a:p>
                  </a:txBody>
                  <a:tcPr anchor="ctr"/>
                </a:tc>
                <a:tc>
                  <a:txBody>
                    <a:bodyPr/>
                    <a:lstStyle/>
                    <a:p>
                      <a:pPr algn="ctr" fontAlgn="t"/>
                      <a:r>
                        <a:rPr lang="en-US" sz="1500" kern="1200" dirty="0">
                          <a:solidFill>
                            <a:schemeClr val="tx1"/>
                          </a:solidFill>
                          <a:latin typeface="+mn-lt"/>
                          <a:ea typeface="+mn-ea"/>
                          <a:cs typeface="+mn-cs"/>
                        </a:rPr>
                        <a:t>3.52</a:t>
                      </a:r>
                    </a:p>
                  </a:txBody>
                  <a:tcPr marL="9525" marR="9525" marT="9525" marB="0" anchor="ctr"/>
                </a:tc>
                <a:tc>
                  <a:txBody>
                    <a:bodyPr/>
                    <a:lstStyle/>
                    <a:p>
                      <a:pPr algn="ctr" fontAlgn="t"/>
                      <a:r>
                        <a:rPr lang="en-US" sz="1500" kern="1200" dirty="0">
                          <a:solidFill>
                            <a:schemeClr val="tx1"/>
                          </a:solidFill>
                          <a:latin typeface="+mn-lt"/>
                          <a:ea typeface="+mn-ea"/>
                          <a:cs typeface="+mn-cs"/>
                        </a:rPr>
                        <a:t>0.69</a:t>
                      </a:r>
                    </a:p>
                  </a:txBody>
                  <a:tcPr marL="9525" marR="9525" marT="9525" marB="0" anchor="ctr"/>
                </a:tc>
                <a:extLst>
                  <a:ext uri="{0D108BD9-81ED-4DB2-BD59-A6C34878D82A}">
                    <a16:rowId xmlns:a16="http://schemas.microsoft.com/office/drawing/2014/main" val="10002"/>
                  </a:ext>
                </a:extLst>
              </a:tr>
              <a:tr h="200825">
                <a:tc>
                  <a:txBody>
                    <a:bodyPr/>
                    <a:lstStyle/>
                    <a:p>
                      <a:pPr algn="l"/>
                      <a:r>
                        <a:rPr lang="en-US" sz="1400" dirty="0">
                          <a:solidFill>
                            <a:schemeClr val="tx1"/>
                          </a:solidFill>
                        </a:rPr>
                        <a:t>Mid level</a:t>
                      </a:r>
                    </a:p>
                  </a:txBody>
                  <a:tcPr anchor="ctr"/>
                </a:tc>
                <a:tc>
                  <a:txBody>
                    <a:bodyPr/>
                    <a:lstStyle/>
                    <a:p>
                      <a:pPr algn="ctr"/>
                      <a:r>
                        <a:rPr lang="en-US" sz="1500" kern="1200" dirty="0">
                          <a:solidFill>
                            <a:schemeClr val="tx1"/>
                          </a:solidFill>
                          <a:latin typeface="+mn-lt"/>
                          <a:ea typeface="+mn-ea"/>
                          <a:cs typeface="+mn-cs"/>
                        </a:rPr>
                        <a:t>79</a:t>
                      </a:r>
                    </a:p>
                  </a:txBody>
                  <a:tcPr anchor="ctr"/>
                </a:tc>
                <a:tc>
                  <a:txBody>
                    <a:bodyPr/>
                    <a:lstStyle/>
                    <a:p>
                      <a:pPr algn="ctr" fontAlgn="t"/>
                      <a:r>
                        <a:rPr lang="en-US" sz="1500" kern="1200" dirty="0">
                          <a:solidFill>
                            <a:schemeClr val="tx1"/>
                          </a:solidFill>
                          <a:latin typeface="+mn-lt"/>
                          <a:ea typeface="+mn-ea"/>
                          <a:cs typeface="+mn-cs"/>
                        </a:rPr>
                        <a:t>3.70</a:t>
                      </a:r>
                    </a:p>
                  </a:txBody>
                  <a:tcPr marL="9525" marR="9525" marT="9525" marB="0" anchor="ctr"/>
                </a:tc>
                <a:tc>
                  <a:txBody>
                    <a:bodyPr/>
                    <a:lstStyle/>
                    <a:p>
                      <a:pPr algn="ctr" fontAlgn="t"/>
                      <a:r>
                        <a:rPr lang="en-US" sz="1500" kern="1200" dirty="0">
                          <a:solidFill>
                            <a:schemeClr val="tx1"/>
                          </a:solidFill>
                          <a:latin typeface="+mn-lt"/>
                          <a:ea typeface="+mn-ea"/>
                          <a:cs typeface="+mn-cs"/>
                        </a:rPr>
                        <a:t>0.59</a:t>
                      </a:r>
                    </a:p>
                  </a:txBody>
                  <a:tcPr marL="9525" marR="9525" marT="9525" marB="0" anchor="ctr"/>
                </a:tc>
                <a:extLst>
                  <a:ext uri="{0D108BD9-81ED-4DB2-BD59-A6C34878D82A}">
                    <a16:rowId xmlns:a16="http://schemas.microsoft.com/office/drawing/2014/main" val="10003"/>
                  </a:ext>
                </a:extLst>
              </a:tr>
              <a:tr h="200825">
                <a:tc>
                  <a:txBody>
                    <a:bodyPr/>
                    <a:lstStyle/>
                    <a:p>
                      <a:pPr algn="l"/>
                      <a:r>
                        <a:rPr lang="en-US" sz="1400" dirty="0">
                          <a:solidFill>
                            <a:schemeClr val="tx1"/>
                          </a:solidFill>
                        </a:rPr>
                        <a:t>Senior level</a:t>
                      </a:r>
                    </a:p>
                  </a:txBody>
                  <a:tcPr anchor="ctr"/>
                </a:tc>
                <a:tc>
                  <a:txBody>
                    <a:bodyPr/>
                    <a:lstStyle/>
                    <a:p>
                      <a:pPr algn="ctr"/>
                      <a:r>
                        <a:rPr lang="en-US" sz="1500" kern="1200" dirty="0">
                          <a:solidFill>
                            <a:schemeClr val="tx1"/>
                          </a:solidFill>
                          <a:latin typeface="+mn-lt"/>
                          <a:ea typeface="+mn-ea"/>
                          <a:cs typeface="+mn-cs"/>
                        </a:rPr>
                        <a:t>9</a:t>
                      </a:r>
                    </a:p>
                  </a:txBody>
                  <a:tcPr anchor="ctr"/>
                </a:tc>
                <a:tc>
                  <a:txBody>
                    <a:bodyPr/>
                    <a:lstStyle/>
                    <a:p>
                      <a:pPr algn="ctr" fontAlgn="t"/>
                      <a:r>
                        <a:rPr lang="en-US" sz="1500" kern="1200" dirty="0">
                          <a:solidFill>
                            <a:schemeClr val="tx1"/>
                          </a:solidFill>
                          <a:latin typeface="+mn-lt"/>
                          <a:ea typeface="+mn-ea"/>
                          <a:cs typeface="+mn-cs"/>
                        </a:rPr>
                        <a:t>3.65</a:t>
                      </a:r>
                    </a:p>
                  </a:txBody>
                  <a:tcPr marL="9525" marR="9525" marT="9525" marB="0" anchor="ctr"/>
                </a:tc>
                <a:tc>
                  <a:txBody>
                    <a:bodyPr/>
                    <a:lstStyle/>
                    <a:p>
                      <a:pPr algn="ctr" fontAlgn="t"/>
                      <a:r>
                        <a:rPr lang="en-US" sz="1500" kern="1200" dirty="0">
                          <a:solidFill>
                            <a:schemeClr val="tx1"/>
                          </a:solidFill>
                          <a:latin typeface="+mn-lt"/>
                          <a:ea typeface="+mn-ea"/>
                          <a:cs typeface="+mn-cs"/>
                        </a:rPr>
                        <a:t>0.39</a:t>
                      </a:r>
                    </a:p>
                  </a:txBody>
                  <a:tcPr marL="9525" marR="9525" marT="9525" marB="0" anchor="ctr"/>
                </a:tc>
                <a:extLst>
                  <a:ext uri="{0D108BD9-81ED-4DB2-BD59-A6C34878D82A}">
                    <a16:rowId xmlns:a16="http://schemas.microsoft.com/office/drawing/2014/main" val="10004"/>
                  </a:ext>
                </a:extLst>
              </a:tr>
              <a:tr h="200825">
                <a:tc>
                  <a:txBody>
                    <a:bodyPr/>
                    <a:lstStyle/>
                    <a:p>
                      <a:pPr algn="l"/>
                      <a:r>
                        <a:rPr lang="en-US" sz="1400" dirty="0">
                          <a:solidFill>
                            <a:schemeClr val="tx1"/>
                          </a:solidFill>
                        </a:rPr>
                        <a:t>Executive level</a:t>
                      </a:r>
                    </a:p>
                  </a:txBody>
                  <a:tcPr anchor="ctr"/>
                </a:tc>
                <a:tc>
                  <a:txBody>
                    <a:bodyPr/>
                    <a:lstStyle/>
                    <a:p>
                      <a:pPr algn="ctr"/>
                      <a:r>
                        <a:rPr lang="en-US" sz="1500" kern="1200" dirty="0">
                          <a:solidFill>
                            <a:schemeClr val="tx1"/>
                          </a:solidFill>
                          <a:latin typeface="+mn-lt"/>
                          <a:ea typeface="+mn-ea"/>
                          <a:cs typeface="+mn-cs"/>
                        </a:rPr>
                        <a:t>5</a:t>
                      </a:r>
                    </a:p>
                  </a:txBody>
                  <a:tcPr anchor="ctr"/>
                </a:tc>
                <a:tc>
                  <a:txBody>
                    <a:bodyPr/>
                    <a:lstStyle/>
                    <a:p>
                      <a:pPr algn="ctr" fontAlgn="t"/>
                      <a:r>
                        <a:rPr lang="en-US" sz="1500" kern="1200" dirty="0">
                          <a:solidFill>
                            <a:schemeClr val="tx1"/>
                          </a:solidFill>
                          <a:latin typeface="+mn-lt"/>
                          <a:ea typeface="+mn-ea"/>
                          <a:cs typeface="+mn-cs"/>
                        </a:rPr>
                        <a:t>4.30</a:t>
                      </a:r>
                    </a:p>
                  </a:txBody>
                  <a:tcPr marL="9525" marR="9525" marT="9525" marB="0" anchor="ctr"/>
                </a:tc>
                <a:tc>
                  <a:txBody>
                    <a:bodyPr/>
                    <a:lstStyle/>
                    <a:p>
                      <a:pPr algn="ctr" fontAlgn="t"/>
                      <a:r>
                        <a:rPr lang="en-US" sz="1500" kern="1200" dirty="0">
                          <a:solidFill>
                            <a:schemeClr val="tx1"/>
                          </a:solidFill>
                          <a:latin typeface="+mn-lt"/>
                          <a:ea typeface="+mn-ea"/>
                          <a:cs typeface="+mn-cs"/>
                        </a:rPr>
                        <a:t>0.40</a:t>
                      </a:r>
                    </a:p>
                  </a:txBody>
                  <a:tcPr marL="9525" marR="9525" marT="9525" marB="0" anchor="ctr"/>
                </a:tc>
                <a:extLst>
                  <a:ext uri="{0D108BD9-81ED-4DB2-BD59-A6C34878D82A}">
                    <a16:rowId xmlns:a16="http://schemas.microsoft.com/office/drawing/2014/main" val="10005"/>
                  </a:ext>
                </a:extLst>
              </a:tr>
              <a:tr h="200825">
                <a:tc>
                  <a:txBody>
                    <a:bodyPr/>
                    <a:lstStyle/>
                    <a:p>
                      <a:pPr algn="l"/>
                      <a:r>
                        <a:rPr lang="en-US" sz="1500" dirty="0">
                          <a:solidFill>
                            <a:schemeClr val="tx1"/>
                          </a:solidFill>
                        </a:rPr>
                        <a:t>All</a:t>
                      </a:r>
                    </a:p>
                  </a:txBody>
                  <a:tcPr anchor="ctr"/>
                </a:tc>
                <a:tc>
                  <a:txBody>
                    <a:bodyPr/>
                    <a:lstStyle/>
                    <a:p>
                      <a:pPr algn="ctr"/>
                      <a:r>
                        <a:rPr lang="en-US" sz="1500" kern="1200" dirty="0">
                          <a:solidFill>
                            <a:schemeClr val="tx1"/>
                          </a:solidFill>
                          <a:latin typeface="+mn-lt"/>
                          <a:ea typeface="+mn-ea"/>
                          <a:cs typeface="+mn-cs"/>
                        </a:rPr>
                        <a:t>125</a:t>
                      </a:r>
                    </a:p>
                  </a:txBody>
                  <a:tcPr anchor="ctr"/>
                </a:tc>
                <a:tc>
                  <a:txBody>
                    <a:bodyPr/>
                    <a:lstStyle/>
                    <a:p>
                      <a:pPr algn="ctr" fontAlgn="t"/>
                      <a:r>
                        <a:rPr lang="en-US" sz="1500" kern="1200" dirty="0">
                          <a:solidFill>
                            <a:schemeClr val="tx1"/>
                          </a:solidFill>
                          <a:latin typeface="+mn-lt"/>
                          <a:ea typeface="+mn-ea"/>
                          <a:cs typeface="+mn-cs"/>
                        </a:rPr>
                        <a:t>3.67</a:t>
                      </a:r>
                    </a:p>
                  </a:txBody>
                  <a:tcPr marL="9525" marR="9525" marT="9525" marB="0" anchor="ctr"/>
                </a:tc>
                <a:tc>
                  <a:txBody>
                    <a:bodyPr/>
                    <a:lstStyle/>
                    <a:p>
                      <a:pPr algn="ctr" fontAlgn="t"/>
                      <a:r>
                        <a:rPr lang="en-US" sz="1500" kern="1200" dirty="0">
                          <a:solidFill>
                            <a:schemeClr val="tx1"/>
                          </a:solidFill>
                          <a:latin typeface="+mn-lt"/>
                          <a:ea typeface="+mn-ea"/>
                          <a:cs typeface="+mn-cs"/>
                        </a:rPr>
                        <a:t>0.61</a:t>
                      </a:r>
                    </a:p>
                  </a:txBody>
                  <a:tcPr marL="9525" marR="9525" marT="9525" marB="0" anchor="ctr"/>
                </a:tc>
                <a:extLst>
                  <a:ext uri="{0D108BD9-81ED-4DB2-BD59-A6C34878D82A}">
                    <a16:rowId xmlns:a16="http://schemas.microsoft.com/office/drawing/2014/main" val="10006"/>
                  </a:ext>
                </a:extLst>
              </a:tr>
            </a:tbl>
          </a:graphicData>
        </a:graphic>
      </p:graphicFrame>
      <p:sp>
        <p:nvSpPr>
          <p:cNvPr id="8" name="TextBox 7"/>
          <p:cNvSpPr txBox="1"/>
          <p:nvPr/>
        </p:nvSpPr>
        <p:spPr>
          <a:xfrm>
            <a:off x="1015146" y="3097531"/>
            <a:ext cx="8083604" cy="2031325"/>
          </a:xfrm>
          <a:prstGeom prst="rect">
            <a:avLst/>
          </a:prstGeom>
          <a:noFill/>
        </p:spPr>
        <p:txBody>
          <a:bodyPr wrap="square" rtlCol="0">
            <a:spAutoFit/>
          </a:bodyPr>
          <a:lstStyle/>
          <a:p>
            <a:pPr>
              <a:lnSpc>
                <a:spcPct val="150000"/>
              </a:lnSpc>
              <a:buFont typeface="Arial" pitchFamily="34" charset="0"/>
              <a:buChar char="•"/>
            </a:pPr>
            <a:r>
              <a:rPr lang="en-US" sz="1400" dirty="0"/>
              <a:t> ANOVA test reveals no statistically significant differences in </a:t>
            </a:r>
            <a:r>
              <a:rPr lang="en-US" sz="1400" i="1" dirty="0"/>
              <a:t>tertius iungens orientation </a:t>
            </a:r>
            <a:r>
              <a:rPr lang="en-US" sz="1400" dirty="0"/>
              <a:t>(TIO) across </a:t>
            </a:r>
            <a:r>
              <a:rPr lang="en-US" sz="1400" i="1" dirty="0"/>
              <a:t>organizational levels</a:t>
            </a:r>
            <a:r>
              <a:rPr lang="en-US" sz="1400" dirty="0"/>
              <a:t>. </a:t>
            </a:r>
            <a:r>
              <a:rPr lang="en-US" sz="1400" i="1" dirty="0"/>
              <a:t>Tenure</a:t>
            </a:r>
            <a:r>
              <a:rPr lang="en-US" sz="1400" dirty="0"/>
              <a:t> is not significantly related to </a:t>
            </a:r>
            <a:r>
              <a:rPr lang="en-US" sz="1400" i="1" dirty="0"/>
              <a:t>TIO</a:t>
            </a:r>
            <a:r>
              <a:rPr lang="en-US" sz="1400" dirty="0"/>
              <a:t>.</a:t>
            </a:r>
          </a:p>
          <a:p>
            <a:pPr>
              <a:lnSpc>
                <a:spcPct val="150000"/>
              </a:lnSpc>
              <a:buFont typeface="Arial" pitchFamily="34" charset="0"/>
              <a:buChar char="•"/>
            </a:pPr>
            <a:r>
              <a:rPr lang="en-US" sz="1400" dirty="0"/>
              <a:t> </a:t>
            </a:r>
            <a:r>
              <a:rPr lang="en-US" sz="1400" i="1" dirty="0"/>
              <a:t>TIO</a:t>
            </a:r>
            <a:r>
              <a:rPr lang="en-US" sz="1400" dirty="0"/>
              <a:t> is significantly, positively related to </a:t>
            </a:r>
            <a:r>
              <a:rPr lang="en-US" sz="1400" i="1" dirty="0"/>
              <a:t>power</a:t>
            </a:r>
            <a:r>
              <a:rPr lang="en-US" sz="1400" dirty="0"/>
              <a:t> (</a:t>
            </a:r>
            <a:r>
              <a:rPr lang="en-US" sz="1400" i="1" dirty="0"/>
              <a:t>r =</a:t>
            </a:r>
            <a:r>
              <a:rPr lang="en-US" sz="1400" dirty="0"/>
              <a:t> .21, </a:t>
            </a:r>
            <a:r>
              <a:rPr lang="en-US" sz="1400" i="1" dirty="0"/>
              <a:t>p </a:t>
            </a:r>
            <a:r>
              <a:rPr lang="en-US" sz="1400" dirty="0"/>
              <a:t>&lt; .05) and </a:t>
            </a:r>
            <a:r>
              <a:rPr lang="en-US" sz="1400" i="1" dirty="0"/>
              <a:t>other-interest orientation</a:t>
            </a:r>
            <a:r>
              <a:rPr lang="en-US" sz="1400" dirty="0"/>
              <a:t> (</a:t>
            </a:r>
            <a:r>
              <a:rPr lang="en-US" sz="1400" i="1" dirty="0"/>
              <a:t>r =</a:t>
            </a:r>
            <a:r>
              <a:rPr lang="en-US" sz="1400" dirty="0"/>
              <a:t> .18, </a:t>
            </a:r>
            <a:r>
              <a:rPr lang="en-US" sz="1400" i="1" dirty="0"/>
              <a:t>p </a:t>
            </a:r>
            <a:r>
              <a:rPr lang="en-US" sz="1400" dirty="0"/>
              <a:t>&lt; .05) but not </a:t>
            </a:r>
            <a:r>
              <a:rPr lang="en-US" sz="1400" i="1" dirty="0"/>
              <a:t>status </a:t>
            </a:r>
            <a:r>
              <a:rPr lang="en-US" sz="1400" dirty="0"/>
              <a:t>or </a:t>
            </a:r>
            <a:r>
              <a:rPr lang="en-US" sz="1400" i="1" dirty="0"/>
              <a:t>self-interest orientation</a:t>
            </a:r>
            <a:r>
              <a:rPr lang="en-US" sz="1400" dirty="0"/>
              <a:t>.</a:t>
            </a:r>
          </a:p>
          <a:p>
            <a:pPr>
              <a:lnSpc>
                <a:spcPct val="150000"/>
              </a:lnSpc>
              <a:buFont typeface="Arial" pitchFamily="34" charset="0"/>
              <a:buChar char="•"/>
            </a:pPr>
            <a:r>
              <a:rPr lang="en-US" sz="1400" dirty="0"/>
              <a:t> </a:t>
            </a:r>
            <a:r>
              <a:rPr lang="en-US" sz="1400" i="1" dirty="0"/>
              <a:t>TIO</a:t>
            </a:r>
            <a:r>
              <a:rPr lang="en-US" sz="1400" dirty="0"/>
              <a:t> is also significantly, positively related </a:t>
            </a:r>
            <a:r>
              <a:rPr lang="en-US" sz="1400" i="1" dirty="0"/>
              <a:t>to knowledge sharing </a:t>
            </a:r>
            <a:r>
              <a:rPr lang="en-US" sz="1400" dirty="0"/>
              <a:t>(</a:t>
            </a:r>
            <a:r>
              <a:rPr lang="en-US" sz="1400" i="1" dirty="0"/>
              <a:t>r =</a:t>
            </a:r>
            <a:r>
              <a:rPr lang="en-US" sz="1400" dirty="0"/>
              <a:t> .32, </a:t>
            </a:r>
            <a:r>
              <a:rPr lang="en-US" sz="1400" i="1" dirty="0"/>
              <a:t>p </a:t>
            </a:r>
            <a:r>
              <a:rPr lang="en-US" sz="1400" dirty="0"/>
              <a:t>&lt; .01) and </a:t>
            </a:r>
            <a:r>
              <a:rPr lang="en-US" sz="1400" i="1" dirty="0"/>
              <a:t>networking behaviors </a:t>
            </a:r>
            <a:r>
              <a:rPr lang="en-US" sz="1400" dirty="0"/>
              <a:t>(</a:t>
            </a:r>
            <a:r>
              <a:rPr lang="en-US" sz="1400" i="1" dirty="0"/>
              <a:t>r =</a:t>
            </a:r>
            <a:r>
              <a:rPr lang="en-US" sz="1400" dirty="0"/>
              <a:t> .34, </a:t>
            </a:r>
            <a:r>
              <a:rPr lang="en-US" sz="1400" i="1" dirty="0"/>
              <a:t>p </a:t>
            </a:r>
            <a:r>
              <a:rPr lang="en-US" sz="1400" dirty="0"/>
              <a:t>&lt; .01).</a:t>
            </a:r>
          </a:p>
        </p:txBody>
      </p:sp>
      <p:pic>
        <p:nvPicPr>
          <p:cNvPr id="3" name="Picture 2"/>
          <p:cNvPicPr>
            <a:picLocks noChangeAspect="1" noChangeArrowheads="1"/>
          </p:cNvPicPr>
          <p:nvPr/>
        </p:nvPicPr>
        <p:blipFill>
          <a:blip r:embed="rId2"/>
          <a:srcRect/>
          <a:stretch>
            <a:fillRect/>
          </a:stretch>
        </p:blipFill>
        <p:spPr bwMode="auto">
          <a:xfrm>
            <a:off x="5074656" y="857251"/>
            <a:ext cx="4024095" cy="2374876"/>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0"/>
          </p:nvPr>
        </p:nvSpPr>
        <p:spPr/>
        <p:txBody>
          <a:bodyPr/>
          <a:lstStyle/>
          <a:p>
            <a:r>
              <a:rPr lang="en-US" dirty="0"/>
              <a:t>Tertius gaudens orientation</a:t>
            </a:r>
          </a:p>
        </p:txBody>
      </p:sp>
      <p:sp>
        <p:nvSpPr>
          <p:cNvPr id="3" name="Text Placeholder 2"/>
          <p:cNvSpPr>
            <a:spLocks noGrp="1"/>
          </p:cNvSpPr>
          <p:nvPr>
            <p:ph type="body" sz="half" idx="11"/>
          </p:nvPr>
        </p:nvSpPr>
        <p:spPr>
          <a:xfrm>
            <a:off x="795339" y="1343517"/>
            <a:ext cx="8502659" cy="3600835"/>
          </a:xfrm>
        </p:spPr>
        <p:txBody>
          <a:bodyPr/>
          <a:lstStyle/>
          <a:p>
            <a:pPr>
              <a:lnSpc>
                <a:spcPct val="120000"/>
              </a:lnSpc>
              <a:spcBef>
                <a:spcPts val="600"/>
              </a:spcBef>
            </a:pPr>
            <a:r>
              <a:rPr lang="en-US" sz="1600" dirty="0"/>
              <a:t>What it measures: </a:t>
            </a:r>
            <a:r>
              <a:rPr lang="en-US" sz="1600" b="0" dirty="0"/>
              <a:t>the extent to which one tends to actively “keep apart” network contacts whom may not yet know each other.</a:t>
            </a:r>
          </a:p>
          <a:p>
            <a:pPr>
              <a:lnSpc>
                <a:spcPct val="120000"/>
              </a:lnSpc>
              <a:spcBef>
                <a:spcPts val="600"/>
              </a:spcBef>
            </a:pPr>
            <a:r>
              <a:rPr lang="en-US" sz="1600" dirty="0"/>
              <a:t>Survey question (abridged):</a:t>
            </a:r>
            <a:endParaRPr lang="en-US" sz="1600" b="0" dirty="0"/>
          </a:p>
          <a:p>
            <a:pPr>
              <a:lnSpc>
                <a:spcPct val="120000"/>
              </a:lnSpc>
              <a:spcBef>
                <a:spcPts val="600"/>
              </a:spcBef>
              <a:buNone/>
            </a:pPr>
            <a:r>
              <a:rPr lang="en-US" sz="1600" b="0" dirty="0"/>
              <a:t>	“At work…</a:t>
            </a:r>
          </a:p>
          <a:p>
            <a:pPr>
              <a:lnSpc>
                <a:spcPct val="120000"/>
              </a:lnSpc>
              <a:spcBef>
                <a:spcPts val="600"/>
              </a:spcBef>
              <a:buNone/>
            </a:pPr>
            <a:r>
              <a:rPr lang="en-US" sz="1600" b="0" dirty="0"/>
              <a:t>	</a:t>
            </a:r>
            <a:r>
              <a:rPr lang="en-US" sz="1600" b="0" i="1" dirty="0"/>
              <a:t>…I seek to prevent my contacts from becoming too closely acquainted with one another</a:t>
            </a:r>
          </a:p>
          <a:p>
            <a:pPr>
              <a:lnSpc>
                <a:spcPct val="120000"/>
              </a:lnSpc>
              <a:spcBef>
                <a:spcPts val="600"/>
              </a:spcBef>
              <a:buNone/>
            </a:pPr>
            <a:r>
              <a:rPr lang="en-US" sz="1600" b="0" i="1" dirty="0"/>
              <a:t>	… I seek to control when and how different actors interact with each other</a:t>
            </a:r>
          </a:p>
          <a:p>
            <a:pPr>
              <a:lnSpc>
                <a:spcPct val="120000"/>
              </a:lnSpc>
              <a:spcBef>
                <a:spcPts val="600"/>
              </a:spcBef>
              <a:buNone/>
            </a:pPr>
            <a:r>
              <a:rPr lang="en-US" sz="1600" b="0" i="1" dirty="0"/>
              <a:t>	… Sometimes I aim to strategically undermine the relationships between my contacts</a:t>
            </a:r>
          </a:p>
          <a:p>
            <a:pPr>
              <a:lnSpc>
                <a:spcPct val="120000"/>
              </a:lnSpc>
              <a:spcBef>
                <a:spcPts val="600"/>
              </a:spcBef>
              <a:buNone/>
            </a:pPr>
            <a:r>
              <a:rPr lang="en-US" sz="1600" b="0" i="1" dirty="0"/>
              <a:t>	… I seek to gain control over acquaintances by keeping them apart”</a:t>
            </a:r>
            <a:endParaRPr lang="en-US" sz="1600" b="0" dirty="0"/>
          </a:p>
          <a:p>
            <a:pPr>
              <a:lnSpc>
                <a:spcPct val="120000"/>
              </a:lnSpc>
              <a:spcBef>
                <a:spcPts val="600"/>
              </a:spcBef>
            </a:pPr>
            <a:r>
              <a:rPr lang="en-US" sz="1600" dirty="0"/>
              <a:t>Response scale </a:t>
            </a:r>
            <a:r>
              <a:rPr lang="en-US" sz="1600" b="0" dirty="0"/>
              <a:t>is from 1 to 5</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0"/>
          </p:nvPr>
        </p:nvSpPr>
        <p:spPr>
          <a:xfrm>
            <a:off x="800906" y="214300"/>
            <a:ext cx="8497093" cy="642950"/>
          </a:xfrm>
        </p:spPr>
        <p:txBody>
          <a:bodyPr/>
          <a:lstStyle/>
          <a:p>
            <a:r>
              <a:rPr lang="en-US" sz="3200" dirty="0"/>
              <a:t>Tertius gaudens orientation (continued)</a:t>
            </a:r>
          </a:p>
        </p:txBody>
      </p:sp>
      <p:graphicFrame>
        <p:nvGraphicFramePr>
          <p:cNvPr id="6" name="Table 5"/>
          <p:cNvGraphicFramePr>
            <a:graphicFrameLocks noGrp="1"/>
          </p:cNvGraphicFramePr>
          <p:nvPr>
            <p:extLst>
              <p:ext uri="{D42A27DB-BD31-4B8C-83A1-F6EECF244321}">
                <p14:modId xmlns:p14="http://schemas.microsoft.com/office/powerpoint/2010/main" val="2808486399"/>
              </p:ext>
            </p:extLst>
          </p:nvPr>
        </p:nvGraphicFramePr>
        <p:xfrm>
          <a:off x="1015146" y="857250"/>
          <a:ext cx="3887582" cy="2240280"/>
        </p:xfrm>
        <a:graphic>
          <a:graphicData uri="http://schemas.openxmlformats.org/drawingml/2006/table">
            <a:tbl>
              <a:tblPr firstRow="1" bandRow="1">
                <a:tableStyleId>{69012ECD-51FC-41F1-AA8D-1B2483CD663E}</a:tableStyleId>
              </a:tblPr>
              <a:tblGrid>
                <a:gridCol w="1444599">
                  <a:extLst>
                    <a:ext uri="{9D8B030D-6E8A-4147-A177-3AD203B41FA5}">
                      <a16:colId xmlns:a16="http://schemas.microsoft.com/office/drawing/2014/main" val="20000"/>
                    </a:ext>
                  </a:extLst>
                </a:gridCol>
                <a:gridCol w="799139">
                  <a:extLst>
                    <a:ext uri="{9D8B030D-6E8A-4147-A177-3AD203B41FA5}">
                      <a16:colId xmlns:a16="http://schemas.microsoft.com/office/drawing/2014/main" val="20001"/>
                    </a:ext>
                  </a:extLst>
                </a:gridCol>
                <a:gridCol w="860612">
                  <a:extLst>
                    <a:ext uri="{9D8B030D-6E8A-4147-A177-3AD203B41FA5}">
                      <a16:colId xmlns:a16="http://schemas.microsoft.com/office/drawing/2014/main" val="20002"/>
                    </a:ext>
                  </a:extLst>
                </a:gridCol>
                <a:gridCol w="783232">
                  <a:extLst>
                    <a:ext uri="{9D8B030D-6E8A-4147-A177-3AD203B41FA5}">
                      <a16:colId xmlns:a16="http://schemas.microsoft.com/office/drawing/2014/main" val="20003"/>
                    </a:ext>
                  </a:extLst>
                </a:gridCol>
              </a:tblGrid>
              <a:tr h="230521">
                <a:tc gridSpan="4">
                  <a:txBody>
                    <a:bodyPr/>
                    <a:lstStyle/>
                    <a:p>
                      <a:pPr algn="ctr"/>
                      <a:r>
                        <a:rPr lang="en-US" sz="1500" dirty="0">
                          <a:solidFill>
                            <a:schemeClr val="tx1"/>
                          </a:solidFill>
                        </a:rPr>
                        <a:t>Means and standard deviations</a:t>
                      </a:r>
                    </a:p>
                  </a:txBody>
                  <a:tcPr>
                    <a:noFill/>
                  </a:tcPr>
                </a:tc>
                <a:tc hMerge="1">
                  <a:txBody>
                    <a:bodyPr/>
                    <a:lstStyle/>
                    <a:p>
                      <a:endParaRPr lang="en-US"/>
                    </a:p>
                  </a:txBody>
                  <a:tcPr/>
                </a:tc>
                <a:tc hMerge="1">
                  <a:txBody>
                    <a:bodyPr/>
                    <a:lstStyle/>
                    <a:p>
                      <a:endParaRPr lang="en-US" sz="1000" dirty="0">
                        <a:solidFill>
                          <a:schemeClr val="tx1"/>
                        </a:solidFill>
                      </a:endParaRPr>
                    </a:p>
                  </a:txBody>
                  <a:tcPr>
                    <a:noFill/>
                  </a:tcPr>
                </a:tc>
                <a:tc hMerge="1">
                  <a:txBody>
                    <a:bodyPr/>
                    <a:lstStyle/>
                    <a:p>
                      <a:pPr algn="ctr"/>
                      <a:endParaRPr lang="en-US" sz="1500" dirty="0">
                        <a:solidFill>
                          <a:schemeClr val="tx1"/>
                        </a:solidFill>
                      </a:endParaRPr>
                    </a:p>
                  </a:txBody>
                  <a:tcPr>
                    <a:noFill/>
                  </a:tcPr>
                </a:tc>
                <a:extLst>
                  <a:ext uri="{0D108BD9-81ED-4DB2-BD59-A6C34878D82A}">
                    <a16:rowId xmlns:a16="http://schemas.microsoft.com/office/drawing/2014/main" val="10000"/>
                  </a:ext>
                </a:extLst>
              </a:tr>
              <a:tr h="200825">
                <a:tc>
                  <a:txBody>
                    <a:bodyPr/>
                    <a:lstStyle/>
                    <a:p>
                      <a:pPr algn="l"/>
                      <a:r>
                        <a:rPr lang="en-US" sz="1500" b="1" i="1" dirty="0">
                          <a:solidFill>
                            <a:schemeClr val="tx1"/>
                          </a:solidFill>
                        </a:rPr>
                        <a:t>Org level</a:t>
                      </a:r>
                    </a:p>
                  </a:txBody>
                  <a:tcPr anchor="ctr"/>
                </a:tc>
                <a:tc>
                  <a:txBody>
                    <a:bodyPr/>
                    <a:lstStyle/>
                    <a:p>
                      <a:pPr algn="ctr"/>
                      <a:r>
                        <a:rPr lang="en-US" sz="1500" b="1" i="1" dirty="0">
                          <a:solidFill>
                            <a:schemeClr val="tx1"/>
                          </a:solidFill>
                        </a:rPr>
                        <a:t>N</a:t>
                      </a:r>
                    </a:p>
                  </a:txBody>
                  <a:tcPr anchor="ctr"/>
                </a:tc>
                <a:tc>
                  <a:txBody>
                    <a:bodyPr/>
                    <a:lstStyle/>
                    <a:p>
                      <a:pPr algn="ctr"/>
                      <a:r>
                        <a:rPr lang="en-US" sz="1500" b="1" i="1" dirty="0">
                          <a:solidFill>
                            <a:schemeClr val="tx1"/>
                          </a:solidFill>
                        </a:rPr>
                        <a:t>Mean</a:t>
                      </a:r>
                    </a:p>
                  </a:txBody>
                  <a:tcPr anchor="ctr"/>
                </a:tc>
                <a:tc>
                  <a:txBody>
                    <a:bodyPr/>
                    <a:lstStyle/>
                    <a:p>
                      <a:pPr algn="ctr"/>
                      <a:r>
                        <a:rPr lang="en-US" sz="1500" b="1" i="1" dirty="0">
                          <a:solidFill>
                            <a:schemeClr val="tx1"/>
                          </a:solidFill>
                        </a:rPr>
                        <a:t>S.D.</a:t>
                      </a:r>
                    </a:p>
                  </a:txBody>
                  <a:tcPr anchor="ctr"/>
                </a:tc>
                <a:extLst>
                  <a:ext uri="{0D108BD9-81ED-4DB2-BD59-A6C34878D82A}">
                    <a16:rowId xmlns:a16="http://schemas.microsoft.com/office/drawing/2014/main" val="10001"/>
                  </a:ext>
                </a:extLst>
              </a:tr>
              <a:tr h="200825">
                <a:tc>
                  <a:txBody>
                    <a:bodyPr/>
                    <a:lstStyle/>
                    <a:p>
                      <a:pPr algn="l"/>
                      <a:r>
                        <a:rPr lang="en-US" sz="1400" dirty="0">
                          <a:solidFill>
                            <a:schemeClr val="tx1"/>
                          </a:solidFill>
                        </a:rPr>
                        <a:t>Entry level</a:t>
                      </a:r>
                    </a:p>
                  </a:txBody>
                  <a:tcPr anchor="ctr"/>
                </a:tc>
                <a:tc>
                  <a:txBody>
                    <a:bodyPr/>
                    <a:lstStyle/>
                    <a:p>
                      <a:pPr algn="ctr"/>
                      <a:r>
                        <a:rPr lang="en-US" sz="1500" kern="1200" dirty="0">
                          <a:solidFill>
                            <a:schemeClr val="tx1"/>
                          </a:solidFill>
                          <a:latin typeface="+mn-lt"/>
                          <a:ea typeface="+mn-ea"/>
                          <a:cs typeface="+mn-cs"/>
                        </a:rPr>
                        <a:t>32</a:t>
                      </a:r>
                    </a:p>
                  </a:txBody>
                  <a:tcPr anchor="ctr"/>
                </a:tc>
                <a:tc>
                  <a:txBody>
                    <a:bodyPr/>
                    <a:lstStyle/>
                    <a:p>
                      <a:pPr algn="ctr" fontAlgn="t"/>
                      <a:r>
                        <a:rPr lang="en-US" sz="1500" kern="1200" dirty="0">
                          <a:solidFill>
                            <a:schemeClr val="tx1"/>
                          </a:solidFill>
                          <a:latin typeface="+mn-lt"/>
                          <a:ea typeface="+mn-ea"/>
                          <a:cs typeface="+mn-cs"/>
                        </a:rPr>
                        <a:t>1.36</a:t>
                      </a:r>
                    </a:p>
                  </a:txBody>
                  <a:tcPr marL="9525" marR="9525" marT="9525" marB="0" anchor="ctr"/>
                </a:tc>
                <a:tc>
                  <a:txBody>
                    <a:bodyPr/>
                    <a:lstStyle/>
                    <a:p>
                      <a:pPr algn="ctr" fontAlgn="t"/>
                      <a:r>
                        <a:rPr lang="en-US" sz="1500" kern="1200" dirty="0">
                          <a:solidFill>
                            <a:schemeClr val="tx1"/>
                          </a:solidFill>
                          <a:latin typeface="+mn-lt"/>
                          <a:ea typeface="+mn-ea"/>
                          <a:cs typeface="+mn-cs"/>
                        </a:rPr>
                        <a:t>0.70</a:t>
                      </a:r>
                    </a:p>
                  </a:txBody>
                  <a:tcPr marL="9525" marR="9525" marT="9525" marB="0" anchor="ctr"/>
                </a:tc>
                <a:extLst>
                  <a:ext uri="{0D108BD9-81ED-4DB2-BD59-A6C34878D82A}">
                    <a16:rowId xmlns:a16="http://schemas.microsoft.com/office/drawing/2014/main" val="10002"/>
                  </a:ext>
                </a:extLst>
              </a:tr>
              <a:tr h="200825">
                <a:tc>
                  <a:txBody>
                    <a:bodyPr/>
                    <a:lstStyle/>
                    <a:p>
                      <a:pPr algn="l"/>
                      <a:r>
                        <a:rPr lang="en-US" sz="1400" dirty="0">
                          <a:solidFill>
                            <a:schemeClr val="tx1"/>
                          </a:solidFill>
                        </a:rPr>
                        <a:t>Mid level</a:t>
                      </a:r>
                    </a:p>
                  </a:txBody>
                  <a:tcPr anchor="ctr"/>
                </a:tc>
                <a:tc>
                  <a:txBody>
                    <a:bodyPr/>
                    <a:lstStyle/>
                    <a:p>
                      <a:pPr algn="ctr"/>
                      <a:r>
                        <a:rPr lang="en-US" sz="1500" kern="1200" dirty="0">
                          <a:solidFill>
                            <a:schemeClr val="tx1"/>
                          </a:solidFill>
                          <a:latin typeface="+mn-lt"/>
                          <a:ea typeface="+mn-ea"/>
                          <a:cs typeface="+mn-cs"/>
                        </a:rPr>
                        <a:t>79</a:t>
                      </a:r>
                    </a:p>
                  </a:txBody>
                  <a:tcPr anchor="ctr"/>
                </a:tc>
                <a:tc>
                  <a:txBody>
                    <a:bodyPr/>
                    <a:lstStyle/>
                    <a:p>
                      <a:pPr algn="ctr" fontAlgn="t"/>
                      <a:r>
                        <a:rPr lang="en-US" sz="1500" kern="1200" dirty="0">
                          <a:solidFill>
                            <a:schemeClr val="tx1"/>
                          </a:solidFill>
                          <a:latin typeface="+mn-lt"/>
                          <a:ea typeface="+mn-ea"/>
                          <a:cs typeface="+mn-cs"/>
                        </a:rPr>
                        <a:t>1.36</a:t>
                      </a:r>
                    </a:p>
                  </a:txBody>
                  <a:tcPr marL="9525" marR="9525" marT="9525" marB="0" anchor="ctr"/>
                </a:tc>
                <a:tc>
                  <a:txBody>
                    <a:bodyPr/>
                    <a:lstStyle/>
                    <a:p>
                      <a:pPr algn="ctr" fontAlgn="t"/>
                      <a:r>
                        <a:rPr lang="en-US" sz="1500" kern="1200" dirty="0">
                          <a:solidFill>
                            <a:schemeClr val="tx1"/>
                          </a:solidFill>
                          <a:latin typeface="+mn-lt"/>
                          <a:ea typeface="+mn-ea"/>
                          <a:cs typeface="+mn-cs"/>
                        </a:rPr>
                        <a:t>0.52</a:t>
                      </a:r>
                    </a:p>
                  </a:txBody>
                  <a:tcPr marL="9525" marR="9525" marT="9525" marB="0" anchor="ctr"/>
                </a:tc>
                <a:extLst>
                  <a:ext uri="{0D108BD9-81ED-4DB2-BD59-A6C34878D82A}">
                    <a16:rowId xmlns:a16="http://schemas.microsoft.com/office/drawing/2014/main" val="10003"/>
                  </a:ext>
                </a:extLst>
              </a:tr>
              <a:tr h="200825">
                <a:tc>
                  <a:txBody>
                    <a:bodyPr/>
                    <a:lstStyle/>
                    <a:p>
                      <a:pPr algn="l"/>
                      <a:r>
                        <a:rPr lang="en-US" sz="1400" dirty="0">
                          <a:solidFill>
                            <a:schemeClr val="tx1"/>
                          </a:solidFill>
                        </a:rPr>
                        <a:t>Senior level</a:t>
                      </a:r>
                    </a:p>
                  </a:txBody>
                  <a:tcPr anchor="ctr"/>
                </a:tc>
                <a:tc>
                  <a:txBody>
                    <a:bodyPr/>
                    <a:lstStyle/>
                    <a:p>
                      <a:pPr algn="ctr"/>
                      <a:r>
                        <a:rPr lang="en-US" sz="1500" kern="1200" dirty="0">
                          <a:solidFill>
                            <a:schemeClr val="tx1"/>
                          </a:solidFill>
                          <a:latin typeface="+mn-lt"/>
                          <a:ea typeface="+mn-ea"/>
                          <a:cs typeface="+mn-cs"/>
                        </a:rPr>
                        <a:t>9</a:t>
                      </a:r>
                    </a:p>
                  </a:txBody>
                  <a:tcPr anchor="ctr"/>
                </a:tc>
                <a:tc>
                  <a:txBody>
                    <a:bodyPr/>
                    <a:lstStyle/>
                    <a:p>
                      <a:pPr algn="ctr" fontAlgn="t"/>
                      <a:r>
                        <a:rPr lang="en-US" sz="1500" kern="1200" dirty="0">
                          <a:solidFill>
                            <a:schemeClr val="tx1"/>
                          </a:solidFill>
                          <a:latin typeface="+mn-lt"/>
                          <a:ea typeface="+mn-ea"/>
                          <a:cs typeface="+mn-cs"/>
                        </a:rPr>
                        <a:t>1.56</a:t>
                      </a:r>
                    </a:p>
                  </a:txBody>
                  <a:tcPr marL="9525" marR="9525" marT="9525" marB="0" anchor="ctr"/>
                </a:tc>
                <a:tc>
                  <a:txBody>
                    <a:bodyPr/>
                    <a:lstStyle/>
                    <a:p>
                      <a:pPr algn="ctr" fontAlgn="t"/>
                      <a:r>
                        <a:rPr lang="en-US" sz="1500" kern="1200" dirty="0">
                          <a:solidFill>
                            <a:schemeClr val="tx1"/>
                          </a:solidFill>
                          <a:latin typeface="+mn-lt"/>
                          <a:ea typeface="+mn-ea"/>
                          <a:cs typeface="+mn-cs"/>
                        </a:rPr>
                        <a:t>0.69</a:t>
                      </a:r>
                    </a:p>
                  </a:txBody>
                  <a:tcPr marL="9525" marR="9525" marT="9525" marB="0" anchor="ctr"/>
                </a:tc>
                <a:extLst>
                  <a:ext uri="{0D108BD9-81ED-4DB2-BD59-A6C34878D82A}">
                    <a16:rowId xmlns:a16="http://schemas.microsoft.com/office/drawing/2014/main" val="10004"/>
                  </a:ext>
                </a:extLst>
              </a:tr>
              <a:tr h="200825">
                <a:tc>
                  <a:txBody>
                    <a:bodyPr/>
                    <a:lstStyle/>
                    <a:p>
                      <a:pPr algn="l"/>
                      <a:r>
                        <a:rPr lang="en-US" sz="1400" dirty="0">
                          <a:solidFill>
                            <a:schemeClr val="tx1"/>
                          </a:solidFill>
                        </a:rPr>
                        <a:t>Executive level</a:t>
                      </a:r>
                    </a:p>
                  </a:txBody>
                  <a:tcPr anchor="ctr"/>
                </a:tc>
                <a:tc>
                  <a:txBody>
                    <a:bodyPr/>
                    <a:lstStyle/>
                    <a:p>
                      <a:pPr algn="ctr"/>
                      <a:r>
                        <a:rPr lang="en-US" sz="1500" kern="1200" dirty="0">
                          <a:solidFill>
                            <a:schemeClr val="tx1"/>
                          </a:solidFill>
                          <a:latin typeface="+mn-lt"/>
                          <a:ea typeface="+mn-ea"/>
                          <a:cs typeface="+mn-cs"/>
                        </a:rPr>
                        <a:t>5</a:t>
                      </a:r>
                    </a:p>
                  </a:txBody>
                  <a:tcPr anchor="ctr"/>
                </a:tc>
                <a:tc>
                  <a:txBody>
                    <a:bodyPr/>
                    <a:lstStyle/>
                    <a:p>
                      <a:pPr algn="ctr" fontAlgn="t"/>
                      <a:r>
                        <a:rPr lang="en-US" sz="1500" kern="1200" dirty="0">
                          <a:solidFill>
                            <a:schemeClr val="tx1"/>
                          </a:solidFill>
                          <a:latin typeface="+mn-lt"/>
                          <a:ea typeface="+mn-ea"/>
                          <a:cs typeface="+mn-cs"/>
                        </a:rPr>
                        <a:t>1.07</a:t>
                      </a:r>
                    </a:p>
                  </a:txBody>
                  <a:tcPr marL="9525" marR="9525" marT="9525" marB="0" anchor="ctr"/>
                </a:tc>
                <a:tc>
                  <a:txBody>
                    <a:bodyPr/>
                    <a:lstStyle/>
                    <a:p>
                      <a:pPr algn="ctr" fontAlgn="t"/>
                      <a:r>
                        <a:rPr lang="en-US" sz="1500" kern="1200" dirty="0">
                          <a:solidFill>
                            <a:schemeClr val="tx1"/>
                          </a:solidFill>
                          <a:latin typeface="+mn-lt"/>
                          <a:ea typeface="+mn-ea"/>
                          <a:cs typeface="+mn-cs"/>
                        </a:rPr>
                        <a:t>0.09</a:t>
                      </a:r>
                    </a:p>
                  </a:txBody>
                  <a:tcPr marL="9525" marR="9525" marT="9525" marB="0" anchor="ctr"/>
                </a:tc>
                <a:extLst>
                  <a:ext uri="{0D108BD9-81ED-4DB2-BD59-A6C34878D82A}">
                    <a16:rowId xmlns:a16="http://schemas.microsoft.com/office/drawing/2014/main" val="10005"/>
                  </a:ext>
                </a:extLst>
              </a:tr>
              <a:tr h="200825">
                <a:tc>
                  <a:txBody>
                    <a:bodyPr/>
                    <a:lstStyle/>
                    <a:p>
                      <a:pPr algn="l"/>
                      <a:r>
                        <a:rPr lang="en-US" sz="1500" dirty="0">
                          <a:solidFill>
                            <a:schemeClr val="tx1"/>
                          </a:solidFill>
                        </a:rPr>
                        <a:t>All</a:t>
                      </a:r>
                    </a:p>
                  </a:txBody>
                  <a:tcPr anchor="ctr"/>
                </a:tc>
                <a:tc>
                  <a:txBody>
                    <a:bodyPr/>
                    <a:lstStyle/>
                    <a:p>
                      <a:pPr algn="ctr"/>
                      <a:r>
                        <a:rPr lang="en-US" sz="1500" kern="1200" dirty="0">
                          <a:solidFill>
                            <a:schemeClr val="tx1"/>
                          </a:solidFill>
                          <a:latin typeface="+mn-lt"/>
                          <a:ea typeface="+mn-ea"/>
                          <a:cs typeface="+mn-cs"/>
                        </a:rPr>
                        <a:t>125</a:t>
                      </a:r>
                    </a:p>
                  </a:txBody>
                  <a:tcPr anchor="ctr"/>
                </a:tc>
                <a:tc>
                  <a:txBody>
                    <a:bodyPr/>
                    <a:lstStyle/>
                    <a:p>
                      <a:pPr algn="ctr" fontAlgn="t"/>
                      <a:r>
                        <a:rPr lang="en-US" sz="1500" kern="1200" dirty="0">
                          <a:solidFill>
                            <a:schemeClr val="tx1"/>
                          </a:solidFill>
                          <a:latin typeface="+mn-lt"/>
                          <a:ea typeface="+mn-ea"/>
                          <a:cs typeface="+mn-cs"/>
                        </a:rPr>
                        <a:t>1.36</a:t>
                      </a:r>
                    </a:p>
                  </a:txBody>
                  <a:tcPr marL="9525" marR="9525" marT="9525" marB="0" anchor="ctr"/>
                </a:tc>
                <a:tc>
                  <a:txBody>
                    <a:bodyPr/>
                    <a:lstStyle/>
                    <a:p>
                      <a:pPr algn="ctr" fontAlgn="t"/>
                      <a:r>
                        <a:rPr lang="en-US" sz="1500" kern="1200" dirty="0">
                          <a:solidFill>
                            <a:schemeClr val="tx1"/>
                          </a:solidFill>
                          <a:latin typeface="+mn-lt"/>
                          <a:ea typeface="+mn-ea"/>
                          <a:cs typeface="+mn-cs"/>
                        </a:rPr>
                        <a:t>0.57</a:t>
                      </a:r>
                    </a:p>
                  </a:txBody>
                  <a:tcPr marL="9525" marR="9525" marT="9525" marB="0" anchor="ctr"/>
                </a:tc>
                <a:extLst>
                  <a:ext uri="{0D108BD9-81ED-4DB2-BD59-A6C34878D82A}">
                    <a16:rowId xmlns:a16="http://schemas.microsoft.com/office/drawing/2014/main" val="10006"/>
                  </a:ext>
                </a:extLst>
              </a:tr>
            </a:tbl>
          </a:graphicData>
        </a:graphic>
      </p:graphicFrame>
      <p:sp>
        <p:nvSpPr>
          <p:cNvPr id="8" name="TextBox 7"/>
          <p:cNvSpPr txBox="1"/>
          <p:nvPr/>
        </p:nvSpPr>
        <p:spPr>
          <a:xfrm>
            <a:off x="1015146" y="3097530"/>
            <a:ext cx="8083604" cy="1708160"/>
          </a:xfrm>
          <a:prstGeom prst="rect">
            <a:avLst/>
          </a:prstGeom>
          <a:noFill/>
        </p:spPr>
        <p:txBody>
          <a:bodyPr wrap="square" rtlCol="0">
            <a:spAutoFit/>
          </a:bodyPr>
          <a:lstStyle/>
          <a:p>
            <a:pPr>
              <a:lnSpc>
                <a:spcPct val="150000"/>
              </a:lnSpc>
              <a:buFont typeface="Arial" pitchFamily="34" charset="0"/>
              <a:buChar char="•"/>
            </a:pPr>
            <a:r>
              <a:rPr lang="en-US" sz="1400" dirty="0"/>
              <a:t> ANOVA test reveals no statistically significant differences </a:t>
            </a:r>
            <a:r>
              <a:rPr lang="en-US" sz="1400" i="1" dirty="0"/>
              <a:t>in tertius gaudens orientation </a:t>
            </a:r>
            <a:r>
              <a:rPr lang="en-US" sz="1400" dirty="0"/>
              <a:t>(TGO) across </a:t>
            </a:r>
            <a:r>
              <a:rPr lang="en-US" sz="1400" i="1" dirty="0"/>
              <a:t>organizational levels</a:t>
            </a:r>
            <a:r>
              <a:rPr lang="en-US" sz="1400" dirty="0"/>
              <a:t>. </a:t>
            </a:r>
            <a:r>
              <a:rPr lang="en-US" sz="1400" i="1" dirty="0"/>
              <a:t>Tenure</a:t>
            </a:r>
            <a:r>
              <a:rPr lang="en-US" sz="1400" dirty="0"/>
              <a:t> is not significantly related to </a:t>
            </a:r>
            <a:r>
              <a:rPr lang="en-US" sz="1400" i="1" dirty="0"/>
              <a:t>TGO.</a:t>
            </a:r>
            <a:endParaRPr lang="en-US" sz="1400" dirty="0"/>
          </a:p>
          <a:p>
            <a:pPr>
              <a:lnSpc>
                <a:spcPct val="150000"/>
              </a:lnSpc>
              <a:buFont typeface="Arial" pitchFamily="34" charset="0"/>
              <a:buChar char="•"/>
            </a:pPr>
            <a:r>
              <a:rPr lang="en-US" sz="1400" dirty="0"/>
              <a:t> </a:t>
            </a:r>
            <a:r>
              <a:rPr lang="en-US" sz="1400" i="1" dirty="0"/>
              <a:t>TGO</a:t>
            </a:r>
            <a:r>
              <a:rPr lang="en-US" sz="1400" dirty="0"/>
              <a:t> is significantly, negatively related to </a:t>
            </a:r>
            <a:r>
              <a:rPr lang="en-US" sz="1400" i="1" dirty="0"/>
              <a:t>power </a:t>
            </a:r>
            <a:r>
              <a:rPr lang="en-US" sz="1400" dirty="0"/>
              <a:t>(</a:t>
            </a:r>
            <a:r>
              <a:rPr lang="en-US" sz="1400" i="1" dirty="0"/>
              <a:t>r =</a:t>
            </a:r>
            <a:r>
              <a:rPr lang="en-US" sz="1400" dirty="0"/>
              <a:t> -.19, </a:t>
            </a:r>
            <a:r>
              <a:rPr lang="en-US" sz="1400" i="1" dirty="0"/>
              <a:t>p </a:t>
            </a:r>
            <a:r>
              <a:rPr lang="en-US" sz="1400" dirty="0"/>
              <a:t>&lt; .05). But, it is not significantly related to </a:t>
            </a:r>
            <a:r>
              <a:rPr lang="en-US" sz="1400" i="1" dirty="0"/>
              <a:t>status, self-interest orientation,</a:t>
            </a:r>
            <a:r>
              <a:rPr lang="en-US" sz="1400" dirty="0"/>
              <a:t> or </a:t>
            </a:r>
            <a:r>
              <a:rPr lang="en-US" sz="1400" i="1" dirty="0"/>
              <a:t>other-interest orientation</a:t>
            </a:r>
            <a:r>
              <a:rPr lang="en-US" sz="1400" dirty="0"/>
              <a:t>. </a:t>
            </a:r>
          </a:p>
          <a:p>
            <a:pPr>
              <a:lnSpc>
                <a:spcPct val="150000"/>
              </a:lnSpc>
              <a:buFont typeface="Arial" pitchFamily="34" charset="0"/>
              <a:buChar char="•"/>
            </a:pPr>
            <a:r>
              <a:rPr lang="en-US" sz="1400" dirty="0"/>
              <a:t> </a:t>
            </a:r>
            <a:r>
              <a:rPr lang="en-US" sz="1400" i="1" dirty="0"/>
              <a:t>TGO</a:t>
            </a:r>
            <a:r>
              <a:rPr lang="en-US" sz="1400" dirty="0"/>
              <a:t> is not significantly related to </a:t>
            </a:r>
            <a:r>
              <a:rPr lang="en-US" sz="1400" i="1" dirty="0"/>
              <a:t>knowledge sharing</a:t>
            </a:r>
            <a:r>
              <a:rPr lang="en-US" sz="1400" dirty="0"/>
              <a:t> or </a:t>
            </a:r>
            <a:r>
              <a:rPr lang="en-US" sz="1400" i="1" dirty="0"/>
              <a:t>networking behaviors</a:t>
            </a:r>
            <a:r>
              <a:rPr lang="en-US" sz="1400" dirty="0"/>
              <a:t>.</a:t>
            </a:r>
          </a:p>
        </p:txBody>
      </p:sp>
      <p:pic>
        <p:nvPicPr>
          <p:cNvPr id="3" name="Picture 2"/>
          <p:cNvPicPr>
            <a:picLocks noChangeAspect="1" noChangeArrowheads="1"/>
          </p:cNvPicPr>
          <p:nvPr/>
        </p:nvPicPr>
        <p:blipFill>
          <a:blip r:embed="rId2"/>
          <a:srcRect/>
          <a:stretch>
            <a:fillRect/>
          </a:stretch>
        </p:blipFill>
        <p:spPr bwMode="auto">
          <a:xfrm>
            <a:off x="5210276" y="857251"/>
            <a:ext cx="3888474" cy="2294837"/>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0"/>
          </p:nvPr>
        </p:nvSpPr>
        <p:spPr/>
        <p:txBody>
          <a:bodyPr/>
          <a:lstStyle/>
          <a:p>
            <a:r>
              <a:rPr lang="en-US" dirty="0"/>
              <a:t>Tertius conduit orientation</a:t>
            </a:r>
          </a:p>
        </p:txBody>
      </p:sp>
      <p:sp>
        <p:nvSpPr>
          <p:cNvPr id="3" name="Text Placeholder 2"/>
          <p:cNvSpPr>
            <a:spLocks noGrp="1"/>
          </p:cNvSpPr>
          <p:nvPr>
            <p:ph type="body" sz="half" idx="11"/>
          </p:nvPr>
        </p:nvSpPr>
        <p:spPr>
          <a:xfrm>
            <a:off x="795339" y="1343517"/>
            <a:ext cx="8502659" cy="3600835"/>
          </a:xfrm>
        </p:spPr>
        <p:txBody>
          <a:bodyPr/>
          <a:lstStyle/>
          <a:p>
            <a:pPr>
              <a:lnSpc>
                <a:spcPct val="120000"/>
              </a:lnSpc>
              <a:spcBef>
                <a:spcPts val="600"/>
              </a:spcBef>
            </a:pPr>
            <a:r>
              <a:rPr lang="en-US" sz="1600" dirty="0"/>
              <a:t>What it measures: </a:t>
            </a:r>
            <a:r>
              <a:rPr lang="en-US" sz="1600" b="0" dirty="0"/>
              <a:t>the extent to which one tends to “channel/relay” resources between network contacts whom may not yet know each other.</a:t>
            </a:r>
          </a:p>
          <a:p>
            <a:pPr>
              <a:lnSpc>
                <a:spcPct val="120000"/>
              </a:lnSpc>
              <a:spcBef>
                <a:spcPts val="600"/>
              </a:spcBef>
            </a:pPr>
            <a:r>
              <a:rPr lang="en-US" sz="1600" dirty="0"/>
              <a:t>Survey question (abridged):</a:t>
            </a:r>
            <a:endParaRPr lang="en-US" sz="1600" b="0" dirty="0"/>
          </a:p>
          <a:p>
            <a:pPr>
              <a:lnSpc>
                <a:spcPct val="120000"/>
              </a:lnSpc>
              <a:spcBef>
                <a:spcPts val="600"/>
              </a:spcBef>
              <a:buNone/>
            </a:pPr>
            <a:r>
              <a:rPr lang="en-US" sz="1600" b="0" dirty="0"/>
              <a:t>	“At work…</a:t>
            </a:r>
          </a:p>
          <a:p>
            <a:pPr>
              <a:lnSpc>
                <a:spcPct val="120000"/>
              </a:lnSpc>
              <a:spcBef>
                <a:spcPts val="600"/>
              </a:spcBef>
              <a:buNone/>
            </a:pPr>
            <a:r>
              <a:rPr lang="en-US" sz="1600" b="0" dirty="0"/>
              <a:t>	</a:t>
            </a:r>
            <a:r>
              <a:rPr lang="en-US" sz="1600" b="0" i="1" dirty="0"/>
              <a:t>…I tend to take a role of a messenger who moves knowledge from one person to another</a:t>
            </a:r>
          </a:p>
          <a:p>
            <a:pPr>
              <a:lnSpc>
                <a:spcPct val="120000"/>
              </a:lnSpc>
              <a:spcBef>
                <a:spcPts val="600"/>
              </a:spcBef>
              <a:buNone/>
            </a:pPr>
            <a:r>
              <a:rPr lang="en-US" sz="1600" b="0" i="1" dirty="0"/>
              <a:t>	… Moving ideas between different groups is a critical aspect of my behavior</a:t>
            </a:r>
          </a:p>
          <a:p>
            <a:pPr>
              <a:lnSpc>
                <a:spcPct val="120000"/>
              </a:lnSpc>
              <a:spcBef>
                <a:spcPts val="600"/>
              </a:spcBef>
              <a:buNone/>
            </a:pPr>
            <a:r>
              <a:rPr lang="en-US" sz="1600" b="0" i="1" dirty="0"/>
              <a:t>	… When I have a choice I prefer to relay ideas between parties</a:t>
            </a:r>
          </a:p>
          <a:p>
            <a:pPr>
              <a:lnSpc>
                <a:spcPct val="120000"/>
              </a:lnSpc>
              <a:spcBef>
                <a:spcPts val="600"/>
              </a:spcBef>
              <a:buNone/>
            </a:pPr>
            <a:r>
              <a:rPr lang="en-US" sz="1600" b="0" i="1" dirty="0"/>
              <a:t>	… I seek to pursue objectives by moving information from one person to another”</a:t>
            </a:r>
            <a:endParaRPr lang="en-US" sz="1600" b="0" dirty="0"/>
          </a:p>
          <a:p>
            <a:pPr>
              <a:lnSpc>
                <a:spcPct val="120000"/>
              </a:lnSpc>
              <a:spcBef>
                <a:spcPts val="600"/>
              </a:spcBef>
            </a:pPr>
            <a:r>
              <a:rPr lang="en-US" sz="1600" dirty="0"/>
              <a:t>Response scale </a:t>
            </a:r>
            <a:r>
              <a:rPr lang="en-US" sz="1600" b="0" dirty="0"/>
              <a:t>is from 1 to 5</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0"/>
          </p:nvPr>
        </p:nvSpPr>
        <p:spPr>
          <a:xfrm>
            <a:off x="800906" y="214300"/>
            <a:ext cx="8497093" cy="642950"/>
          </a:xfrm>
        </p:spPr>
        <p:txBody>
          <a:bodyPr/>
          <a:lstStyle/>
          <a:p>
            <a:r>
              <a:rPr lang="en-US" sz="3200" dirty="0"/>
              <a:t>Tertius conduit orientation (continued)</a:t>
            </a:r>
          </a:p>
        </p:txBody>
      </p:sp>
      <p:graphicFrame>
        <p:nvGraphicFramePr>
          <p:cNvPr id="6" name="Table 5"/>
          <p:cNvGraphicFramePr>
            <a:graphicFrameLocks noGrp="1"/>
          </p:cNvGraphicFramePr>
          <p:nvPr>
            <p:extLst>
              <p:ext uri="{D42A27DB-BD31-4B8C-83A1-F6EECF244321}">
                <p14:modId xmlns:p14="http://schemas.microsoft.com/office/powerpoint/2010/main" val="2623102503"/>
              </p:ext>
            </p:extLst>
          </p:nvPr>
        </p:nvGraphicFramePr>
        <p:xfrm>
          <a:off x="1015146" y="857250"/>
          <a:ext cx="3887582" cy="2240280"/>
        </p:xfrm>
        <a:graphic>
          <a:graphicData uri="http://schemas.openxmlformats.org/drawingml/2006/table">
            <a:tbl>
              <a:tblPr firstRow="1" bandRow="1">
                <a:tableStyleId>{69012ECD-51FC-41F1-AA8D-1B2483CD663E}</a:tableStyleId>
              </a:tblPr>
              <a:tblGrid>
                <a:gridCol w="1444599">
                  <a:extLst>
                    <a:ext uri="{9D8B030D-6E8A-4147-A177-3AD203B41FA5}">
                      <a16:colId xmlns:a16="http://schemas.microsoft.com/office/drawing/2014/main" val="20000"/>
                    </a:ext>
                  </a:extLst>
                </a:gridCol>
                <a:gridCol w="799139">
                  <a:extLst>
                    <a:ext uri="{9D8B030D-6E8A-4147-A177-3AD203B41FA5}">
                      <a16:colId xmlns:a16="http://schemas.microsoft.com/office/drawing/2014/main" val="20001"/>
                    </a:ext>
                  </a:extLst>
                </a:gridCol>
                <a:gridCol w="860612">
                  <a:extLst>
                    <a:ext uri="{9D8B030D-6E8A-4147-A177-3AD203B41FA5}">
                      <a16:colId xmlns:a16="http://schemas.microsoft.com/office/drawing/2014/main" val="20002"/>
                    </a:ext>
                  </a:extLst>
                </a:gridCol>
                <a:gridCol w="783232">
                  <a:extLst>
                    <a:ext uri="{9D8B030D-6E8A-4147-A177-3AD203B41FA5}">
                      <a16:colId xmlns:a16="http://schemas.microsoft.com/office/drawing/2014/main" val="20003"/>
                    </a:ext>
                  </a:extLst>
                </a:gridCol>
              </a:tblGrid>
              <a:tr h="230521">
                <a:tc gridSpan="4">
                  <a:txBody>
                    <a:bodyPr/>
                    <a:lstStyle/>
                    <a:p>
                      <a:pPr algn="ctr"/>
                      <a:r>
                        <a:rPr lang="en-US" sz="1500" dirty="0">
                          <a:solidFill>
                            <a:schemeClr val="tx1"/>
                          </a:solidFill>
                        </a:rPr>
                        <a:t>Means and standard deviations</a:t>
                      </a:r>
                    </a:p>
                  </a:txBody>
                  <a:tcPr>
                    <a:noFill/>
                  </a:tcPr>
                </a:tc>
                <a:tc hMerge="1">
                  <a:txBody>
                    <a:bodyPr/>
                    <a:lstStyle/>
                    <a:p>
                      <a:endParaRPr lang="en-US"/>
                    </a:p>
                  </a:txBody>
                  <a:tcPr/>
                </a:tc>
                <a:tc hMerge="1">
                  <a:txBody>
                    <a:bodyPr/>
                    <a:lstStyle/>
                    <a:p>
                      <a:endParaRPr lang="en-US" sz="1000" dirty="0">
                        <a:solidFill>
                          <a:schemeClr val="tx1"/>
                        </a:solidFill>
                      </a:endParaRPr>
                    </a:p>
                  </a:txBody>
                  <a:tcPr>
                    <a:noFill/>
                  </a:tcPr>
                </a:tc>
                <a:tc hMerge="1">
                  <a:txBody>
                    <a:bodyPr/>
                    <a:lstStyle/>
                    <a:p>
                      <a:pPr algn="ctr"/>
                      <a:endParaRPr lang="en-US" sz="1500" dirty="0">
                        <a:solidFill>
                          <a:schemeClr val="tx1"/>
                        </a:solidFill>
                      </a:endParaRPr>
                    </a:p>
                  </a:txBody>
                  <a:tcPr>
                    <a:noFill/>
                  </a:tcPr>
                </a:tc>
                <a:extLst>
                  <a:ext uri="{0D108BD9-81ED-4DB2-BD59-A6C34878D82A}">
                    <a16:rowId xmlns:a16="http://schemas.microsoft.com/office/drawing/2014/main" val="10000"/>
                  </a:ext>
                </a:extLst>
              </a:tr>
              <a:tr h="200825">
                <a:tc>
                  <a:txBody>
                    <a:bodyPr/>
                    <a:lstStyle/>
                    <a:p>
                      <a:pPr algn="l"/>
                      <a:r>
                        <a:rPr lang="en-US" sz="1500" b="1" i="1" dirty="0">
                          <a:solidFill>
                            <a:schemeClr val="tx1"/>
                          </a:solidFill>
                        </a:rPr>
                        <a:t>Org level</a:t>
                      </a:r>
                    </a:p>
                  </a:txBody>
                  <a:tcPr anchor="ctr"/>
                </a:tc>
                <a:tc>
                  <a:txBody>
                    <a:bodyPr/>
                    <a:lstStyle/>
                    <a:p>
                      <a:pPr algn="ctr"/>
                      <a:r>
                        <a:rPr lang="en-US" sz="1500" b="1" i="1" dirty="0">
                          <a:solidFill>
                            <a:schemeClr val="tx1"/>
                          </a:solidFill>
                        </a:rPr>
                        <a:t>N</a:t>
                      </a:r>
                    </a:p>
                  </a:txBody>
                  <a:tcPr anchor="ctr"/>
                </a:tc>
                <a:tc>
                  <a:txBody>
                    <a:bodyPr/>
                    <a:lstStyle/>
                    <a:p>
                      <a:pPr algn="ctr"/>
                      <a:r>
                        <a:rPr lang="en-US" sz="1500" b="1" i="1" dirty="0">
                          <a:solidFill>
                            <a:schemeClr val="tx1"/>
                          </a:solidFill>
                        </a:rPr>
                        <a:t>Mean</a:t>
                      </a:r>
                    </a:p>
                  </a:txBody>
                  <a:tcPr anchor="ctr"/>
                </a:tc>
                <a:tc>
                  <a:txBody>
                    <a:bodyPr/>
                    <a:lstStyle/>
                    <a:p>
                      <a:pPr algn="ctr"/>
                      <a:r>
                        <a:rPr lang="en-US" sz="1500" b="1" i="1" dirty="0">
                          <a:solidFill>
                            <a:schemeClr val="tx1"/>
                          </a:solidFill>
                        </a:rPr>
                        <a:t>S.D.</a:t>
                      </a:r>
                    </a:p>
                  </a:txBody>
                  <a:tcPr anchor="ctr"/>
                </a:tc>
                <a:extLst>
                  <a:ext uri="{0D108BD9-81ED-4DB2-BD59-A6C34878D82A}">
                    <a16:rowId xmlns:a16="http://schemas.microsoft.com/office/drawing/2014/main" val="10001"/>
                  </a:ext>
                </a:extLst>
              </a:tr>
              <a:tr h="200825">
                <a:tc>
                  <a:txBody>
                    <a:bodyPr/>
                    <a:lstStyle/>
                    <a:p>
                      <a:pPr algn="l"/>
                      <a:r>
                        <a:rPr lang="en-US" sz="1400" dirty="0">
                          <a:solidFill>
                            <a:schemeClr val="tx1"/>
                          </a:solidFill>
                        </a:rPr>
                        <a:t>Entry level</a:t>
                      </a:r>
                    </a:p>
                  </a:txBody>
                  <a:tcPr anchor="ctr"/>
                </a:tc>
                <a:tc>
                  <a:txBody>
                    <a:bodyPr/>
                    <a:lstStyle/>
                    <a:p>
                      <a:pPr algn="ctr"/>
                      <a:r>
                        <a:rPr lang="en-US" sz="1500" kern="1200" dirty="0">
                          <a:solidFill>
                            <a:schemeClr val="tx1"/>
                          </a:solidFill>
                          <a:latin typeface="+mn-lt"/>
                          <a:ea typeface="+mn-ea"/>
                          <a:cs typeface="+mn-cs"/>
                        </a:rPr>
                        <a:t>32</a:t>
                      </a:r>
                    </a:p>
                  </a:txBody>
                  <a:tcPr anchor="ctr"/>
                </a:tc>
                <a:tc>
                  <a:txBody>
                    <a:bodyPr/>
                    <a:lstStyle/>
                    <a:p>
                      <a:pPr algn="ctr" fontAlgn="t"/>
                      <a:r>
                        <a:rPr lang="en-US" sz="1500" kern="1200" dirty="0">
                          <a:solidFill>
                            <a:schemeClr val="tx1"/>
                          </a:solidFill>
                          <a:latin typeface="+mn-lt"/>
                          <a:ea typeface="+mn-ea"/>
                          <a:cs typeface="+mn-cs"/>
                        </a:rPr>
                        <a:t>2.73</a:t>
                      </a:r>
                    </a:p>
                  </a:txBody>
                  <a:tcPr marL="9525" marR="9525" marT="9525" marB="0" anchor="ctr"/>
                </a:tc>
                <a:tc>
                  <a:txBody>
                    <a:bodyPr/>
                    <a:lstStyle/>
                    <a:p>
                      <a:pPr algn="ctr" fontAlgn="t"/>
                      <a:r>
                        <a:rPr lang="en-US" sz="1500" kern="1200" dirty="0">
                          <a:solidFill>
                            <a:schemeClr val="tx1"/>
                          </a:solidFill>
                          <a:latin typeface="+mn-lt"/>
                          <a:ea typeface="+mn-ea"/>
                          <a:cs typeface="+mn-cs"/>
                        </a:rPr>
                        <a:t>0.94</a:t>
                      </a:r>
                    </a:p>
                  </a:txBody>
                  <a:tcPr marL="9525" marR="9525" marT="9525" marB="0" anchor="ctr"/>
                </a:tc>
                <a:extLst>
                  <a:ext uri="{0D108BD9-81ED-4DB2-BD59-A6C34878D82A}">
                    <a16:rowId xmlns:a16="http://schemas.microsoft.com/office/drawing/2014/main" val="10002"/>
                  </a:ext>
                </a:extLst>
              </a:tr>
              <a:tr h="200825">
                <a:tc>
                  <a:txBody>
                    <a:bodyPr/>
                    <a:lstStyle/>
                    <a:p>
                      <a:pPr algn="l"/>
                      <a:r>
                        <a:rPr lang="en-US" sz="1400" dirty="0">
                          <a:solidFill>
                            <a:schemeClr val="tx1"/>
                          </a:solidFill>
                        </a:rPr>
                        <a:t>Mid level</a:t>
                      </a:r>
                    </a:p>
                  </a:txBody>
                  <a:tcPr anchor="ctr"/>
                </a:tc>
                <a:tc>
                  <a:txBody>
                    <a:bodyPr/>
                    <a:lstStyle/>
                    <a:p>
                      <a:pPr algn="ctr"/>
                      <a:r>
                        <a:rPr lang="en-US" sz="1500" kern="1200" dirty="0">
                          <a:solidFill>
                            <a:schemeClr val="tx1"/>
                          </a:solidFill>
                          <a:latin typeface="+mn-lt"/>
                          <a:ea typeface="+mn-ea"/>
                          <a:cs typeface="+mn-cs"/>
                        </a:rPr>
                        <a:t>79</a:t>
                      </a:r>
                    </a:p>
                  </a:txBody>
                  <a:tcPr anchor="ctr"/>
                </a:tc>
                <a:tc>
                  <a:txBody>
                    <a:bodyPr/>
                    <a:lstStyle/>
                    <a:p>
                      <a:pPr algn="ctr" fontAlgn="t"/>
                      <a:r>
                        <a:rPr lang="en-US" sz="1500" kern="1200" dirty="0">
                          <a:solidFill>
                            <a:schemeClr val="tx1"/>
                          </a:solidFill>
                          <a:latin typeface="+mn-lt"/>
                          <a:ea typeface="+mn-ea"/>
                          <a:cs typeface="+mn-cs"/>
                        </a:rPr>
                        <a:t>3.33</a:t>
                      </a:r>
                    </a:p>
                  </a:txBody>
                  <a:tcPr marL="9525" marR="9525" marT="9525" marB="0" anchor="ctr"/>
                </a:tc>
                <a:tc>
                  <a:txBody>
                    <a:bodyPr/>
                    <a:lstStyle/>
                    <a:p>
                      <a:pPr algn="ctr" fontAlgn="t"/>
                      <a:r>
                        <a:rPr lang="en-US" sz="1500" kern="1200" dirty="0">
                          <a:solidFill>
                            <a:schemeClr val="tx1"/>
                          </a:solidFill>
                          <a:latin typeface="+mn-lt"/>
                          <a:ea typeface="+mn-ea"/>
                          <a:cs typeface="+mn-cs"/>
                        </a:rPr>
                        <a:t>0.80</a:t>
                      </a:r>
                    </a:p>
                  </a:txBody>
                  <a:tcPr marL="9525" marR="9525" marT="9525" marB="0" anchor="ctr"/>
                </a:tc>
                <a:extLst>
                  <a:ext uri="{0D108BD9-81ED-4DB2-BD59-A6C34878D82A}">
                    <a16:rowId xmlns:a16="http://schemas.microsoft.com/office/drawing/2014/main" val="10003"/>
                  </a:ext>
                </a:extLst>
              </a:tr>
              <a:tr h="200825">
                <a:tc>
                  <a:txBody>
                    <a:bodyPr/>
                    <a:lstStyle/>
                    <a:p>
                      <a:pPr algn="l"/>
                      <a:r>
                        <a:rPr lang="en-US" sz="1400" dirty="0">
                          <a:solidFill>
                            <a:schemeClr val="tx1"/>
                          </a:solidFill>
                        </a:rPr>
                        <a:t>Senior level</a:t>
                      </a:r>
                    </a:p>
                  </a:txBody>
                  <a:tcPr anchor="ctr"/>
                </a:tc>
                <a:tc>
                  <a:txBody>
                    <a:bodyPr/>
                    <a:lstStyle/>
                    <a:p>
                      <a:pPr algn="ctr"/>
                      <a:r>
                        <a:rPr lang="en-US" sz="1500" kern="1200" dirty="0">
                          <a:solidFill>
                            <a:schemeClr val="tx1"/>
                          </a:solidFill>
                          <a:latin typeface="+mn-lt"/>
                          <a:ea typeface="+mn-ea"/>
                          <a:cs typeface="+mn-cs"/>
                        </a:rPr>
                        <a:t>9</a:t>
                      </a:r>
                    </a:p>
                  </a:txBody>
                  <a:tcPr anchor="ctr"/>
                </a:tc>
                <a:tc>
                  <a:txBody>
                    <a:bodyPr/>
                    <a:lstStyle/>
                    <a:p>
                      <a:pPr algn="ctr" fontAlgn="t"/>
                      <a:r>
                        <a:rPr lang="en-US" sz="1500" kern="1200" dirty="0">
                          <a:solidFill>
                            <a:schemeClr val="tx1"/>
                          </a:solidFill>
                          <a:latin typeface="+mn-lt"/>
                          <a:ea typeface="+mn-ea"/>
                          <a:cs typeface="+mn-cs"/>
                        </a:rPr>
                        <a:t>3.04</a:t>
                      </a:r>
                    </a:p>
                  </a:txBody>
                  <a:tcPr marL="9525" marR="9525" marT="9525" marB="0" anchor="ctr"/>
                </a:tc>
                <a:tc>
                  <a:txBody>
                    <a:bodyPr/>
                    <a:lstStyle/>
                    <a:p>
                      <a:pPr algn="ctr" fontAlgn="t"/>
                      <a:r>
                        <a:rPr lang="en-US" sz="1500" kern="1200" dirty="0">
                          <a:solidFill>
                            <a:schemeClr val="tx1"/>
                          </a:solidFill>
                          <a:latin typeface="+mn-lt"/>
                          <a:ea typeface="+mn-ea"/>
                          <a:cs typeface="+mn-cs"/>
                        </a:rPr>
                        <a:t>0.93</a:t>
                      </a:r>
                    </a:p>
                  </a:txBody>
                  <a:tcPr marL="9525" marR="9525" marT="9525" marB="0" anchor="ctr"/>
                </a:tc>
                <a:extLst>
                  <a:ext uri="{0D108BD9-81ED-4DB2-BD59-A6C34878D82A}">
                    <a16:rowId xmlns:a16="http://schemas.microsoft.com/office/drawing/2014/main" val="10004"/>
                  </a:ext>
                </a:extLst>
              </a:tr>
              <a:tr h="200825">
                <a:tc>
                  <a:txBody>
                    <a:bodyPr/>
                    <a:lstStyle/>
                    <a:p>
                      <a:pPr algn="l"/>
                      <a:r>
                        <a:rPr lang="en-US" sz="1400" dirty="0">
                          <a:solidFill>
                            <a:schemeClr val="tx1"/>
                          </a:solidFill>
                        </a:rPr>
                        <a:t>Executive level</a:t>
                      </a:r>
                    </a:p>
                  </a:txBody>
                  <a:tcPr anchor="ctr"/>
                </a:tc>
                <a:tc>
                  <a:txBody>
                    <a:bodyPr/>
                    <a:lstStyle/>
                    <a:p>
                      <a:pPr algn="ctr"/>
                      <a:r>
                        <a:rPr lang="en-US" sz="1500" kern="1200" dirty="0">
                          <a:solidFill>
                            <a:schemeClr val="tx1"/>
                          </a:solidFill>
                          <a:latin typeface="+mn-lt"/>
                          <a:ea typeface="+mn-ea"/>
                          <a:cs typeface="+mn-cs"/>
                        </a:rPr>
                        <a:t>5</a:t>
                      </a:r>
                    </a:p>
                  </a:txBody>
                  <a:tcPr anchor="ctr"/>
                </a:tc>
                <a:tc>
                  <a:txBody>
                    <a:bodyPr/>
                    <a:lstStyle/>
                    <a:p>
                      <a:pPr algn="ctr" fontAlgn="t"/>
                      <a:r>
                        <a:rPr lang="en-US" sz="1500" kern="1200" dirty="0">
                          <a:solidFill>
                            <a:schemeClr val="tx1"/>
                          </a:solidFill>
                          <a:latin typeface="+mn-lt"/>
                          <a:ea typeface="+mn-ea"/>
                          <a:cs typeface="+mn-cs"/>
                        </a:rPr>
                        <a:t>3.73</a:t>
                      </a:r>
                    </a:p>
                  </a:txBody>
                  <a:tcPr marL="9525" marR="9525" marT="9525" marB="0" anchor="ctr"/>
                </a:tc>
                <a:tc>
                  <a:txBody>
                    <a:bodyPr/>
                    <a:lstStyle/>
                    <a:p>
                      <a:pPr algn="ctr" fontAlgn="t"/>
                      <a:r>
                        <a:rPr lang="en-US" sz="1500" kern="1200" dirty="0">
                          <a:solidFill>
                            <a:schemeClr val="tx1"/>
                          </a:solidFill>
                          <a:latin typeface="+mn-lt"/>
                          <a:ea typeface="+mn-ea"/>
                          <a:cs typeface="+mn-cs"/>
                        </a:rPr>
                        <a:t>0.42</a:t>
                      </a:r>
                    </a:p>
                  </a:txBody>
                  <a:tcPr marL="9525" marR="9525" marT="9525" marB="0" anchor="ctr"/>
                </a:tc>
                <a:extLst>
                  <a:ext uri="{0D108BD9-81ED-4DB2-BD59-A6C34878D82A}">
                    <a16:rowId xmlns:a16="http://schemas.microsoft.com/office/drawing/2014/main" val="10005"/>
                  </a:ext>
                </a:extLst>
              </a:tr>
              <a:tr h="200825">
                <a:tc>
                  <a:txBody>
                    <a:bodyPr/>
                    <a:lstStyle/>
                    <a:p>
                      <a:pPr algn="l"/>
                      <a:r>
                        <a:rPr lang="en-US" sz="1500" dirty="0">
                          <a:solidFill>
                            <a:schemeClr val="tx1"/>
                          </a:solidFill>
                        </a:rPr>
                        <a:t>All</a:t>
                      </a:r>
                    </a:p>
                  </a:txBody>
                  <a:tcPr anchor="ctr"/>
                </a:tc>
                <a:tc>
                  <a:txBody>
                    <a:bodyPr/>
                    <a:lstStyle/>
                    <a:p>
                      <a:pPr algn="ctr"/>
                      <a:r>
                        <a:rPr lang="en-US" sz="1500" kern="1200" dirty="0">
                          <a:solidFill>
                            <a:schemeClr val="tx1"/>
                          </a:solidFill>
                          <a:latin typeface="+mn-lt"/>
                          <a:ea typeface="+mn-ea"/>
                          <a:cs typeface="+mn-cs"/>
                        </a:rPr>
                        <a:t>125</a:t>
                      </a:r>
                    </a:p>
                  </a:txBody>
                  <a:tcPr anchor="ctr"/>
                </a:tc>
                <a:tc>
                  <a:txBody>
                    <a:bodyPr/>
                    <a:lstStyle/>
                    <a:p>
                      <a:pPr algn="ctr" fontAlgn="t"/>
                      <a:r>
                        <a:rPr lang="en-US" sz="1500" kern="1200" dirty="0">
                          <a:solidFill>
                            <a:schemeClr val="tx1"/>
                          </a:solidFill>
                          <a:latin typeface="+mn-lt"/>
                          <a:ea typeface="+mn-ea"/>
                          <a:cs typeface="+mn-cs"/>
                        </a:rPr>
                        <a:t>3.17</a:t>
                      </a:r>
                    </a:p>
                  </a:txBody>
                  <a:tcPr marL="9525" marR="9525" marT="9525" marB="0" anchor="ctr"/>
                </a:tc>
                <a:tc>
                  <a:txBody>
                    <a:bodyPr/>
                    <a:lstStyle/>
                    <a:p>
                      <a:pPr algn="ctr" fontAlgn="t"/>
                      <a:r>
                        <a:rPr lang="en-US" sz="1500" kern="1200" dirty="0">
                          <a:solidFill>
                            <a:schemeClr val="tx1"/>
                          </a:solidFill>
                          <a:latin typeface="+mn-lt"/>
                          <a:ea typeface="+mn-ea"/>
                          <a:cs typeface="+mn-cs"/>
                        </a:rPr>
                        <a:t>0.87</a:t>
                      </a:r>
                    </a:p>
                  </a:txBody>
                  <a:tcPr marL="9525" marR="9525" marT="9525" marB="0" anchor="ctr"/>
                </a:tc>
                <a:extLst>
                  <a:ext uri="{0D108BD9-81ED-4DB2-BD59-A6C34878D82A}">
                    <a16:rowId xmlns:a16="http://schemas.microsoft.com/office/drawing/2014/main" val="10006"/>
                  </a:ext>
                </a:extLst>
              </a:tr>
            </a:tbl>
          </a:graphicData>
        </a:graphic>
      </p:graphicFrame>
      <p:sp>
        <p:nvSpPr>
          <p:cNvPr id="8" name="TextBox 7"/>
          <p:cNvSpPr txBox="1"/>
          <p:nvPr/>
        </p:nvSpPr>
        <p:spPr>
          <a:xfrm>
            <a:off x="1015146" y="3097531"/>
            <a:ext cx="8083604" cy="2031325"/>
          </a:xfrm>
          <a:prstGeom prst="rect">
            <a:avLst/>
          </a:prstGeom>
          <a:noFill/>
        </p:spPr>
        <p:txBody>
          <a:bodyPr wrap="square" rtlCol="0">
            <a:spAutoFit/>
          </a:bodyPr>
          <a:lstStyle/>
          <a:p>
            <a:pPr>
              <a:lnSpc>
                <a:spcPct val="150000"/>
              </a:lnSpc>
              <a:buFont typeface="Arial" pitchFamily="34" charset="0"/>
              <a:buChar char="•"/>
            </a:pPr>
            <a:r>
              <a:rPr lang="en-US" sz="1400" dirty="0"/>
              <a:t> ANOVA test reveals statistically significant differences </a:t>
            </a:r>
            <a:r>
              <a:rPr lang="en-US" sz="1400" i="1" dirty="0"/>
              <a:t>in tertius conduit orientation</a:t>
            </a:r>
            <a:r>
              <a:rPr lang="en-US" sz="1400" dirty="0"/>
              <a:t> (TCO) across </a:t>
            </a:r>
            <a:r>
              <a:rPr lang="en-US" sz="1400" i="1" dirty="0"/>
              <a:t>organizational levels</a:t>
            </a:r>
            <a:r>
              <a:rPr lang="en-US" sz="1400" dirty="0"/>
              <a:t>, i.e., higher TCO at higher org levels. </a:t>
            </a:r>
            <a:r>
              <a:rPr lang="en-US" sz="1400" i="1" dirty="0"/>
              <a:t>Tenure</a:t>
            </a:r>
            <a:r>
              <a:rPr lang="en-US" sz="1400" dirty="0"/>
              <a:t> is not significantly related to </a:t>
            </a:r>
            <a:r>
              <a:rPr lang="en-US" sz="1400" i="1" dirty="0"/>
              <a:t>TCO.</a:t>
            </a:r>
            <a:endParaRPr lang="en-US" sz="1400" dirty="0"/>
          </a:p>
          <a:p>
            <a:pPr>
              <a:lnSpc>
                <a:spcPct val="150000"/>
              </a:lnSpc>
              <a:buFont typeface="Arial" pitchFamily="34" charset="0"/>
              <a:buChar char="•"/>
            </a:pPr>
            <a:r>
              <a:rPr lang="en-US" sz="1400" dirty="0"/>
              <a:t> </a:t>
            </a:r>
            <a:r>
              <a:rPr lang="en-US" sz="1400" i="1" dirty="0"/>
              <a:t>TCO</a:t>
            </a:r>
            <a:r>
              <a:rPr lang="en-US" sz="1400" dirty="0"/>
              <a:t> is significantly, positively related to </a:t>
            </a:r>
            <a:r>
              <a:rPr lang="en-US" sz="1400" i="1" dirty="0"/>
              <a:t>power</a:t>
            </a:r>
            <a:r>
              <a:rPr lang="en-US" sz="1400" dirty="0"/>
              <a:t> (</a:t>
            </a:r>
            <a:r>
              <a:rPr lang="en-US" sz="1400" i="1" dirty="0"/>
              <a:t>r =</a:t>
            </a:r>
            <a:r>
              <a:rPr lang="en-US" sz="1400" dirty="0"/>
              <a:t> .20, </a:t>
            </a:r>
            <a:r>
              <a:rPr lang="en-US" sz="1400" i="1" dirty="0"/>
              <a:t>p </a:t>
            </a:r>
            <a:r>
              <a:rPr lang="en-US" sz="1400" dirty="0"/>
              <a:t>&lt; .05), </a:t>
            </a:r>
            <a:r>
              <a:rPr lang="en-US" sz="1400" i="1" dirty="0"/>
              <a:t>status</a:t>
            </a:r>
            <a:r>
              <a:rPr lang="en-US" sz="1400" dirty="0"/>
              <a:t> (</a:t>
            </a:r>
            <a:r>
              <a:rPr lang="en-US" sz="1400" i="1" dirty="0"/>
              <a:t>r =</a:t>
            </a:r>
            <a:r>
              <a:rPr lang="en-US" sz="1400" dirty="0"/>
              <a:t> .23, </a:t>
            </a:r>
            <a:r>
              <a:rPr lang="en-US" sz="1400" i="1" dirty="0"/>
              <a:t>p </a:t>
            </a:r>
            <a:r>
              <a:rPr lang="en-US" sz="1400" dirty="0"/>
              <a:t>&lt; .05), and </a:t>
            </a:r>
            <a:r>
              <a:rPr lang="en-US" sz="1400" i="1" dirty="0"/>
              <a:t>other-interest orientation </a:t>
            </a:r>
            <a:r>
              <a:rPr lang="en-US" sz="1400" dirty="0"/>
              <a:t>(</a:t>
            </a:r>
            <a:r>
              <a:rPr lang="en-US" sz="1400" i="1" dirty="0"/>
              <a:t>r =</a:t>
            </a:r>
            <a:r>
              <a:rPr lang="en-US" sz="1400" dirty="0"/>
              <a:t> .24, </a:t>
            </a:r>
            <a:r>
              <a:rPr lang="en-US" sz="1400" i="1" dirty="0"/>
              <a:t>p </a:t>
            </a:r>
            <a:r>
              <a:rPr lang="en-US" sz="1400" dirty="0"/>
              <a:t>&lt; .01), but not </a:t>
            </a:r>
            <a:r>
              <a:rPr lang="en-US" sz="1400" i="1" dirty="0"/>
              <a:t>self-interest orientation</a:t>
            </a:r>
            <a:r>
              <a:rPr lang="en-US" sz="1400" dirty="0"/>
              <a:t>.</a:t>
            </a:r>
          </a:p>
          <a:p>
            <a:pPr>
              <a:lnSpc>
                <a:spcPct val="150000"/>
              </a:lnSpc>
              <a:buFont typeface="Arial" pitchFamily="34" charset="0"/>
              <a:buChar char="•"/>
            </a:pPr>
            <a:r>
              <a:rPr lang="en-US" sz="1400" dirty="0"/>
              <a:t> </a:t>
            </a:r>
            <a:r>
              <a:rPr lang="en-US" sz="1400" i="1" dirty="0"/>
              <a:t>TCO</a:t>
            </a:r>
            <a:r>
              <a:rPr lang="en-US" sz="1400" dirty="0"/>
              <a:t> is significantly related to </a:t>
            </a:r>
            <a:r>
              <a:rPr lang="en-US" sz="1400" i="1" dirty="0"/>
              <a:t>knowledge sharing </a:t>
            </a:r>
            <a:r>
              <a:rPr lang="en-US" sz="1400" dirty="0"/>
              <a:t>(</a:t>
            </a:r>
            <a:r>
              <a:rPr lang="en-US" sz="1400" i="1" dirty="0"/>
              <a:t>r =</a:t>
            </a:r>
            <a:r>
              <a:rPr lang="en-US" sz="1400" dirty="0"/>
              <a:t> .41, </a:t>
            </a:r>
            <a:r>
              <a:rPr lang="en-US" sz="1400" i="1" dirty="0"/>
              <a:t>p </a:t>
            </a:r>
            <a:r>
              <a:rPr lang="en-US" sz="1400" dirty="0"/>
              <a:t>&lt; .01) and </a:t>
            </a:r>
            <a:r>
              <a:rPr lang="en-US" sz="1400" i="1" dirty="0"/>
              <a:t>networking behaviors</a:t>
            </a:r>
            <a:r>
              <a:rPr lang="en-US" sz="1400" dirty="0"/>
              <a:t> (</a:t>
            </a:r>
            <a:r>
              <a:rPr lang="en-US" sz="1400" i="1" dirty="0"/>
              <a:t>r =</a:t>
            </a:r>
            <a:r>
              <a:rPr lang="en-US" sz="1400" dirty="0"/>
              <a:t> .33, </a:t>
            </a:r>
            <a:r>
              <a:rPr lang="en-US" sz="1400" i="1" dirty="0"/>
              <a:t>p </a:t>
            </a:r>
            <a:r>
              <a:rPr lang="en-US" sz="1400" dirty="0"/>
              <a:t>&lt; .01).</a:t>
            </a:r>
          </a:p>
        </p:txBody>
      </p:sp>
      <p:pic>
        <p:nvPicPr>
          <p:cNvPr id="3" name="Picture 2"/>
          <p:cNvPicPr>
            <a:picLocks noChangeAspect="1" noChangeArrowheads="1"/>
          </p:cNvPicPr>
          <p:nvPr/>
        </p:nvPicPr>
        <p:blipFill>
          <a:blip r:embed="rId2"/>
          <a:srcRect/>
          <a:stretch>
            <a:fillRect/>
          </a:stretch>
        </p:blipFill>
        <p:spPr bwMode="auto">
          <a:xfrm>
            <a:off x="5101976" y="842774"/>
            <a:ext cx="3996774" cy="2358752"/>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0"/>
          </p:nvPr>
        </p:nvSpPr>
        <p:spPr/>
        <p:txBody>
          <a:bodyPr/>
          <a:lstStyle/>
          <a:p>
            <a:r>
              <a:rPr lang="en-US" sz="3800" dirty="0"/>
              <a:t>Research background</a:t>
            </a:r>
          </a:p>
          <a:p>
            <a:endParaRPr lang="en-US" sz="3800" dirty="0"/>
          </a:p>
        </p:txBody>
      </p:sp>
      <p:sp>
        <p:nvSpPr>
          <p:cNvPr id="3" name="Text Placeholder 2"/>
          <p:cNvSpPr>
            <a:spLocks noGrp="1"/>
          </p:cNvSpPr>
          <p:nvPr>
            <p:ph type="body" sz="half" idx="11"/>
          </p:nvPr>
        </p:nvSpPr>
        <p:spPr>
          <a:xfrm>
            <a:off x="800354" y="971551"/>
            <a:ext cx="8492897" cy="3838574"/>
          </a:xfrm>
        </p:spPr>
        <p:txBody>
          <a:bodyPr/>
          <a:lstStyle/>
          <a:p>
            <a:pPr>
              <a:lnSpc>
                <a:spcPct val="150000"/>
              </a:lnSpc>
              <a:spcBef>
                <a:spcPts val="600"/>
              </a:spcBef>
              <a:buFont typeface="Arial" pitchFamily="34" charset="0"/>
              <a:buChar char="•"/>
            </a:pPr>
            <a:r>
              <a:rPr lang="en-US" sz="1500" b="0" dirty="0"/>
              <a:t> The </a:t>
            </a:r>
            <a:r>
              <a:rPr lang="en-US" sz="1500" dirty="0"/>
              <a:t>overarching aim </a:t>
            </a:r>
            <a:r>
              <a:rPr lang="en-US" sz="1500" b="0" dirty="0"/>
              <a:t>of this survey was to better understand </a:t>
            </a:r>
            <a:r>
              <a:rPr lang="en-US" sz="1500" dirty="0"/>
              <a:t>knowledge sharing </a:t>
            </a:r>
            <a:r>
              <a:rPr lang="en-US" sz="1500" b="0" dirty="0"/>
              <a:t>and </a:t>
            </a:r>
            <a:r>
              <a:rPr lang="en-US" sz="1500" dirty="0"/>
              <a:t>collaborative structures </a:t>
            </a:r>
            <a:r>
              <a:rPr lang="en-US" sz="1500" b="0" dirty="0"/>
              <a:t>between employees at </a:t>
            </a:r>
            <a:r>
              <a:rPr lang="en-US" sz="1500" b="0" i="1" dirty="0"/>
              <a:t>XYZ</a:t>
            </a:r>
            <a:r>
              <a:rPr lang="en-US" sz="1500" dirty="0"/>
              <a:t>.</a:t>
            </a:r>
          </a:p>
          <a:p>
            <a:pPr>
              <a:lnSpc>
                <a:spcPct val="150000"/>
              </a:lnSpc>
              <a:spcBef>
                <a:spcPts val="600"/>
              </a:spcBef>
              <a:buFont typeface="Arial" pitchFamily="34" charset="0"/>
              <a:buChar char="•"/>
            </a:pPr>
            <a:r>
              <a:rPr lang="en-US" sz="1500" b="0" dirty="0"/>
              <a:t> Our survey was designed to explore various inter-related questions such as:</a:t>
            </a:r>
          </a:p>
          <a:p>
            <a:pPr lvl="1">
              <a:lnSpc>
                <a:spcPct val="150000"/>
              </a:lnSpc>
              <a:spcBef>
                <a:spcPts val="600"/>
              </a:spcBef>
            </a:pPr>
            <a:r>
              <a:rPr lang="en-US" sz="1500" dirty="0"/>
              <a:t>How frequently do employees engage in knowledge sharing and other related behaviors? What kinds of psychological and work-related factors are related to such behaviors?</a:t>
            </a:r>
          </a:p>
          <a:p>
            <a:pPr lvl="1">
              <a:lnSpc>
                <a:spcPct val="150000"/>
              </a:lnSpc>
              <a:spcBef>
                <a:spcPts val="600"/>
              </a:spcBef>
            </a:pPr>
            <a:r>
              <a:rPr lang="en-US" sz="1500" dirty="0"/>
              <a:t>How does work-related knowledge and information flow between </a:t>
            </a:r>
            <a:r>
              <a:rPr lang="en-US" sz="1500" b="0" i="1" dirty="0"/>
              <a:t>XYZ</a:t>
            </a:r>
            <a:r>
              <a:rPr lang="en-US" sz="1500" dirty="0"/>
              <a:t>’s employees? Are there patterns regarding who sends/receives information to/from whom? </a:t>
            </a:r>
          </a:p>
          <a:p>
            <a:pPr lvl="1">
              <a:lnSpc>
                <a:spcPct val="150000"/>
              </a:lnSpc>
              <a:spcBef>
                <a:spcPts val="600"/>
              </a:spcBef>
            </a:pPr>
            <a:r>
              <a:rPr lang="en-US" sz="1500" dirty="0"/>
              <a:t>Who is central in </a:t>
            </a:r>
            <a:r>
              <a:rPr lang="en-US" sz="1500" b="0" i="1" dirty="0"/>
              <a:t>XYZ</a:t>
            </a:r>
            <a:r>
              <a:rPr lang="en-US" sz="1500" dirty="0"/>
              <a:t>’s collaborative network? Who occupies brokerage and other strategically advantageous network positions, and what kinds of psychological and organizational factors shape individuals’ network positions?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0"/>
          </p:nvPr>
        </p:nvSpPr>
        <p:spPr/>
        <p:txBody>
          <a:bodyPr/>
          <a:lstStyle/>
          <a:p>
            <a:r>
              <a:rPr lang="en-US" sz="3100" dirty="0"/>
              <a:t>Takeaways I: Knowledge sharing &amp; Networking behaviors</a:t>
            </a:r>
          </a:p>
        </p:txBody>
      </p:sp>
      <p:sp>
        <p:nvSpPr>
          <p:cNvPr id="3" name="Text Placeholder 2"/>
          <p:cNvSpPr>
            <a:spLocks noGrp="1"/>
          </p:cNvSpPr>
          <p:nvPr>
            <p:ph type="body" sz="half" idx="11"/>
          </p:nvPr>
        </p:nvSpPr>
        <p:spPr>
          <a:xfrm>
            <a:off x="800354" y="1756881"/>
            <a:ext cx="8492897" cy="2576914"/>
          </a:xfrm>
        </p:spPr>
        <p:txBody>
          <a:bodyPr/>
          <a:lstStyle/>
          <a:p>
            <a:pPr>
              <a:lnSpc>
                <a:spcPct val="150000"/>
              </a:lnSpc>
              <a:spcBef>
                <a:spcPts val="600"/>
              </a:spcBef>
              <a:spcAft>
                <a:spcPts val="600"/>
              </a:spcAft>
            </a:pPr>
            <a:r>
              <a:rPr lang="en-US" sz="1400" dirty="0"/>
              <a:t>“</a:t>
            </a:r>
            <a:r>
              <a:rPr lang="en-US" sz="1400" u="sng" dirty="0"/>
              <a:t>Why do it?</a:t>
            </a:r>
            <a:r>
              <a:rPr lang="en-US" sz="1400" dirty="0"/>
              <a:t>”: </a:t>
            </a:r>
            <a:r>
              <a:rPr lang="en-US" sz="1400" i="1" dirty="0"/>
              <a:t>Knowledge sharing</a:t>
            </a:r>
            <a:r>
              <a:rPr lang="en-US" sz="1400" b="0" dirty="0"/>
              <a:t> and </a:t>
            </a:r>
            <a:r>
              <a:rPr lang="en-US" sz="1400" i="1" dirty="0"/>
              <a:t>Networking behaviors </a:t>
            </a:r>
            <a:r>
              <a:rPr lang="en-US" sz="1400" b="0" dirty="0"/>
              <a:t>facilitate the transfer of important work-related information and other resources between individuals and are thus critically important for employee performance and organizational success.</a:t>
            </a:r>
          </a:p>
          <a:p>
            <a:pPr>
              <a:lnSpc>
                <a:spcPct val="150000"/>
              </a:lnSpc>
              <a:spcBef>
                <a:spcPts val="600"/>
              </a:spcBef>
              <a:spcAft>
                <a:spcPts val="600"/>
              </a:spcAft>
            </a:pPr>
            <a:r>
              <a:rPr lang="en-US" sz="1400" dirty="0"/>
              <a:t>“</a:t>
            </a:r>
            <a:r>
              <a:rPr lang="en-US" sz="1400" u="sng" dirty="0"/>
              <a:t>Who does it?</a:t>
            </a:r>
            <a:r>
              <a:rPr lang="en-US" sz="1400" dirty="0"/>
              <a:t>”: </a:t>
            </a:r>
            <a:r>
              <a:rPr lang="en-US" sz="1400" b="0" dirty="0"/>
              <a:t>Data revealed that…</a:t>
            </a:r>
            <a:endParaRPr lang="en-US" sz="1400" dirty="0"/>
          </a:p>
          <a:p>
            <a:pPr>
              <a:lnSpc>
                <a:spcPct val="150000"/>
              </a:lnSpc>
              <a:spcBef>
                <a:spcPts val="600"/>
              </a:spcBef>
              <a:spcAft>
                <a:spcPts val="600"/>
              </a:spcAft>
              <a:buFont typeface="Arial" pitchFamily="34" charset="0"/>
              <a:buChar char="•"/>
            </a:pPr>
            <a:r>
              <a:rPr lang="en-US" sz="1400" b="0" dirty="0"/>
              <a:t> Individuals at higher </a:t>
            </a:r>
            <a:r>
              <a:rPr lang="en-US" sz="1400" i="1" dirty="0"/>
              <a:t>organizational levels </a:t>
            </a:r>
            <a:r>
              <a:rPr lang="en-US" sz="1400" b="0" dirty="0"/>
              <a:t>scored (marginally significantly) higher on </a:t>
            </a:r>
            <a:r>
              <a:rPr lang="en-US" sz="1400" i="1" dirty="0"/>
              <a:t>knowledge sharing</a:t>
            </a:r>
            <a:r>
              <a:rPr lang="en-US" sz="1400" b="0" i="1" dirty="0"/>
              <a:t> </a:t>
            </a:r>
            <a:r>
              <a:rPr lang="en-US" sz="1400" b="0" dirty="0"/>
              <a:t>behaviors. Perhaps this is due to their particular work demands, e.g., they do more leadership work that necessitates greater knowledge sharing. </a:t>
            </a:r>
          </a:p>
          <a:p>
            <a:pPr>
              <a:lnSpc>
                <a:spcPct val="150000"/>
              </a:lnSpc>
              <a:spcBef>
                <a:spcPts val="600"/>
              </a:spcBef>
              <a:spcAft>
                <a:spcPts val="600"/>
              </a:spcAft>
              <a:buFont typeface="Arial" pitchFamily="34" charset="0"/>
              <a:buChar char="•"/>
            </a:pPr>
            <a:endParaRPr lang="en-US" sz="1400" b="0" dirty="0"/>
          </a:p>
          <a:p>
            <a:pPr>
              <a:lnSpc>
                <a:spcPct val="150000"/>
              </a:lnSpc>
              <a:spcBef>
                <a:spcPts val="600"/>
              </a:spcBef>
              <a:spcAft>
                <a:spcPts val="600"/>
              </a:spcAft>
              <a:buFont typeface="Arial" pitchFamily="34" charset="0"/>
              <a:buChar char="•"/>
            </a:pPr>
            <a:endParaRPr lang="en-US" sz="1400" b="0" dirty="0"/>
          </a:p>
          <a:p>
            <a:pPr>
              <a:lnSpc>
                <a:spcPct val="150000"/>
              </a:lnSpc>
              <a:spcBef>
                <a:spcPts val="600"/>
              </a:spcBef>
              <a:spcAft>
                <a:spcPts val="600"/>
              </a:spcAft>
              <a:buFont typeface="Arial" pitchFamily="34" charset="0"/>
              <a:buChar char="•"/>
            </a:pPr>
            <a:endParaRPr lang="en-US" sz="1400" b="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0"/>
          </p:nvPr>
        </p:nvSpPr>
        <p:spPr/>
        <p:txBody>
          <a:bodyPr/>
          <a:lstStyle/>
          <a:p>
            <a:r>
              <a:rPr lang="en-US" sz="3100" dirty="0"/>
              <a:t>Takeaways I: Knowledge sharing &amp; Networking behaviors (cont.)</a:t>
            </a:r>
          </a:p>
        </p:txBody>
      </p:sp>
      <p:sp>
        <p:nvSpPr>
          <p:cNvPr id="3" name="Text Placeholder 2"/>
          <p:cNvSpPr>
            <a:spLocks noGrp="1"/>
          </p:cNvSpPr>
          <p:nvPr>
            <p:ph type="body" sz="half" idx="11"/>
          </p:nvPr>
        </p:nvSpPr>
        <p:spPr>
          <a:xfrm>
            <a:off x="800354" y="1326587"/>
            <a:ext cx="8492897" cy="3783295"/>
          </a:xfrm>
        </p:spPr>
        <p:txBody>
          <a:bodyPr/>
          <a:lstStyle/>
          <a:p>
            <a:pPr>
              <a:lnSpc>
                <a:spcPct val="150000"/>
              </a:lnSpc>
              <a:spcBef>
                <a:spcPts val="600"/>
              </a:spcBef>
            </a:pPr>
            <a:r>
              <a:rPr lang="en-US" sz="1300" dirty="0"/>
              <a:t>“</a:t>
            </a:r>
            <a:r>
              <a:rPr lang="en-US" sz="1300" u="sng" dirty="0"/>
              <a:t>Who does it?</a:t>
            </a:r>
            <a:r>
              <a:rPr lang="en-US" sz="1300" dirty="0"/>
              <a:t>” (cont.): </a:t>
            </a:r>
            <a:r>
              <a:rPr lang="en-US" sz="1300" b="0" dirty="0"/>
              <a:t>Data revealed that…</a:t>
            </a:r>
          </a:p>
          <a:p>
            <a:pPr>
              <a:lnSpc>
                <a:spcPct val="150000"/>
              </a:lnSpc>
              <a:spcBef>
                <a:spcPts val="600"/>
              </a:spcBef>
              <a:buFont typeface="Arial" pitchFamily="34" charset="0"/>
              <a:buChar char="•"/>
            </a:pPr>
            <a:r>
              <a:rPr lang="en-US" sz="1300" b="0" dirty="0"/>
              <a:t> Individuals who scored higher on </a:t>
            </a:r>
            <a:r>
              <a:rPr lang="en-US" sz="1300" i="1" dirty="0"/>
              <a:t>other-interest orientation</a:t>
            </a:r>
            <a:r>
              <a:rPr lang="en-US" sz="1300" b="0" i="1" dirty="0"/>
              <a:t> </a:t>
            </a:r>
            <a:r>
              <a:rPr lang="en-US" sz="1300" b="0" dirty="0"/>
              <a:t>scored higher on both </a:t>
            </a:r>
            <a:r>
              <a:rPr lang="en-US" sz="1300" i="1" dirty="0"/>
              <a:t>knowledge sharing </a:t>
            </a:r>
            <a:r>
              <a:rPr lang="en-US" sz="1300" b="0" dirty="0"/>
              <a:t>and </a:t>
            </a:r>
            <a:r>
              <a:rPr lang="en-US" sz="1300" i="1" dirty="0"/>
              <a:t>networking behavior</a:t>
            </a:r>
            <a:r>
              <a:rPr lang="en-US" sz="1300" b="0" dirty="0"/>
              <a:t>. </a:t>
            </a:r>
          </a:p>
          <a:p>
            <a:pPr lvl="1">
              <a:lnSpc>
                <a:spcPct val="150000"/>
              </a:lnSpc>
              <a:spcBef>
                <a:spcPts val="600"/>
              </a:spcBef>
            </a:pPr>
            <a:r>
              <a:rPr lang="fi-FI" sz="1300" dirty="0"/>
              <a:t>Furthermore, multiple regression analysis revealed that </a:t>
            </a:r>
            <a:r>
              <a:rPr lang="fi-FI" sz="1300" b="1" i="1" dirty="0"/>
              <a:t>other-interest orientation </a:t>
            </a:r>
            <a:r>
              <a:rPr lang="fi-FI" sz="1300" dirty="0"/>
              <a:t>significantly predicts </a:t>
            </a:r>
            <a:r>
              <a:rPr lang="fi-FI" sz="1300" b="1" i="1" dirty="0"/>
              <a:t>knowledge sharing </a:t>
            </a:r>
            <a:r>
              <a:rPr lang="en-US" sz="1300" u="sng" dirty="0"/>
              <a:t>while controlling for organizational level and tenure:</a:t>
            </a:r>
            <a:endParaRPr lang="fi-FI" sz="1300" dirty="0"/>
          </a:p>
          <a:p>
            <a:pPr lvl="2">
              <a:lnSpc>
                <a:spcPct val="150000"/>
              </a:lnSpc>
              <a:spcBef>
                <a:spcPts val="600"/>
              </a:spcBef>
            </a:pPr>
            <a:r>
              <a:rPr lang="el-GR" sz="1300" b="1" i="1" dirty="0">
                <a:sym typeface="Wingdings" pitchFamily="2" charset="2"/>
              </a:rPr>
              <a:t>Β</a:t>
            </a:r>
            <a:r>
              <a:rPr lang="en-US" sz="1300" dirty="0">
                <a:sym typeface="Wingdings" pitchFamily="2" charset="2"/>
              </a:rPr>
              <a:t> = .40 (</a:t>
            </a:r>
            <a:r>
              <a:rPr lang="en-US" sz="1300" b="1" i="1" dirty="0">
                <a:sym typeface="Wingdings" pitchFamily="2" charset="2"/>
              </a:rPr>
              <a:t>p</a:t>
            </a:r>
            <a:r>
              <a:rPr lang="en-US" sz="1300" dirty="0">
                <a:sym typeface="Wingdings" pitchFamily="2" charset="2"/>
              </a:rPr>
              <a:t> &lt; .001); </a:t>
            </a:r>
            <a:r>
              <a:rPr lang="en-US" sz="1300" b="1" i="1" dirty="0">
                <a:sym typeface="Wingdings" pitchFamily="2" charset="2"/>
              </a:rPr>
              <a:t>F</a:t>
            </a:r>
            <a:r>
              <a:rPr lang="en-US" sz="1300" dirty="0">
                <a:sym typeface="Wingdings" pitchFamily="2" charset="2"/>
              </a:rPr>
              <a:t> = 11.18 (</a:t>
            </a:r>
            <a:r>
              <a:rPr lang="en-US" sz="1300" b="1" i="1" dirty="0">
                <a:sym typeface="Wingdings" pitchFamily="2" charset="2"/>
              </a:rPr>
              <a:t>p</a:t>
            </a:r>
            <a:r>
              <a:rPr lang="en-US" sz="1300" b="1" dirty="0">
                <a:sym typeface="Wingdings" pitchFamily="2" charset="2"/>
              </a:rPr>
              <a:t> </a:t>
            </a:r>
            <a:r>
              <a:rPr lang="en-US" sz="1300" dirty="0">
                <a:sym typeface="Wingdings" pitchFamily="2" charset="2"/>
              </a:rPr>
              <a:t>&lt; .001); </a:t>
            </a:r>
            <a:r>
              <a:rPr lang="en-US" sz="1300" b="1" i="1" dirty="0">
                <a:sym typeface="Wingdings" pitchFamily="2" charset="2"/>
              </a:rPr>
              <a:t>R</a:t>
            </a:r>
            <a:r>
              <a:rPr lang="en-US" sz="1300" b="1" i="1" baseline="30000" dirty="0">
                <a:sym typeface="Wingdings" pitchFamily="2" charset="2"/>
              </a:rPr>
              <a:t>2</a:t>
            </a:r>
            <a:r>
              <a:rPr lang="en-US" sz="1300" dirty="0">
                <a:sym typeface="Wingdings" pitchFamily="2" charset="2"/>
              </a:rPr>
              <a:t> = .22, </a:t>
            </a:r>
            <a:r>
              <a:rPr lang="el-GR" sz="1300" b="1" i="1" dirty="0">
                <a:sym typeface="Wingdings" pitchFamily="2" charset="2"/>
              </a:rPr>
              <a:t>Δ</a:t>
            </a:r>
            <a:r>
              <a:rPr lang="en-US" sz="1300" b="1" i="1" dirty="0">
                <a:sym typeface="Wingdings" pitchFamily="2" charset="2"/>
              </a:rPr>
              <a:t>R</a:t>
            </a:r>
            <a:r>
              <a:rPr lang="en-US" sz="1300" b="1" i="1" baseline="30000" dirty="0">
                <a:sym typeface="Wingdings" pitchFamily="2" charset="2"/>
              </a:rPr>
              <a:t>2</a:t>
            </a:r>
            <a:r>
              <a:rPr lang="en-US" sz="1300" b="1" i="1" dirty="0">
                <a:sym typeface="Wingdings" pitchFamily="2" charset="2"/>
              </a:rPr>
              <a:t> </a:t>
            </a:r>
            <a:r>
              <a:rPr lang="en-US" sz="1300" dirty="0">
                <a:sym typeface="Wingdings" pitchFamily="2" charset="2"/>
              </a:rPr>
              <a:t>= .16 (</a:t>
            </a:r>
            <a:r>
              <a:rPr lang="en-US" sz="1300" b="1" i="1" dirty="0">
                <a:sym typeface="Wingdings" pitchFamily="2" charset="2"/>
              </a:rPr>
              <a:t>p</a:t>
            </a:r>
            <a:r>
              <a:rPr lang="en-US" sz="1300" dirty="0">
                <a:sym typeface="Wingdings" pitchFamily="2" charset="2"/>
              </a:rPr>
              <a:t> &lt; .001)</a:t>
            </a:r>
          </a:p>
          <a:p>
            <a:pPr>
              <a:lnSpc>
                <a:spcPct val="150000"/>
              </a:lnSpc>
              <a:spcBef>
                <a:spcPts val="600"/>
              </a:spcBef>
              <a:buFont typeface="Arial" pitchFamily="34" charset="0"/>
              <a:buChar char="•"/>
            </a:pPr>
            <a:r>
              <a:rPr lang="en-US" sz="1300" b="0" dirty="0"/>
              <a:t> It appears that, generally, </a:t>
            </a:r>
            <a:r>
              <a:rPr lang="en-US" sz="1400" b="0" i="1" dirty="0"/>
              <a:t>XYZ</a:t>
            </a:r>
            <a:r>
              <a:rPr lang="en-US" sz="1300" b="0" dirty="0"/>
              <a:t> employees view engaging in </a:t>
            </a:r>
            <a:r>
              <a:rPr lang="en-US" sz="1300" i="1" dirty="0"/>
              <a:t>knowledge sharing </a:t>
            </a:r>
            <a:r>
              <a:rPr lang="en-US" sz="1300" b="0" dirty="0"/>
              <a:t>behaviors as being </a:t>
            </a:r>
            <a:r>
              <a:rPr lang="en-US" sz="1300" b="0" u="sng" dirty="0"/>
              <a:t>well-aligned with their colleagues’ </a:t>
            </a:r>
            <a:r>
              <a:rPr lang="en-US" sz="1300" b="0" dirty="0"/>
              <a:t>work-related self-interests, goals, needs, and desires.</a:t>
            </a:r>
          </a:p>
          <a:p>
            <a:pPr>
              <a:lnSpc>
                <a:spcPct val="150000"/>
              </a:lnSpc>
              <a:spcBef>
                <a:spcPts val="600"/>
              </a:spcBef>
              <a:buFont typeface="Arial" pitchFamily="34" charset="0"/>
              <a:buChar char="•"/>
            </a:pPr>
            <a:r>
              <a:rPr lang="en-US" sz="1300" b="0" dirty="0"/>
              <a:t> It is possible that </a:t>
            </a:r>
            <a:r>
              <a:rPr lang="en-US" sz="1300" i="1" dirty="0"/>
              <a:t>other-interest orientation</a:t>
            </a:r>
            <a:r>
              <a:rPr lang="en-US" sz="1300" b="0" dirty="0"/>
              <a:t> shapes </a:t>
            </a:r>
            <a:r>
              <a:rPr lang="en-US" sz="1300" i="1" dirty="0"/>
              <a:t>networking behaviors</a:t>
            </a:r>
            <a:r>
              <a:rPr lang="en-US" sz="1300" b="0" dirty="0"/>
              <a:t>, i.e., people who are concerned with others’ interests are more likely to socialize with others. It is also possible that this relationship is “flipped,” i.e., people who socialize with others in turn become more concerned with the interests of others.</a:t>
            </a:r>
          </a:p>
          <a:p>
            <a:pPr>
              <a:lnSpc>
                <a:spcPct val="150000"/>
              </a:lnSpc>
              <a:spcBef>
                <a:spcPts val="600"/>
              </a:spcBef>
              <a:buFont typeface="Arial" pitchFamily="34" charset="0"/>
              <a:buChar char="•"/>
            </a:pPr>
            <a:endParaRPr lang="en-US" sz="1300" b="0" dirty="0"/>
          </a:p>
          <a:p>
            <a:pPr>
              <a:lnSpc>
                <a:spcPct val="150000"/>
              </a:lnSpc>
              <a:spcBef>
                <a:spcPts val="600"/>
              </a:spcBef>
              <a:buFont typeface="Arial" pitchFamily="34" charset="0"/>
              <a:buChar char="•"/>
            </a:pPr>
            <a:endParaRPr lang="en-US" sz="13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0"/>
          </p:nvPr>
        </p:nvSpPr>
        <p:spPr/>
        <p:txBody>
          <a:bodyPr/>
          <a:lstStyle/>
          <a:p>
            <a:r>
              <a:rPr lang="en-US" sz="3100" dirty="0"/>
              <a:t>Takeaways I: Knowledge sharing &amp; Networking behaviors (cont.)</a:t>
            </a:r>
          </a:p>
        </p:txBody>
      </p:sp>
      <p:sp>
        <p:nvSpPr>
          <p:cNvPr id="3" name="Text Placeholder 2"/>
          <p:cNvSpPr>
            <a:spLocks noGrp="1"/>
          </p:cNvSpPr>
          <p:nvPr>
            <p:ph type="body" sz="half" idx="11"/>
          </p:nvPr>
        </p:nvSpPr>
        <p:spPr>
          <a:xfrm>
            <a:off x="800354" y="1326587"/>
            <a:ext cx="8492897" cy="3783295"/>
          </a:xfrm>
        </p:spPr>
        <p:txBody>
          <a:bodyPr/>
          <a:lstStyle/>
          <a:p>
            <a:pPr>
              <a:lnSpc>
                <a:spcPct val="150000"/>
              </a:lnSpc>
              <a:spcBef>
                <a:spcPts val="400"/>
              </a:spcBef>
            </a:pPr>
            <a:r>
              <a:rPr lang="en-US" sz="1300" dirty="0"/>
              <a:t>“</a:t>
            </a:r>
            <a:r>
              <a:rPr lang="en-US" sz="1300" u="sng" dirty="0"/>
              <a:t>Who does it?</a:t>
            </a:r>
            <a:r>
              <a:rPr lang="en-US" sz="1300" dirty="0"/>
              <a:t>” (cont.): </a:t>
            </a:r>
            <a:r>
              <a:rPr lang="en-US" sz="1300" b="0" dirty="0"/>
              <a:t>Data revealed that…</a:t>
            </a:r>
          </a:p>
          <a:p>
            <a:pPr>
              <a:lnSpc>
                <a:spcPct val="150000"/>
              </a:lnSpc>
              <a:spcBef>
                <a:spcPts val="400"/>
              </a:spcBef>
              <a:buFont typeface="Arial" pitchFamily="34" charset="0"/>
              <a:buChar char="•"/>
            </a:pPr>
            <a:r>
              <a:rPr lang="en-US" sz="1300" b="0" dirty="0"/>
              <a:t> Individuals who scored higher on the </a:t>
            </a:r>
            <a:r>
              <a:rPr lang="en-US" sz="1300" i="1" dirty="0"/>
              <a:t>tertius iungens orientation (TIO), </a:t>
            </a:r>
            <a:r>
              <a:rPr lang="en-US" sz="1300" b="0" dirty="0"/>
              <a:t>i.e., tendency to “join” others who may otherwise be unfamiliar with each other, scored higher on </a:t>
            </a:r>
            <a:r>
              <a:rPr lang="en-US" sz="1300" dirty="0"/>
              <a:t>both behaviors</a:t>
            </a:r>
            <a:r>
              <a:rPr lang="en-US" sz="1300" b="0" dirty="0"/>
              <a:t>. </a:t>
            </a:r>
          </a:p>
          <a:p>
            <a:pPr>
              <a:lnSpc>
                <a:spcPct val="150000"/>
              </a:lnSpc>
              <a:spcBef>
                <a:spcPts val="400"/>
              </a:spcBef>
              <a:buFont typeface="Arial" pitchFamily="34" charset="0"/>
              <a:buChar char="•"/>
            </a:pPr>
            <a:r>
              <a:rPr lang="fi-FI" sz="1300" b="0" dirty="0"/>
              <a:t> Similarly, individuals who scored higher on the </a:t>
            </a:r>
            <a:r>
              <a:rPr lang="fi-FI" sz="1300" i="1" dirty="0"/>
              <a:t>tertius conduit orientation (TCO)</a:t>
            </a:r>
            <a:r>
              <a:rPr lang="fi-FI" sz="1300" b="0" dirty="0"/>
              <a:t>, i.e., tendency to </a:t>
            </a:r>
            <a:r>
              <a:rPr lang="en-US" sz="1300" b="0" dirty="0"/>
              <a:t>“channel” resources between other people, scored higher on </a:t>
            </a:r>
            <a:r>
              <a:rPr lang="en-US" sz="1300" dirty="0"/>
              <a:t>both behaviors</a:t>
            </a:r>
            <a:r>
              <a:rPr lang="en-US" sz="1300" b="0" dirty="0"/>
              <a:t>. </a:t>
            </a:r>
          </a:p>
          <a:p>
            <a:pPr>
              <a:lnSpc>
                <a:spcPct val="150000"/>
              </a:lnSpc>
              <a:spcBef>
                <a:spcPts val="400"/>
              </a:spcBef>
              <a:buFont typeface="Arial" pitchFamily="34" charset="0"/>
              <a:buChar char="•"/>
            </a:pPr>
            <a:r>
              <a:rPr lang="en-US" sz="1300" i="1" dirty="0"/>
              <a:t> </a:t>
            </a:r>
            <a:r>
              <a:rPr lang="en-US" sz="1300" b="0" dirty="0"/>
              <a:t>Furthermore, multiple regression revealed that </a:t>
            </a:r>
            <a:r>
              <a:rPr lang="en-US" sz="1300" i="1" dirty="0"/>
              <a:t>TIO </a:t>
            </a:r>
            <a:r>
              <a:rPr lang="en-US" sz="1300" b="0" dirty="0"/>
              <a:t>and </a:t>
            </a:r>
            <a:r>
              <a:rPr lang="en-US" sz="1300" i="1" dirty="0"/>
              <a:t>TCO </a:t>
            </a:r>
            <a:r>
              <a:rPr lang="en-US" sz="1300" b="0" dirty="0"/>
              <a:t>predict </a:t>
            </a:r>
            <a:r>
              <a:rPr lang="en-US" sz="1300" dirty="0"/>
              <a:t>both behaviors </a:t>
            </a:r>
            <a:r>
              <a:rPr lang="en-US" sz="1300" b="0" u="sng" dirty="0"/>
              <a:t>while controlling for org level and tenure</a:t>
            </a:r>
            <a:r>
              <a:rPr lang="en-US" sz="1300" b="0" dirty="0"/>
              <a:t>.</a:t>
            </a:r>
          </a:p>
          <a:p>
            <a:pPr marL="700052" lvl="1" indent="-342900">
              <a:lnSpc>
                <a:spcPct val="150000"/>
              </a:lnSpc>
              <a:spcBef>
                <a:spcPts val="400"/>
              </a:spcBef>
              <a:buFont typeface="+mj-lt"/>
              <a:buAutoNum type="arabicPeriod"/>
            </a:pPr>
            <a:r>
              <a:rPr lang="en-US" sz="1300" u="sng" dirty="0"/>
              <a:t>TIO </a:t>
            </a:r>
            <a:r>
              <a:rPr lang="en-US" sz="1300" u="sng" dirty="0">
                <a:sym typeface="Wingdings" pitchFamily="2" charset="2"/>
              </a:rPr>
              <a:t> Knowledge sharing</a:t>
            </a:r>
            <a:r>
              <a:rPr lang="en-US" sz="1300" dirty="0">
                <a:sym typeface="Wingdings" pitchFamily="2" charset="2"/>
              </a:rPr>
              <a:t>: </a:t>
            </a:r>
            <a:r>
              <a:rPr lang="el-GR" sz="1300" b="1" i="1" dirty="0">
                <a:sym typeface="Wingdings" pitchFamily="2" charset="2"/>
              </a:rPr>
              <a:t>Β</a:t>
            </a:r>
            <a:r>
              <a:rPr lang="en-US" sz="1300" dirty="0">
                <a:sym typeface="Wingdings" pitchFamily="2" charset="2"/>
              </a:rPr>
              <a:t> = .26 (</a:t>
            </a:r>
            <a:r>
              <a:rPr lang="en-US" sz="1300" b="1" i="1" dirty="0">
                <a:sym typeface="Wingdings" pitchFamily="2" charset="2"/>
              </a:rPr>
              <a:t>p</a:t>
            </a:r>
            <a:r>
              <a:rPr lang="en-US" sz="1300" dirty="0">
                <a:sym typeface="Wingdings" pitchFamily="2" charset="2"/>
              </a:rPr>
              <a:t> &lt; .01); </a:t>
            </a:r>
            <a:r>
              <a:rPr lang="en-US" sz="1300" b="1" i="1" dirty="0">
                <a:sym typeface="Wingdings" pitchFamily="2" charset="2"/>
              </a:rPr>
              <a:t>F</a:t>
            </a:r>
            <a:r>
              <a:rPr lang="en-US" sz="1300" dirty="0">
                <a:sym typeface="Wingdings" pitchFamily="2" charset="2"/>
              </a:rPr>
              <a:t> = 5.46 (</a:t>
            </a:r>
            <a:r>
              <a:rPr lang="en-US" sz="1300" b="1" i="1" dirty="0">
                <a:sym typeface="Wingdings" pitchFamily="2" charset="2"/>
              </a:rPr>
              <a:t>p</a:t>
            </a:r>
            <a:r>
              <a:rPr lang="en-US" sz="1300" b="1" dirty="0">
                <a:sym typeface="Wingdings" pitchFamily="2" charset="2"/>
              </a:rPr>
              <a:t> </a:t>
            </a:r>
            <a:r>
              <a:rPr lang="en-US" sz="1300" dirty="0">
                <a:sym typeface="Wingdings" pitchFamily="2" charset="2"/>
              </a:rPr>
              <a:t>&lt; .01); </a:t>
            </a:r>
            <a:r>
              <a:rPr lang="en-US" sz="1300" b="1" i="1" dirty="0">
                <a:sym typeface="Wingdings" pitchFamily="2" charset="2"/>
              </a:rPr>
              <a:t>R</a:t>
            </a:r>
            <a:r>
              <a:rPr lang="en-US" sz="1300" b="1" i="1" baseline="30000" dirty="0">
                <a:sym typeface="Wingdings" pitchFamily="2" charset="2"/>
              </a:rPr>
              <a:t>2</a:t>
            </a:r>
            <a:r>
              <a:rPr lang="en-US" sz="1300" dirty="0">
                <a:sym typeface="Wingdings" pitchFamily="2" charset="2"/>
              </a:rPr>
              <a:t> = .12, </a:t>
            </a:r>
            <a:r>
              <a:rPr lang="el-GR" sz="1300" b="1" i="1" dirty="0">
                <a:sym typeface="Wingdings" pitchFamily="2" charset="2"/>
              </a:rPr>
              <a:t>Δ</a:t>
            </a:r>
            <a:r>
              <a:rPr lang="en-US" sz="1300" b="1" i="1" dirty="0">
                <a:sym typeface="Wingdings" pitchFamily="2" charset="2"/>
              </a:rPr>
              <a:t>R</a:t>
            </a:r>
            <a:r>
              <a:rPr lang="en-US" sz="1300" b="1" i="1" baseline="30000" dirty="0">
                <a:sym typeface="Wingdings" pitchFamily="2" charset="2"/>
              </a:rPr>
              <a:t>2</a:t>
            </a:r>
            <a:r>
              <a:rPr lang="en-US" sz="1300" b="1" i="1" dirty="0">
                <a:sym typeface="Wingdings" pitchFamily="2" charset="2"/>
              </a:rPr>
              <a:t> </a:t>
            </a:r>
            <a:r>
              <a:rPr lang="en-US" sz="1300" dirty="0">
                <a:sym typeface="Wingdings" pitchFamily="2" charset="2"/>
              </a:rPr>
              <a:t>= .06 (</a:t>
            </a:r>
            <a:r>
              <a:rPr lang="en-US" sz="1300" b="1" i="1" dirty="0">
                <a:sym typeface="Wingdings" pitchFamily="2" charset="2"/>
              </a:rPr>
              <a:t>p</a:t>
            </a:r>
            <a:r>
              <a:rPr lang="en-US" sz="1300" dirty="0">
                <a:sym typeface="Wingdings" pitchFamily="2" charset="2"/>
              </a:rPr>
              <a:t> &lt; .01)</a:t>
            </a:r>
          </a:p>
          <a:p>
            <a:pPr marL="700052" lvl="1" indent="-342900">
              <a:lnSpc>
                <a:spcPct val="150000"/>
              </a:lnSpc>
              <a:spcBef>
                <a:spcPts val="400"/>
              </a:spcBef>
              <a:buFont typeface="+mj-lt"/>
              <a:buAutoNum type="arabicPeriod"/>
            </a:pPr>
            <a:r>
              <a:rPr lang="en-US" sz="1300" u="sng" dirty="0">
                <a:sym typeface="Wingdings" pitchFamily="2" charset="2"/>
              </a:rPr>
              <a:t>TIO  Networking behavior</a:t>
            </a:r>
            <a:r>
              <a:rPr lang="en-US" sz="1300" dirty="0">
                <a:sym typeface="Wingdings" pitchFamily="2" charset="2"/>
              </a:rPr>
              <a:t>: </a:t>
            </a:r>
            <a:r>
              <a:rPr lang="el-GR" sz="1300" b="1" i="1" dirty="0">
                <a:sym typeface="Wingdings" pitchFamily="2" charset="2"/>
              </a:rPr>
              <a:t>Β</a:t>
            </a:r>
            <a:r>
              <a:rPr lang="en-US" sz="1300" dirty="0">
                <a:sym typeface="Wingdings" pitchFamily="2" charset="2"/>
              </a:rPr>
              <a:t> = .31 (</a:t>
            </a:r>
            <a:r>
              <a:rPr lang="en-US" sz="1300" b="1" i="1" dirty="0">
                <a:sym typeface="Wingdings" pitchFamily="2" charset="2"/>
              </a:rPr>
              <a:t>p</a:t>
            </a:r>
            <a:r>
              <a:rPr lang="en-US" sz="1300" b="1" dirty="0">
                <a:sym typeface="Wingdings" pitchFamily="2" charset="2"/>
              </a:rPr>
              <a:t> </a:t>
            </a:r>
            <a:r>
              <a:rPr lang="en-US" sz="1300" dirty="0">
                <a:sym typeface="Wingdings" pitchFamily="2" charset="2"/>
              </a:rPr>
              <a:t>&lt; .01); </a:t>
            </a:r>
            <a:r>
              <a:rPr lang="en-US" sz="1300" b="1" i="1" dirty="0">
                <a:sym typeface="Wingdings" pitchFamily="2" charset="2"/>
              </a:rPr>
              <a:t>F</a:t>
            </a:r>
            <a:r>
              <a:rPr lang="en-US" sz="1300" dirty="0">
                <a:sym typeface="Wingdings" pitchFamily="2" charset="2"/>
              </a:rPr>
              <a:t> = 5.52 (</a:t>
            </a:r>
            <a:r>
              <a:rPr lang="en-US" sz="1300" b="1" i="1" dirty="0">
                <a:sym typeface="Wingdings" pitchFamily="2" charset="2"/>
              </a:rPr>
              <a:t>p</a:t>
            </a:r>
            <a:r>
              <a:rPr lang="en-US" sz="1300" dirty="0">
                <a:sym typeface="Wingdings" pitchFamily="2" charset="2"/>
              </a:rPr>
              <a:t> &lt; .01); </a:t>
            </a:r>
            <a:r>
              <a:rPr lang="en-US" sz="1300" b="1" i="1" dirty="0">
                <a:sym typeface="Wingdings" pitchFamily="2" charset="2"/>
              </a:rPr>
              <a:t>R</a:t>
            </a:r>
            <a:r>
              <a:rPr lang="en-US" sz="1300" b="1" i="1" baseline="30000" dirty="0">
                <a:sym typeface="Wingdings" pitchFamily="2" charset="2"/>
              </a:rPr>
              <a:t>2</a:t>
            </a:r>
            <a:r>
              <a:rPr lang="en-US" sz="1300" dirty="0">
                <a:sym typeface="Wingdings" pitchFamily="2" charset="2"/>
              </a:rPr>
              <a:t> = .12, </a:t>
            </a:r>
            <a:r>
              <a:rPr lang="el-GR" sz="1300" b="1" i="1" dirty="0">
                <a:sym typeface="Wingdings" pitchFamily="2" charset="2"/>
              </a:rPr>
              <a:t>Δ</a:t>
            </a:r>
            <a:r>
              <a:rPr lang="en-US" sz="1300" b="1" i="1" dirty="0">
                <a:sym typeface="Wingdings" pitchFamily="2" charset="2"/>
              </a:rPr>
              <a:t>R</a:t>
            </a:r>
            <a:r>
              <a:rPr lang="en-US" sz="1300" b="1" i="1" baseline="30000" dirty="0">
                <a:sym typeface="Wingdings" pitchFamily="2" charset="2"/>
              </a:rPr>
              <a:t>2</a:t>
            </a:r>
            <a:r>
              <a:rPr lang="en-US" sz="1300" b="1" i="1" dirty="0">
                <a:sym typeface="Wingdings" pitchFamily="2" charset="2"/>
              </a:rPr>
              <a:t> </a:t>
            </a:r>
            <a:r>
              <a:rPr lang="en-US" sz="1300" dirty="0">
                <a:sym typeface="Wingdings" pitchFamily="2" charset="2"/>
              </a:rPr>
              <a:t>= .09 (</a:t>
            </a:r>
            <a:r>
              <a:rPr lang="en-US" sz="1300" b="1" i="1" dirty="0">
                <a:sym typeface="Wingdings" pitchFamily="2" charset="2"/>
              </a:rPr>
              <a:t>p</a:t>
            </a:r>
            <a:r>
              <a:rPr lang="en-US" sz="1300" dirty="0">
                <a:sym typeface="Wingdings" pitchFamily="2" charset="2"/>
              </a:rPr>
              <a:t> &lt; .01)</a:t>
            </a:r>
          </a:p>
          <a:p>
            <a:pPr marL="700052" lvl="1" indent="-342900">
              <a:lnSpc>
                <a:spcPct val="150000"/>
              </a:lnSpc>
              <a:spcBef>
                <a:spcPts val="400"/>
              </a:spcBef>
              <a:buFont typeface="+mj-lt"/>
              <a:buAutoNum type="arabicPeriod"/>
            </a:pPr>
            <a:r>
              <a:rPr lang="en-US" sz="1300" u="sng" dirty="0">
                <a:sym typeface="Wingdings" pitchFamily="2" charset="2"/>
              </a:rPr>
              <a:t>TCO  Knowledge sharing </a:t>
            </a:r>
            <a:r>
              <a:rPr lang="en-US" sz="1300" dirty="0">
                <a:sym typeface="Wingdings" pitchFamily="2" charset="2"/>
              </a:rPr>
              <a:t>: </a:t>
            </a:r>
            <a:r>
              <a:rPr lang="el-GR" sz="1300" b="1" i="1" dirty="0">
                <a:sym typeface="Wingdings" pitchFamily="2" charset="2"/>
              </a:rPr>
              <a:t>Β</a:t>
            </a:r>
            <a:r>
              <a:rPr lang="en-US" sz="1300" dirty="0">
                <a:sym typeface="Wingdings" pitchFamily="2" charset="2"/>
              </a:rPr>
              <a:t> = .37 (</a:t>
            </a:r>
            <a:r>
              <a:rPr lang="en-US" sz="1300" b="1" i="1" dirty="0">
                <a:sym typeface="Wingdings" pitchFamily="2" charset="2"/>
              </a:rPr>
              <a:t>p</a:t>
            </a:r>
            <a:r>
              <a:rPr lang="en-US" sz="1300" dirty="0">
                <a:sym typeface="Wingdings" pitchFamily="2" charset="2"/>
              </a:rPr>
              <a:t> &lt; .001); </a:t>
            </a:r>
            <a:r>
              <a:rPr lang="en-US" sz="1300" b="1" i="1" dirty="0">
                <a:sym typeface="Wingdings" pitchFamily="2" charset="2"/>
              </a:rPr>
              <a:t>F</a:t>
            </a:r>
            <a:r>
              <a:rPr lang="en-US" sz="1300" dirty="0">
                <a:sym typeface="Wingdings" pitchFamily="2" charset="2"/>
              </a:rPr>
              <a:t> = 9.16 (</a:t>
            </a:r>
            <a:r>
              <a:rPr lang="en-US" sz="1300" b="1" i="1" dirty="0">
                <a:sym typeface="Wingdings" pitchFamily="2" charset="2"/>
              </a:rPr>
              <a:t>p</a:t>
            </a:r>
            <a:r>
              <a:rPr lang="en-US" sz="1300" dirty="0">
                <a:sym typeface="Wingdings" pitchFamily="2" charset="2"/>
              </a:rPr>
              <a:t> &lt; .001);</a:t>
            </a:r>
            <a:r>
              <a:rPr lang="en-US" sz="1300" b="1" dirty="0">
                <a:sym typeface="Wingdings" pitchFamily="2" charset="2"/>
              </a:rPr>
              <a:t> </a:t>
            </a:r>
            <a:r>
              <a:rPr lang="en-US" sz="1300" b="1" i="1" dirty="0">
                <a:sym typeface="Wingdings" pitchFamily="2" charset="2"/>
              </a:rPr>
              <a:t>R</a:t>
            </a:r>
            <a:r>
              <a:rPr lang="en-US" sz="1300" b="1" i="1" baseline="30000" dirty="0">
                <a:sym typeface="Wingdings" pitchFamily="2" charset="2"/>
              </a:rPr>
              <a:t>2</a:t>
            </a:r>
            <a:r>
              <a:rPr lang="en-US" sz="1300" b="1" dirty="0">
                <a:sym typeface="Wingdings" pitchFamily="2" charset="2"/>
              </a:rPr>
              <a:t> </a:t>
            </a:r>
            <a:r>
              <a:rPr lang="en-US" sz="1300" dirty="0">
                <a:sym typeface="Wingdings" pitchFamily="2" charset="2"/>
              </a:rPr>
              <a:t>= .19, </a:t>
            </a:r>
            <a:r>
              <a:rPr lang="el-GR" sz="1300" b="1" i="1" dirty="0">
                <a:sym typeface="Wingdings" pitchFamily="2" charset="2"/>
              </a:rPr>
              <a:t>Δ</a:t>
            </a:r>
            <a:r>
              <a:rPr lang="en-US" sz="1300" b="1" i="1" dirty="0">
                <a:sym typeface="Wingdings" pitchFamily="2" charset="2"/>
              </a:rPr>
              <a:t>R</a:t>
            </a:r>
            <a:r>
              <a:rPr lang="en-US" sz="1300" b="1" i="1" baseline="30000" dirty="0">
                <a:sym typeface="Wingdings" pitchFamily="2" charset="2"/>
              </a:rPr>
              <a:t>2</a:t>
            </a:r>
            <a:r>
              <a:rPr lang="en-US" sz="1300" b="1" i="1" dirty="0">
                <a:sym typeface="Wingdings" pitchFamily="2" charset="2"/>
              </a:rPr>
              <a:t> </a:t>
            </a:r>
            <a:r>
              <a:rPr lang="en-US" sz="1300" dirty="0">
                <a:sym typeface="Wingdings" pitchFamily="2" charset="2"/>
              </a:rPr>
              <a:t>= .13 (</a:t>
            </a:r>
            <a:r>
              <a:rPr lang="en-US" sz="1300" b="1" i="1" dirty="0">
                <a:sym typeface="Wingdings" pitchFamily="2" charset="2"/>
              </a:rPr>
              <a:t>p</a:t>
            </a:r>
            <a:r>
              <a:rPr lang="en-US" sz="1300" dirty="0">
                <a:sym typeface="Wingdings" pitchFamily="2" charset="2"/>
              </a:rPr>
              <a:t> &lt; .001)</a:t>
            </a:r>
          </a:p>
          <a:p>
            <a:pPr marL="700052" lvl="1" indent="-342900">
              <a:lnSpc>
                <a:spcPct val="150000"/>
              </a:lnSpc>
              <a:spcBef>
                <a:spcPts val="400"/>
              </a:spcBef>
              <a:buFont typeface="+mj-lt"/>
              <a:buAutoNum type="arabicPeriod"/>
            </a:pPr>
            <a:r>
              <a:rPr lang="en-US" sz="1300" u="sng" dirty="0">
                <a:sym typeface="Wingdings" pitchFamily="2" charset="2"/>
              </a:rPr>
              <a:t>TCO  Networking behaviors</a:t>
            </a:r>
            <a:r>
              <a:rPr lang="en-US" sz="1300" dirty="0">
                <a:sym typeface="Wingdings" pitchFamily="2" charset="2"/>
              </a:rPr>
              <a:t>: </a:t>
            </a:r>
            <a:r>
              <a:rPr lang="el-GR" sz="1300" b="1" i="1" dirty="0">
                <a:sym typeface="Wingdings" pitchFamily="2" charset="2"/>
              </a:rPr>
              <a:t>Β</a:t>
            </a:r>
            <a:r>
              <a:rPr lang="en-US" sz="1300" dirty="0">
                <a:sym typeface="Wingdings" pitchFamily="2" charset="2"/>
              </a:rPr>
              <a:t> = .30 (</a:t>
            </a:r>
            <a:r>
              <a:rPr lang="en-US" sz="1300" b="1" i="1" dirty="0">
                <a:sym typeface="Wingdings" pitchFamily="2" charset="2"/>
              </a:rPr>
              <a:t>p</a:t>
            </a:r>
            <a:r>
              <a:rPr lang="en-US" sz="1300" dirty="0">
                <a:sym typeface="Wingdings" pitchFamily="2" charset="2"/>
              </a:rPr>
              <a:t> &lt; .01); </a:t>
            </a:r>
            <a:r>
              <a:rPr lang="en-US" sz="1300" b="1" i="1" dirty="0">
                <a:sym typeface="Wingdings" pitchFamily="2" charset="2"/>
              </a:rPr>
              <a:t>F</a:t>
            </a:r>
            <a:r>
              <a:rPr lang="en-US" sz="1300" dirty="0">
                <a:sym typeface="Wingdings" pitchFamily="2" charset="2"/>
              </a:rPr>
              <a:t> = 5.19. (</a:t>
            </a:r>
            <a:r>
              <a:rPr lang="en-US" sz="1300" b="1" i="1" dirty="0">
                <a:sym typeface="Wingdings" pitchFamily="2" charset="2"/>
              </a:rPr>
              <a:t>p</a:t>
            </a:r>
            <a:r>
              <a:rPr lang="en-US" sz="1300" dirty="0">
                <a:sym typeface="Wingdings" pitchFamily="2" charset="2"/>
              </a:rPr>
              <a:t> &lt; .01);</a:t>
            </a:r>
            <a:r>
              <a:rPr lang="en-US" sz="1300" b="1" dirty="0">
                <a:sym typeface="Wingdings" pitchFamily="2" charset="2"/>
              </a:rPr>
              <a:t> </a:t>
            </a:r>
            <a:r>
              <a:rPr lang="en-US" sz="1300" b="1" i="1" dirty="0">
                <a:sym typeface="Wingdings" pitchFamily="2" charset="2"/>
              </a:rPr>
              <a:t>R</a:t>
            </a:r>
            <a:r>
              <a:rPr lang="en-US" sz="1300" b="1" i="1" baseline="30000" dirty="0">
                <a:sym typeface="Wingdings" pitchFamily="2" charset="2"/>
              </a:rPr>
              <a:t>2</a:t>
            </a:r>
            <a:r>
              <a:rPr lang="en-US" sz="1300" b="1" dirty="0">
                <a:sym typeface="Wingdings" pitchFamily="2" charset="2"/>
              </a:rPr>
              <a:t> </a:t>
            </a:r>
            <a:r>
              <a:rPr lang="en-US" sz="1300" dirty="0">
                <a:sym typeface="Wingdings" pitchFamily="2" charset="2"/>
              </a:rPr>
              <a:t>= .12, </a:t>
            </a:r>
            <a:r>
              <a:rPr lang="el-GR" sz="1300" b="1" i="1" dirty="0">
                <a:sym typeface="Wingdings" pitchFamily="2" charset="2"/>
              </a:rPr>
              <a:t>Δ</a:t>
            </a:r>
            <a:r>
              <a:rPr lang="en-US" sz="1300" b="1" i="1" dirty="0">
                <a:sym typeface="Wingdings" pitchFamily="2" charset="2"/>
              </a:rPr>
              <a:t>R</a:t>
            </a:r>
            <a:r>
              <a:rPr lang="en-US" sz="1300" b="1" i="1" baseline="30000" dirty="0">
                <a:sym typeface="Wingdings" pitchFamily="2" charset="2"/>
              </a:rPr>
              <a:t>2</a:t>
            </a:r>
            <a:r>
              <a:rPr lang="en-US" sz="1300" b="1" i="1" dirty="0">
                <a:sym typeface="Wingdings" pitchFamily="2" charset="2"/>
              </a:rPr>
              <a:t> </a:t>
            </a:r>
            <a:r>
              <a:rPr lang="en-US" sz="1300" dirty="0">
                <a:sym typeface="Wingdings" pitchFamily="2" charset="2"/>
              </a:rPr>
              <a:t>= .08 (</a:t>
            </a:r>
            <a:r>
              <a:rPr lang="en-US" sz="1300" b="1" i="1" dirty="0">
                <a:sym typeface="Wingdings" pitchFamily="2" charset="2"/>
              </a:rPr>
              <a:t>p</a:t>
            </a:r>
            <a:r>
              <a:rPr lang="en-US" sz="1300" dirty="0">
                <a:sym typeface="Wingdings" pitchFamily="2" charset="2"/>
              </a:rPr>
              <a:t> &lt; .01)</a:t>
            </a:r>
          </a:p>
          <a:p>
            <a:pPr lvl="2">
              <a:lnSpc>
                <a:spcPct val="150000"/>
              </a:lnSpc>
              <a:spcBef>
                <a:spcPts val="400"/>
              </a:spcBef>
            </a:pPr>
            <a:endParaRPr lang="en-US" sz="1300" dirty="0">
              <a:sym typeface="Wingdings" pitchFamily="2" charset="2"/>
            </a:endParaRPr>
          </a:p>
          <a:p>
            <a:pPr lvl="2">
              <a:lnSpc>
                <a:spcPct val="150000"/>
              </a:lnSpc>
              <a:spcBef>
                <a:spcPts val="400"/>
              </a:spcBef>
            </a:pPr>
            <a:endParaRPr lang="en-US" sz="1300" dirty="0">
              <a:sym typeface="Wingdings" pitchFamily="2" charset="2"/>
            </a:endParaRPr>
          </a:p>
          <a:p>
            <a:pPr lvl="1">
              <a:lnSpc>
                <a:spcPct val="150000"/>
              </a:lnSpc>
              <a:spcBef>
                <a:spcPts val="400"/>
              </a:spcBef>
            </a:pPr>
            <a:endParaRPr lang="en-US" sz="1300" dirty="0"/>
          </a:p>
          <a:p>
            <a:pPr>
              <a:lnSpc>
                <a:spcPct val="150000"/>
              </a:lnSpc>
              <a:spcBef>
                <a:spcPts val="400"/>
              </a:spcBef>
              <a:buFont typeface="Arial" pitchFamily="34" charset="0"/>
              <a:buChar char="•"/>
            </a:pPr>
            <a:endParaRPr lang="en-US" sz="13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0"/>
          </p:nvPr>
        </p:nvSpPr>
        <p:spPr>
          <a:xfrm>
            <a:off x="800354" y="1990725"/>
            <a:ext cx="8492897" cy="1516673"/>
          </a:xfrm>
        </p:spPr>
        <p:txBody>
          <a:bodyPr/>
          <a:lstStyle/>
          <a:p>
            <a:pPr algn="ctr"/>
            <a:r>
              <a:rPr lang="en-US" sz="3300" dirty="0"/>
              <a:t>Next, a brief theoretical background on networks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2"/>
          <a:srcRect/>
          <a:stretch>
            <a:fillRect/>
          </a:stretch>
        </p:blipFill>
        <p:spPr bwMode="auto">
          <a:xfrm>
            <a:off x="924178" y="2131017"/>
            <a:ext cx="4289173" cy="2821034"/>
          </a:xfrm>
          <a:prstGeom prst="rect">
            <a:avLst/>
          </a:prstGeom>
          <a:noFill/>
          <a:ln w="9525">
            <a:noFill/>
            <a:miter lim="800000"/>
            <a:headEnd/>
            <a:tailEnd/>
          </a:ln>
        </p:spPr>
      </p:pic>
      <p:sp>
        <p:nvSpPr>
          <p:cNvPr id="2" name="Text Placeholder 1"/>
          <p:cNvSpPr>
            <a:spLocks noGrp="1"/>
          </p:cNvSpPr>
          <p:nvPr>
            <p:ph type="body" sz="half" idx="10"/>
          </p:nvPr>
        </p:nvSpPr>
        <p:spPr/>
        <p:txBody>
          <a:bodyPr/>
          <a:lstStyle/>
          <a:p>
            <a:r>
              <a:rPr lang="en-US" sz="3200" dirty="0"/>
              <a:t>Networks as a discipline</a:t>
            </a:r>
          </a:p>
        </p:txBody>
      </p:sp>
      <p:sp>
        <p:nvSpPr>
          <p:cNvPr id="3" name="Text Placeholder 2"/>
          <p:cNvSpPr>
            <a:spLocks noGrp="1"/>
          </p:cNvSpPr>
          <p:nvPr>
            <p:ph type="body" sz="half" idx="11"/>
          </p:nvPr>
        </p:nvSpPr>
        <p:spPr>
          <a:xfrm>
            <a:off x="800354" y="1326587"/>
            <a:ext cx="8689721" cy="3625464"/>
          </a:xfrm>
        </p:spPr>
        <p:txBody>
          <a:bodyPr/>
          <a:lstStyle/>
          <a:p>
            <a:pPr>
              <a:lnSpc>
                <a:spcPct val="120000"/>
              </a:lnSpc>
              <a:buFont typeface="Arial" pitchFamily="34" charset="0"/>
              <a:buChar char="•"/>
            </a:pPr>
            <a:r>
              <a:rPr lang="en-US" sz="1800" b="0" dirty="0"/>
              <a:t>  Social networks are: The web of ties that connect people to each other, in a group, an organization, a community, etc…</a:t>
            </a:r>
          </a:p>
          <a:p>
            <a:pPr>
              <a:lnSpc>
                <a:spcPct val="120000"/>
              </a:lnSpc>
              <a:buFont typeface="Arial" pitchFamily="34" charset="0"/>
              <a:buChar char="•"/>
            </a:pPr>
            <a:r>
              <a:rPr lang="en-US" sz="1800" b="0" dirty="0"/>
              <a:t> “Tie”:  Interpersonal relationship between two people</a:t>
            </a:r>
          </a:p>
          <a:p>
            <a:pPr>
              <a:lnSpc>
                <a:spcPct val="120000"/>
              </a:lnSpc>
            </a:pPr>
            <a:endParaRPr lang="en-US" sz="1800" b="0" dirty="0"/>
          </a:p>
          <a:p>
            <a:pPr>
              <a:lnSpc>
                <a:spcPct val="150000"/>
              </a:lnSpc>
              <a:spcBef>
                <a:spcPts val="600"/>
              </a:spcBef>
              <a:buFont typeface="Arial" pitchFamily="34" charset="0"/>
              <a:buChar char="•"/>
            </a:pPr>
            <a:endParaRPr lang="en-US" sz="1800" dirty="0"/>
          </a:p>
        </p:txBody>
      </p:sp>
      <p:sp>
        <p:nvSpPr>
          <p:cNvPr id="14" name="TextBox 13"/>
          <p:cNvSpPr txBox="1"/>
          <p:nvPr/>
        </p:nvSpPr>
        <p:spPr>
          <a:xfrm>
            <a:off x="5394326" y="2963478"/>
            <a:ext cx="3898925" cy="2751522"/>
          </a:xfrm>
          <a:prstGeom prst="rect">
            <a:avLst/>
          </a:prstGeom>
          <a:noFill/>
        </p:spPr>
        <p:txBody>
          <a:bodyPr wrap="square" rtlCol="0">
            <a:spAutoFit/>
          </a:bodyPr>
          <a:lstStyle/>
          <a:p>
            <a:pPr defTabSz="685733">
              <a:lnSpc>
                <a:spcPct val="120000"/>
              </a:lnSpc>
              <a:spcBef>
                <a:spcPts val="750"/>
              </a:spcBef>
              <a:buFont typeface="Arial" pitchFamily="34" charset="0"/>
              <a:buChar char="•"/>
            </a:pPr>
            <a:r>
              <a:rPr lang="en-US" sz="1800" dirty="0"/>
              <a:t> The focus of our survey was (1) </a:t>
            </a:r>
            <a:r>
              <a:rPr lang="en-US" sz="1800" i="1" dirty="0"/>
              <a:t>instrumental</a:t>
            </a:r>
            <a:r>
              <a:rPr lang="en-US" sz="1800" dirty="0"/>
              <a:t> ties, i.e., relationships that facilitate the flow of work-related information and advice, and (2) </a:t>
            </a:r>
            <a:r>
              <a:rPr lang="en-US" sz="1800" i="1" dirty="0"/>
              <a:t>friendship </a:t>
            </a:r>
            <a:r>
              <a:rPr lang="en-US" sz="1800" dirty="0"/>
              <a:t>ties, i.e., relationships that facilitate the exchange of affective resources.</a:t>
            </a:r>
          </a:p>
          <a:p>
            <a:pPr>
              <a:lnSpc>
                <a:spcPct val="120000"/>
              </a:lnSpc>
              <a:buFont typeface="Arial" pitchFamily="34" charset="0"/>
              <a:buChar char="•"/>
            </a:pPr>
            <a:endParaRPr lang="en-US" sz="1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Content Placeholder 5" descr="cof frd all one color 010511.jpg"/>
          <p:cNvPicPr>
            <a:picLocks noChangeAspect="1"/>
          </p:cNvPicPr>
          <p:nvPr/>
        </p:nvPicPr>
        <p:blipFill>
          <a:blip r:embed="rId3" cstate="print"/>
          <a:stretch>
            <a:fillRect/>
          </a:stretch>
        </p:blipFill>
        <p:spPr>
          <a:xfrm>
            <a:off x="2270126" y="1314174"/>
            <a:ext cx="6045303" cy="3755737"/>
          </a:xfrm>
          <a:prstGeom prst="rect">
            <a:avLst/>
          </a:prstGeom>
        </p:spPr>
      </p:pic>
      <p:sp>
        <p:nvSpPr>
          <p:cNvPr id="2" name="Text Placeholder 1"/>
          <p:cNvSpPr>
            <a:spLocks noGrp="1"/>
          </p:cNvSpPr>
          <p:nvPr>
            <p:ph type="body" sz="half" idx="10"/>
          </p:nvPr>
        </p:nvSpPr>
        <p:spPr>
          <a:xfrm>
            <a:off x="800354" y="215949"/>
            <a:ext cx="8492897" cy="479377"/>
          </a:xfrm>
        </p:spPr>
        <p:txBody>
          <a:bodyPr/>
          <a:lstStyle/>
          <a:p>
            <a:r>
              <a:rPr lang="en-US" sz="1900" dirty="0"/>
              <a:t>Network: Pattern of interpersonal ties that connect people to each other</a:t>
            </a:r>
            <a:br>
              <a:rPr lang="en-US" sz="1900" dirty="0"/>
            </a:br>
            <a:endParaRPr lang="en-US" sz="1900" dirty="0"/>
          </a:p>
        </p:txBody>
      </p:sp>
      <p:sp>
        <p:nvSpPr>
          <p:cNvPr id="5" name="Text Placeholder 1"/>
          <p:cNvSpPr>
            <a:spLocks noGrp="1"/>
          </p:cNvSpPr>
          <p:nvPr>
            <p:ph type="body" sz="half" idx="10"/>
          </p:nvPr>
        </p:nvSpPr>
        <p:spPr>
          <a:xfrm>
            <a:off x="952754" y="809625"/>
            <a:ext cx="8492897" cy="277788"/>
          </a:xfrm>
        </p:spPr>
        <p:txBody>
          <a:bodyPr/>
          <a:lstStyle/>
          <a:p>
            <a:r>
              <a:rPr lang="en-US" sz="1600" b="0" u="sng" dirty="0"/>
              <a:t>Below is a map of a hypothetical network:</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0"/>
          </p:nvPr>
        </p:nvSpPr>
        <p:spPr>
          <a:xfrm>
            <a:off x="800354" y="215949"/>
            <a:ext cx="8492897" cy="479377"/>
          </a:xfrm>
        </p:spPr>
        <p:txBody>
          <a:bodyPr/>
          <a:lstStyle/>
          <a:p>
            <a:r>
              <a:rPr lang="en-US" sz="2000" dirty="0"/>
              <a:t>The importance of network position</a:t>
            </a:r>
          </a:p>
        </p:txBody>
      </p:sp>
      <p:grpSp>
        <p:nvGrpSpPr>
          <p:cNvPr id="16" name="Group 15"/>
          <p:cNvGrpSpPr/>
          <p:nvPr/>
        </p:nvGrpSpPr>
        <p:grpSpPr>
          <a:xfrm>
            <a:off x="4155478" y="1143724"/>
            <a:ext cx="5137773" cy="3674099"/>
            <a:chOff x="1700288" y="1130764"/>
            <a:chExt cx="5137773" cy="3674099"/>
          </a:xfrm>
        </p:grpSpPr>
        <p:grpSp>
          <p:nvGrpSpPr>
            <p:cNvPr id="14" name="Group 13"/>
            <p:cNvGrpSpPr/>
            <p:nvPr/>
          </p:nvGrpSpPr>
          <p:grpSpPr>
            <a:xfrm>
              <a:off x="1700288" y="1130764"/>
              <a:ext cx="5137773" cy="3455663"/>
              <a:chOff x="1527071" y="1981200"/>
              <a:chExt cx="6623257" cy="4236544"/>
            </a:xfrm>
          </p:grpSpPr>
          <p:pic>
            <p:nvPicPr>
              <p:cNvPr id="7" name="Content Placeholder 5" descr="cof frd all one color 010511.jpg"/>
              <p:cNvPicPr>
                <a:picLocks noChangeAspect="1"/>
              </p:cNvPicPr>
              <p:nvPr/>
            </p:nvPicPr>
            <p:blipFill>
              <a:blip r:embed="rId2" cstate="print"/>
              <a:stretch>
                <a:fillRect/>
              </a:stretch>
            </p:blipFill>
            <p:spPr>
              <a:xfrm>
                <a:off x="1527071" y="1981200"/>
                <a:ext cx="6623257" cy="4114800"/>
              </a:xfrm>
              <a:prstGeom prst="rect">
                <a:avLst/>
              </a:prstGeom>
            </p:spPr>
          </p:pic>
          <p:sp>
            <p:nvSpPr>
              <p:cNvPr id="8" name="Down Arrow 7"/>
              <p:cNvSpPr/>
              <p:nvPr/>
            </p:nvSpPr>
            <p:spPr bwMode="auto">
              <a:xfrm rot="16200000">
                <a:off x="6198819" y="5417644"/>
                <a:ext cx="457200" cy="1143000"/>
              </a:xfrm>
              <a:prstGeom prst="downArrow">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1800">
                  <a:latin typeface="Tahoma" charset="0"/>
                </a:endParaRPr>
              </a:p>
            </p:txBody>
          </p:sp>
          <p:sp>
            <p:nvSpPr>
              <p:cNvPr id="9" name="Down Arrow 8"/>
              <p:cNvSpPr/>
              <p:nvPr/>
            </p:nvSpPr>
            <p:spPr bwMode="auto">
              <a:xfrm rot="3391343">
                <a:off x="5584173" y="2433761"/>
                <a:ext cx="457200" cy="1211063"/>
              </a:xfrm>
              <a:prstGeom prst="downArrow">
                <a:avLst>
                  <a:gd name="adj1" fmla="val 50000"/>
                  <a:gd name="adj2" fmla="val 52985"/>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1800">
                  <a:latin typeface="Tahoma" charset="0"/>
                </a:endParaRPr>
              </a:p>
            </p:txBody>
          </p:sp>
          <p:sp>
            <p:nvSpPr>
              <p:cNvPr id="10" name="TextBox 9"/>
              <p:cNvSpPr txBox="1"/>
              <p:nvPr/>
            </p:nvSpPr>
            <p:spPr>
              <a:xfrm>
                <a:off x="6324600" y="2286000"/>
                <a:ext cx="359394" cy="792383"/>
              </a:xfrm>
              <a:prstGeom prst="rect">
                <a:avLst/>
              </a:prstGeom>
              <a:noFill/>
            </p:spPr>
            <p:txBody>
              <a:bodyPr wrap="square" rtlCol="0">
                <a:spAutoFit/>
              </a:bodyPr>
              <a:lstStyle/>
              <a:p>
                <a:r>
                  <a:rPr lang="en-US" sz="3600" b="1" dirty="0">
                    <a:solidFill>
                      <a:schemeClr val="accent2"/>
                    </a:solidFill>
                  </a:rPr>
                  <a:t>?</a:t>
                </a:r>
              </a:p>
            </p:txBody>
          </p:sp>
          <p:sp>
            <p:nvSpPr>
              <p:cNvPr id="12" name="Down Arrow 11"/>
              <p:cNvSpPr/>
              <p:nvPr/>
            </p:nvSpPr>
            <p:spPr bwMode="auto">
              <a:xfrm rot="14313182">
                <a:off x="2171700" y="4338762"/>
                <a:ext cx="457200" cy="1211063"/>
              </a:xfrm>
              <a:prstGeom prst="downArrow">
                <a:avLst>
                  <a:gd name="adj1" fmla="val 50000"/>
                  <a:gd name="adj2" fmla="val 52985"/>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1800">
                  <a:latin typeface="Tahoma" charset="0"/>
                </a:endParaRPr>
              </a:p>
            </p:txBody>
          </p:sp>
          <p:sp>
            <p:nvSpPr>
              <p:cNvPr id="13" name="TextBox 12"/>
              <p:cNvSpPr txBox="1"/>
              <p:nvPr/>
            </p:nvSpPr>
            <p:spPr>
              <a:xfrm>
                <a:off x="1527071" y="5132063"/>
                <a:ext cx="359394" cy="792383"/>
              </a:xfrm>
              <a:prstGeom prst="rect">
                <a:avLst/>
              </a:prstGeom>
              <a:noFill/>
            </p:spPr>
            <p:txBody>
              <a:bodyPr wrap="square" rtlCol="0">
                <a:spAutoFit/>
              </a:bodyPr>
              <a:lstStyle/>
              <a:p>
                <a:r>
                  <a:rPr lang="en-US" sz="3600" b="1" dirty="0">
                    <a:solidFill>
                      <a:schemeClr val="accent2"/>
                    </a:solidFill>
                  </a:rPr>
                  <a:t>?</a:t>
                </a:r>
              </a:p>
            </p:txBody>
          </p:sp>
        </p:grpSp>
        <p:sp>
          <p:nvSpPr>
            <p:cNvPr id="15" name="TextBox 14"/>
            <p:cNvSpPr txBox="1"/>
            <p:nvPr/>
          </p:nvSpPr>
          <p:spPr>
            <a:xfrm>
              <a:off x="4655162" y="4158532"/>
              <a:ext cx="278788" cy="646331"/>
            </a:xfrm>
            <a:prstGeom prst="rect">
              <a:avLst/>
            </a:prstGeom>
            <a:noFill/>
          </p:spPr>
          <p:txBody>
            <a:bodyPr wrap="square" rtlCol="0">
              <a:spAutoFit/>
            </a:bodyPr>
            <a:lstStyle/>
            <a:p>
              <a:r>
                <a:rPr lang="en-US" sz="3600" b="1" dirty="0">
                  <a:solidFill>
                    <a:schemeClr val="accent2"/>
                  </a:solidFill>
                </a:rPr>
                <a:t>?</a:t>
              </a:r>
            </a:p>
          </p:txBody>
        </p:sp>
      </p:grpSp>
      <p:sp>
        <p:nvSpPr>
          <p:cNvPr id="17" name="TextBox 16"/>
          <p:cNvSpPr txBox="1"/>
          <p:nvPr/>
        </p:nvSpPr>
        <p:spPr>
          <a:xfrm>
            <a:off x="927100" y="894440"/>
            <a:ext cx="2286000" cy="4104906"/>
          </a:xfrm>
          <a:prstGeom prst="rect">
            <a:avLst/>
          </a:prstGeom>
          <a:noFill/>
        </p:spPr>
        <p:txBody>
          <a:bodyPr wrap="square" rtlCol="0">
            <a:spAutoFit/>
          </a:bodyPr>
          <a:lstStyle/>
          <a:p>
            <a:pPr>
              <a:lnSpc>
                <a:spcPct val="150000"/>
              </a:lnSpc>
            </a:pPr>
            <a:r>
              <a:rPr lang="en-US" dirty="0"/>
              <a:t>Your “network position” has important implications regarding the flow of work-related resources between you and your colleagues.</a:t>
            </a:r>
          </a:p>
          <a:p>
            <a:pPr>
              <a:lnSpc>
                <a:spcPct val="150000"/>
              </a:lnSpc>
            </a:pPr>
            <a:endParaRPr lang="en-US" dirty="0"/>
          </a:p>
          <a:p>
            <a:pPr>
              <a:lnSpc>
                <a:spcPct val="150000"/>
              </a:lnSpc>
            </a:pPr>
            <a:r>
              <a:rPr lang="en-US" dirty="0"/>
              <a:t>For example, consider the three “nodes,” i.e., actors represented as circles, marked on the right. What are the possible strengths and weaknesses of each position?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0"/>
          </p:nvPr>
        </p:nvSpPr>
        <p:spPr/>
        <p:txBody>
          <a:bodyPr/>
          <a:lstStyle/>
          <a:p>
            <a:r>
              <a:rPr lang="en-US" sz="3200" i="1" dirty="0"/>
              <a:t>XYZ</a:t>
            </a:r>
            <a:r>
              <a:rPr lang="en-US" sz="3000" dirty="0"/>
              <a:t>’s Instrumental Network Structure</a:t>
            </a:r>
          </a:p>
        </p:txBody>
      </p:sp>
      <p:pic>
        <p:nvPicPr>
          <p:cNvPr id="4" name="Picture 3" descr="YS inst.jpg"/>
          <p:cNvPicPr>
            <a:picLocks noChangeAspect="1"/>
          </p:cNvPicPr>
          <p:nvPr/>
        </p:nvPicPr>
        <p:blipFill>
          <a:blip r:embed="rId2"/>
          <a:stretch>
            <a:fillRect/>
          </a:stretch>
        </p:blipFill>
        <p:spPr>
          <a:xfrm>
            <a:off x="1253351" y="693361"/>
            <a:ext cx="7760875" cy="4257094"/>
          </a:xfrm>
          <a:prstGeom prst="rect">
            <a:avLst/>
          </a:prstGeom>
        </p:spPr>
      </p:pic>
      <p:sp>
        <p:nvSpPr>
          <p:cNvPr id="6" name="TextBox 5"/>
          <p:cNvSpPr txBox="1"/>
          <p:nvPr/>
        </p:nvSpPr>
        <p:spPr>
          <a:xfrm>
            <a:off x="6509232" y="4696539"/>
            <a:ext cx="3035193" cy="507831"/>
          </a:xfrm>
          <a:prstGeom prst="rect">
            <a:avLst/>
          </a:prstGeom>
          <a:noFill/>
        </p:spPr>
        <p:txBody>
          <a:bodyPr wrap="square" rtlCol="0">
            <a:spAutoFit/>
          </a:bodyPr>
          <a:lstStyle/>
          <a:p>
            <a:r>
              <a:rPr lang="en-US" sz="1300" dirty="0"/>
              <a:t>As you can see, the network is quite dense, i.e., looks like a “hairball”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0"/>
          </p:nvPr>
        </p:nvSpPr>
        <p:spPr/>
        <p:txBody>
          <a:bodyPr/>
          <a:lstStyle/>
          <a:p>
            <a:r>
              <a:rPr lang="en-US" sz="3200" i="1" dirty="0"/>
              <a:t>XYZ</a:t>
            </a:r>
            <a:r>
              <a:rPr lang="en-US" sz="3000" dirty="0"/>
              <a:t>’s Affective Network Structure</a:t>
            </a:r>
          </a:p>
        </p:txBody>
      </p:sp>
      <p:pic>
        <p:nvPicPr>
          <p:cNvPr id="4" name="Picture 3" descr="YS aff.jpg"/>
          <p:cNvPicPr>
            <a:picLocks noChangeAspect="1"/>
          </p:cNvPicPr>
          <p:nvPr/>
        </p:nvPicPr>
        <p:blipFill>
          <a:blip r:embed="rId2"/>
          <a:stretch>
            <a:fillRect/>
          </a:stretch>
        </p:blipFill>
        <p:spPr>
          <a:xfrm>
            <a:off x="1091986" y="716639"/>
            <a:ext cx="7914555" cy="434139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0"/>
          </p:nvPr>
        </p:nvSpPr>
        <p:spPr>
          <a:xfrm>
            <a:off x="800354" y="1990725"/>
            <a:ext cx="8492897" cy="1516673"/>
          </a:xfrm>
        </p:spPr>
        <p:txBody>
          <a:bodyPr/>
          <a:lstStyle/>
          <a:p>
            <a:pPr algn="ctr"/>
            <a:r>
              <a:rPr lang="en-US" sz="3300" dirty="0"/>
              <a:t>Next, let’s look at the descriptive statistics for each of the computed network metrics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0"/>
          </p:nvPr>
        </p:nvSpPr>
        <p:spPr/>
        <p:txBody>
          <a:bodyPr/>
          <a:lstStyle/>
          <a:p>
            <a:r>
              <a:rPr lang="en-US" sz="3800" dirty="0"/>
              <a:t>Research background (cont.)</a:t>
            </a:r>
          </a:p>
          <a:p>
            <a:endParaRPr lang="en-US" sz="3800" dirty="0"/>
          </a:p>
        </p:txBody>
      </p:sp>
      <p:sp>
        <p:nvSpPr>
          <p:cNvPr id="3" name="Text Placeholder 2"/>
          <p:cNvSpPr>
            <a:spLocks noGrp="1"/>
          </p:cNvSpPr>
          <p:nvPr>
            <p:ph type="body" sz="half" idx="11"/>
          </p:nvPr>
        </p:nvSpPr>
        <p:spPr>
          <a:xfrm>
            <a:off x="800353" y="971551"/>
            <a:ext cx="8613522" cy="752474"/>
          </a:xfrm>
        </p:spPr>
        <p:txBody>
          <a:bodyPr/>
          <a:lstStyle/>
          <a:p>
            <a:pPr>
              <a:lnSpc>
                <a:spcPct val="150000"/>
              </a:lnSpc>
              <a:spcBef>
                <a:spcPts val="600"/>
              </a:spcBef>
            </a:pPr>
            <a:r>
              <a:rPr lang="en-US" sz="1500" u="sng" dirty="0"/>
              <a:t>Knowledge sharing and collaborative relations between employees are important because…</a:t>
            </a:r>
          </a:p>
        </p:txBody>
      </p:sp>
      <p:sp>
        <p:nvSpPr>
          <p:cNvPr id="4" name="Text Placeholder 2"/>
          <p:cNvSpPr txBox="1">
            <a:spLocks/>
          </p:cNvSpPr>
          <p:nvPr/>
        </p:nvSpPr>
        <p:spPr>
          <a:xfrm>
            <a:off x="933704" y="1514476"/>
            <a:ext cx="4279647" cy="3648075"/>
          </a:xfrm>
          <a:prstGeom prst="rect">
            <a:avLst/>
          </a:prstGeom>
        </p:spPr>
        <p:txBody>
          <a:bodyPr lIns="0" tIns="0" rIns="0" bIns="0"/>
          <a:lstStyle/>
          <a:p>
            <a:pPr defTabSz="685733">
              <a:lnSpc>
                <a:spcPct val="150000"/>
              </a:lnSpc>
              <a:spcBef>
                <a:spcPts val="600"/>
              </a:spcBef>
              <a:defRPr/>
            </a:pPr>
            <a:r>
              <a:rPr lang="en-US" sz="1400" b="1" u="sng" dirty="0"/>
              <a:t>For organizations:</a:t>
            </a:r>
          </a:p>
          <a:p>
            <a:pPr defTabSz="685733">
              <a:lnSpc>
                <a:spcPct val="150000"/>
              </a:lnSpc>
              <a:spcBef>
                <a:spcPts val="600"/>
              </a:spcBef>
              <a:buFont typeface="Arial" pitchFamily="34" charset="0"/>
              <a:buChar char="•"/>
              <a:defRPr/>
            </a:pPr>
            <a:r>
              <a:rPr lang="en-US" sz="1400" dirty="0"/>
              <a:t> Individual and group performance</a:t>
            </a:r>
          </a:p>
          <a:p>
            <a:pPr>
              <a:lnSpc>
                <a:spcPct val="120000"/>
              </a:lnSpc>
              <a:spcBef>
                <a:spcPts val="600"/>
              </a:spcBef>
              <a:buFont typeface="Arial" pitchFamily="34" charset="0"/>
              <a:buChar char="•"/>
            </a:pPr>
            <a:r>
              <a:rPr lang="en-US" sz="1400" dirty="0"/>
              <a:t> Change management</a:t>
            </a:r>
          </a:p>
          <a:p>
            <a:pPr>
              <a:lnSpc>
                <a:spcPct val="120000"/>
              </a:lnSpc>
              <a:spcBef>
                <a:spcPts val="600"/>
              </a:spcBef>
              <a:buFont typeface="Arial" pitchFamily="34" charset="0"/>
              <a:buChar char="•"/>
            </a:pPr>
            <a:r>
              <a:rPr lang="en-US" sz="1400" dirty="0"/>
              <a:t> Employee retention</a:t>
            </a:r>
          </a:p>
          <a:p>
            <a:pPr>
              <a:lnSpc>
                <a:spcPct val="120000"/>
              </a:lnSpc>
              <a:spcBef>
                <a:spcPts val="600"/>
              </a:spcBef>
              <a:buFont typeface="Arial" pitchFamily="34" charset="0"/>
              <a:buChar char="•"/>
            </a:pPr>
            <a:r>
              <a:rPr lang="en-US" sz="1400" dirty="0"/>
              <a:t> Innovation and creativity</a:t>
            </a:r>
          </a:p>
          <a:p>
            <a:pPr>
              <a:lnSpc>
                <a:spcPct val="120000"/>
              </a:lnSpc>
              <a:spcBef>
                <a:spcPts val="600"/>
              </a:spcBef>
              <a:buFont typeface="Arial" pitchFamily="34" charset="0"/>
              <a:buChar char="•"/>
            </a:pPr>
            <a:r>
              <a:rPr lang="en-US" sz="1400" dirty="0"/>
              <a:t> Conflict dynamics</a:t>
            </a:r>
          </a:p>
          <a:p>
            <a:pPr>
              <a:lnSpc>
                <a:spcPct val="120000"/>
              </a:lnSpc>
              <a:spcBef>
                <a:spcPts val="600"/>
              </a:spcBef>
              <a:buFont typeface="Arial" pitchFamily="34" charset="0"/>
              <a:buChar char="•"/>
            </a:pPr>
            <a:r>
              <a:rPr lang="en-US" sz="1400" dirty="0"/>
              <a:t> Newcomer </a:t>
            </a:r>
            <a:r>
              <a:rPr lang="en-US" sz="1400" dirty="0" err="1"/>
              <a:t>onboarding</a:t>
            </a:r>
            <a:endParaRPr lang="en-US" sz="1400" dirty="0"/>
          </a:p>
          <a:p>
            <a:pPr>
              <a:lnSpc>
                <a:spcPct val="120000"/>
              </a:lnSpc>
              <a:spcBef>
                <a:spcPts val="600"/>
              </a:spcBef>
              <a:buFont typeface="Arial" pitchFamily="34" charset="0"/>
              <a:buChar char="•"/>
            </a:pPr>
            <a:r>
              <a:rPr lang="en-US" sz="1400" dirty="0"/>
              <a:t> Perceptions of employees, teams, and organizations</a:t>
            </a:r>
          </a:p>
          <a:p>
            <a:pPr>
              <a:lnSpc>
                <a:spcPct val="120000"/>
              </a:lnSpc>
              <a:spcBef>
                <a:spcPts val="600"/>
              </a:spcBef>
              <a:buFont typeface="Arial" pitchFamily="34" charset="0"/>
              <a:buChar char="•"/>
            </a:pPr>
            <a:r>
              <a:rPr lang="en-US" sz="1400" dirty="0"/>
              <a:t> Spread of information (real and imagined), ideas, behaviors, culture</a:t>
            </a:r>
          </a:p>
          <a:p>
            <a:pPr lvl="1"/>
            <a:endParaRPr lang="en-US" sz="1400" dirty="0"/>
          </a:p>
          <a:p>
            <a:pPr defTabSz="685733">
              <a:lnSpc>
                <a:spcPct val="150000"/>
              </a:lnSpc>
              <a:spcBef>
                <a:spcPts val="600"/>
              </a:spcBef>
              <a:defRPr/>
            </a:pPr>
            <a:endParaRPr lang="en-US" sz="1400" b="1" dirty="0"/>
          </a:p>
        </p:txBody>
      </p:sp>
      <p:sp>
        <p:nvSpPr>
          <p:cNvPr id="6" name="Text Placeholder 2"/>
          <p:cNvSpPr txBox="1">
            <a:spLocks/>
          </p:cNvSpPr>
          <p:nvPr/>
        </p:nvSpPr>
        <p:spPr>
          <a:xfrm>
            <a:off x="5613678" y="1514476"/>
            <a:ext cx="3679572" cy="3648075"/>
          </a:xfrm>
          <a:prstGeom prst="rect">
            <a:avLst/>
          </a:prstGeom>
        </p:spPr>
        <p:txBody>
          <a:bodyPr lIns="0" tIns="0" rIns="0" bIns="0"/>
          <a:lstStyle/>
          <a:p>
            <a:pPr defTabSz="685733">
              <a:lnSpc>
                <a:spcPct val="150000"/>
              </a:lnSpc>
              <a:spcBef>
                <a:spcPts val="600"/>
              </a:spcBef>
              <a:defRPr/>
            </a:pPr>
            <a:r>
              <a:rPr lang="en-US" sz="1400" b="1" u="sng" dirty="0"/>
              <a:t>For individuals:</a:t>
            </a:r>
          </a:p>
          <a:p>
            <a:pPr defTabSz="685733">
              <a:lnSpc>
                <a:spcPct val="150000"/>
              </a:lnSpc>
              <a:spcBef>
                <a:spcPts val="600"/>
              </a:spcBef>
              <a:buFont typeface="Arial" pitchFamily="34" charset="0"/>
              <a:buChar char="•"/>
              <a:defRPr/>
            </a:pPr>
            <a:r>
              <a:rPr lang="en-US" sz="1400" dirty="0"/>
              <a:t> Positive career outcomes: compensation, promotions, assignments</a:t>
            </a:r>
          </a:p>
          <a:p>
            <a:pPr>
              <a:lnSpc>
                <a:spcPct val="120000"/>
              </a:lnSpc>
              <a:spcBef>
                <a:spcPts val="600"/>
              </a:spcBef>
              <a:buFont typeface="Arial" pitchFamily="34" charset="0"/>
              <a:buChar char="•"/>
            </a:pPr>
            <a:r>
              <a:rPr lang="en-US" sz="1400" dirty="0"/>
              <a:t> Become a magnet for opportunities</a:t>
            </a:r>
          </a:p>
          <a:p>
            <a:pPr>
              <a:lnSpc>
                <a:spcPct val="120000"/>
              </a:lnSpc>
              <a:spcBef>
                <a:spcPts val="600"/>
              </a:spcBef>
              <a:buFont typeface="Arial" pitchFamily="34" charset="0"/>
              <a:buChar char="•"/>
            </a:pPr>
            <a:r>
              <a:rPr lang="en-US" sz="1400" dirty="0"/>
              <a:t> Access to information and resources</a:t>
            </a:r>
          </a:p>
          <a:p>
            <a:pPr>
              <a:lnSpc>
                <a:spcPct val="120000"/>
              </a:lnSpc>
              <a:spcBef>
                <a:spcPts val="600"/>
              </a:spcBef>
              <a:buFont typeface="Arial" pitchFamily="34" charset="0"/>
              <a:buChar char="•"/>
            </a:pPr>
            <a:r>
              <a:rPr lang="en-US" sz="1400" dirty="0"/>
              <a:t> Ability to get things done and perform</a:t>
            </a:r>
          </a:p>
          <a:p>
            <a:pPr>
              <a:lnSpc>
                <a:spcPct val="120000"/>
              </a:lnSpc>
              <a:spcBef>
                <a:spcPts val="600"/>
              </a:spcBef>
              <a:buFont typeface="Arial" pitchFamily="34" charset="0"/>
              <a:buChar char="•"/>
            </a:pPr>
            <a:r>
              <a:rPr lang="en-US" sz="1400" dirty="0"/>
              <a:t> Innovation and creativity</a:t>
            </a:r>
          </a:p>
          <a:p>
            <a:pPr>
              <a:lnSpc>
                <a:spcPct val="120000"/>
              </a:lnSpc>
              <a:spcBef>
                <a:spcPts val="600"/>
              </a:spcBef>
              <a:buFont typeface="Arial" pitchFamily="34" charset="0"/>
              <a:buChar char="•"/>
            </a:pPr>
            <a:r>
              <a:rPr lang="en-US" sz="1400" dirty="0"/>
              <a:t> Control of resources</a:t>
            </a:r>
          </a:p>
          <a:p>
            <a:pPr>
              <a:lnSpc>
                <a:spcPct val="120000"/>
              </a:lnSpc>
              <a:spcBef>
                <a:spcPts val="600"/>
              </a:spcBef>
              <a:buFont typeface="Arial" pitchFamily="34" charset="0"/>
              <a:buChar char="•"/>
            </a:pPr>
            <a:r>
              <a:rPr lang="en-US" sz="1400" dirty="0"/>
              <a:t> Source of influence and power</a:t>
            </a:r>
          </a:p>
          <a:p>
            <a:pPr>
              <a:lnSpc>
                <a:spcPct val="120000"/>
              </a:lnSpc>
              <a:spcBef>
                <a:spcPts val="600"/>
              </a:spcBef>
              <a:buFont typeface="Arial" pitchFamily="34" charset="0"/>
              <a:buChar char="•"/>
            </a:pPr>
            <a:r>
              <a:rPr lang="en-US" sz="1400" dirty="0"/>
              <a:t> Status/Visibility</a:t>
            </a:r>
          </a:p>
          <a:p>
            <a:pPr lvl="1"/>
            <a:endParaRPr lang="en-US" sz="1400" dirty="0"/>
          </a:p>
          <a:p>
            <a:pPr defTabSz="685733">
              <a:lnSpc>
                <a:spcPct val="150000"/>
              </a:lnSpc>
              <a:spcBef>
                <a:spcPts val="600"/>
              </a:spcBef>
              <a:defRPr/>
            </a:pPr>
            <a:endParaRPr lang="en-US" sz="1400" b="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0"/>
          </p:nvPr>
        </p:nvSpPr>
        <p:spPr/>
        <p:txBody>
          <a:bodyPr/>
          <a:lstStyle/>
          <a:p>
            <a:r>
              <a:rPr lang="en-US" dirty="0"/>
              <a:t>Centrality</a:t>
            </a:r>
          </a:p>
        </p:txBody>
      </p:sp>
      <p:sp>
        <p:nvSpPr>
          <p:cNvPr id="3" name="Text Placeholder 2"/>
          <p:cNvSpPr>
            <a:spLocks noGrp="1"/>
          </p:cNvSpPr>
          <p:nvPr>
            <p:ph type="body" sz="half" idx="11"/>
          </p:nvPr>
        </p:nvSpPr>
        <p:spPr>
          <a:xfrm>
            <a:off x="800354" y="1038226"/>
            <a:ext cx="8492897" cy="3913825"/>
          </a:xfrm>
        </p:spPr>
        <p:txBody>
          <a:bodyPr/>
          <a:lstStyle/>
          <a:p>
            <a:pPr>
              <a:lnSpc>
                <a:spcPct val="120000"/>
              </a:lnSpc>
              <a:spcBef>
                <a:spcPts val="600"/>
              </a:spcBef>
              <a:buFont typeface="Arial" pitchFamily="34" charset="0"/>
              <a:buChar char="•"/>
            </a:pPr>
            <a:r>
              <a:rPr lang="en-US" sz="1600" b="0" dirty="0"/>
              <a:t> </a:t>
            </a:r>
            <a:r>
              <a:rPr lang="en-US" sz="1600" dirty="0"/>
              <a:t>What it measures</a:t>
            </a:r>
            <a:r>
              <a:rPr lang="en-US" sz="1600" b="0" dirty="0"/>
              <a:t>: </a:t>
            </a:r>
            <a:r>
              <a:rPr lang="en-US" sz="1600" i="1" dirty="0"/>
              <a:t>Centrality</a:t>
            </a:r>
            <a:r>
              <a:rPr lang="en-US" sz="1600" b="0" dirty="0"/>
              <a:t> is the raw count of the number of persons who reported “you” as a network contact. </a:t>
            </a:r>
            <a:r>
              <a:rPr lang="en-US" sz="1600" i="1" dirty="0"/>
              <a:t>In-degree centrality </a:t>
            </a:r>
            <a:r>
              <a:rPr lang="en-US" sz="1600" b="0" dirty="0"/>
              <a:t>measures the number of </a:t>
            </a:r>
            <a:r>
              <a:rPr lang="en-US" sz="1600" b="0" u="sng" dirty="0"/>
              <a:t>people who reach out to you</a:t>
            </a:r>
            <a:r>
              <a:rPr lang="en-US" sz="1600" b="0" dirty="0"/>
              <a:t> for resources, whereas </a:t>
            </a:r>
            <a:r>
              <a:rPr lang="en-US" sz="1600" i="1" dirty="0"/>
              <a:t>out-degree centrality </a:t>
            </a:r>
            <a:r>
              <a:rPr lang="en-US" sz="1600" b="0" dirty="0"/>
              <a:t>measures the number of </a:t>
            </a:r>
            <a:r>
              <a:rPr lang="en-US" sz="1600" b="0" u="sng" dirty="0"/>
              <a:t>people to whom you reach out </a:t>
            </a:r>
            <a:r>
              <a:rPr lang="en-US" sz="1600" b="0" dirty="0"/>
              <a:t>for resources. </a:t>
            </a:r>
            <a:endParaRPr lang="en-US" sz="1600" dirty="0"/>
          </a:p>
        </p:txBody>
      </p:sp>
      <p:grpSp>
        <p:nvGrpSpPr>
          <p:cNvPr id="16" name="Group 15"/>
          <p:cNvGrpSpPr>
            <a:grpSpLocks/>
          </p:cNvGrpSpPr>
          <p:nvPr/>
        </p:nvGrpSpPr>
        <p:grpSpPr bwMode="auto">
          <a:xfrm>
            <a:off x="6108700" y="2400300"/>
            <a:ext cx="1371600" cy="1905000"/>
            <a:chOff x="1248" y="1872"/>
            <a:chExt cx="864" cy="1200"/>
          </a:xfrm>
          <a:solidFill>
            <a:srgbClr val="00B050"/>
          </a:solidFill>
        </p:grpSpPr>
        <p:sp>
          <p:nvSpPr>
            <p:cNvPr id="17" name="Oval 16"/>
            <p:cNvSpPr>
              <a:spLocks noChangeArrowheads="1"/>
            </p:cNvSpPr>
            <p:nvPr/>
          </p:nvSpPr>
          <p:spPr bwMode="auto">
            <a:xfrm>
              <a:off x="1536" y="2304"/>
              <a:ext cx="240" cy="240"/>
            </a:xfrm>
            <a:prstGeom prst="ellipse">
              <a:avLst/>
            </a:prstGeom>
            <a:grpFill/>
            <a:ln w="9525">
              <a:solidFill>
                <a:schemeClr val="tx1"/>
              </a:solidFill>
              <a:round/>
              <a:headEnd/>
              <a:tailEnd/>
            </a:ln>
          </p:spPr>
          <p:txBody>
            <a:bodyPr wrap="none" anchor="ctr"/>
            <a:lstStyle/>
            <a:p>
              <a:pPr algn="ctr" eaLnBrk="0" hangingPunct="0"/>
              <a:r>
                <a:rPr lang="en-US" b="1" dirty="0"/>
                <a:t>B</a:t>
              </a:r>
            </a:p>
          </p:txBody>
        </p:sp>
        <p:sp>
          <p:nvSpPr>
            <p:cNvPr id="18" name="Line 17"/>
            <p:cNvSpPr>
              <a:spLocks noChangeShapeType="1"/>
            </p:cNvSpPr>
            <p:nvPr/>
          </p:nvSpPr>
          <p:spPr bwMode="auto">
            <a:xfrm flipH="1" flipV="1">
              <a:off x="1344" y="2016"/>
              <a:ext cx="240" cy="312"/>
            </a:xfrm>
            <a:prstGeom prst="line">
              <a:avLst/>
            </a:prstGeom>
            <a:grpFill/>
            <a:ln w="9525">
              <a:solidFill>
                <a:schemeClr val="tx1"/>
              </a:solidFill>
              <a:round/>
              <a:headEnd/>
              <a:tailEnd/>
            </a:ln>
          </p:spPr>
          <p:txBody>
            <a:bodyPr/>
            <a:lstStyle/>
            <a:p>
              <a:endParaRPr lang="en-US"/>
            </a:p>
          </p:txBody>
        </p:sp>
        <p:sp>
          <p:nvSpPr>
            <p:cNvPr id="20" name="Line 19"/>
            <p:cNvSpPr>
              <a:spLocks noChangeShapeType="1"/>
            </p:cNvSpPr>
            <p:nvPr/>
          </p:nvSpPr>
          <p:spPr bwMode="auto">
            <a:xfrm>
              <a:off x="1758" y="2472"/>
              <a:ext cx="258" cy="168"/>
            </a:xfrm>
            <a:prstGeom prst="line">
              <a:avLst/>
            </a:prstGeom>
            <a:grpFill/>
            <a:ln w="9525">
              <a:solidFill>
                <a:schemeClr val="tx1"/>
              </a:solidFill>
              <a:round/>
              <a:headEnd/>
              <a:tailEnd/>
            </a:ln>
          </p:spPr>
          <p:txBody>
            <a:bodyPr/>
            <a:lstStyle/>
            <a:p>
              <a:endParaRPr lang="en-US"/>
            </a:p>
          </p:txBody>
        </p:sp>
        <p:sp>
          <p:nvSpPr>
            <p:cNvPr id="21" name="Line 20"/>
            <p:cNvSpPr>
              <a:spLocks noChangeShapeType="1"/>
            </p:cNvSpPr>
            <p:nvPr/>
          </p:nvSpPr>
          <p:spPr bwMode="auto">
            <a:xfrm flipH="1">
              <a:off x="1584" y="2544"/>
              <a:ext cx="48" cy="384"/>
            </a:xfrm>
            <a:prstGeom prst="line">
              <a:avLst/>
            </a:prstGeom>
            <a:grpFill/>
            <a:ln w="9525">
              <a:solidFill>
                <a:schemeClr val="tx1"/>
              </a:solidFill>
              <a:round/>
              <a:headEnd/>
              <a:tailEnd/>
            </a:ln>
          </p:spPr>
          <p:txBody>
            <a:bodyPr/>
            <a:lstStyle/>
            <a:p>
              <a:endParaRPr lang="en-US"/>
            </a:p>
          </p:txBody>
        </p:sp>
        <p:sp>
          <p:nvSpPr>
            <p:cNvPr id="23" name="Oval 22"/>
            <p:cNvSpPr>
              <a:spLocks noChangeArrowheads="1"/>
            </p:cNvSpPr>
            <p:nvPr/>
          </p:nvSpPr>
          <p:spPr bwMode="auto">
            <a:xfrm>
              <a:off x="1968" y="2592"/>
              <a:ext cx="144" cy="144"/>
            </a:xfrm>
            <a:prstGeom prst="ellipse">
              <a:avLst/>
            </a:prstGeom>
            <a:grpFill/>
            <a:ln w="9525">
              <a:solidFill>
                <a:schemeClr val="tx1"/>
              </a:solidFill>
              <a:round/>
              <a:headEnd/>
              <a:tailEnd/>
            </a:ln>
          </p:spPr>
          <p:txBody>
            <a:bodyPr wrap="none" anchor="ctr"/>
            <a:lstStyle/>
            <a:p>
              <a:pPr eaLnBrk="0" hangingPunct="0"/>
              <a:endParaRPr lang="en-US"/>
            </a:p>
          </p:txBody>
        </p:sp>
        <p:sp>
          <p:nvSpPr>
            <p:cNvPr id="24" name="Oval 23"/>
            <p:cNvSpPr>
              <a:spLocks noChangeArrowheads="1"/>
            </p:cNvSpPr>
            <p:nvPr/>
          </p:nvSpPr>
          <p:spPr bwMode="auto">
            <a:xfrm>
              <a:off x="1488" y="2928"/>
              <a:ext cx="144" cy="144"/>
            </a:xfrm>
            <a:prstGeom prst="ellipse">
              <a:avLst/>
            </a:prstGeom>
            <a:grpFill/>
            <a:ln w="9525">
              <a:solidFill>
                <a:schemeClr val="tx1"/>
              </a:solidFill>
              <a:round/>
              <a:headEnd/>
              <a:tailEnd/>
            </a:ln>
          </p:spPr>
          <p:txBody>
            <a:bodyPr wrap="none" anchor="ctr"/>
            <a:lstStyle/>
            <a:p>
              <a:pPr eaLnBrk="0" hangingPunct="0"/>
              <a:endParaRPr lang="en-US"/>
            </a:p>
          </p:txBody>
        </p:sp>
        <p:sp>
          <p:nvSpPr>
            <p:cNvPr id="26" name="Oval 25"/>
            <p:cNvSpPr>
              <a:spLocks noChangeArrowheads="1"/>
            </p:cNvSpPr>
            <p:nvPr/>
          </p:nvSpPr>
          <p:spPr bwMode="auto">
            <a:xfrm>
              <a:off x="1248" y="1872"/>
              <a:ext cx="144" cy="144"/>
            </a:xfrm>
            <a:prstGeom prst="ellipse">
              <a:avLst/>
            </a:prstGeom>
            <a:grpFill/>
            <a:ln w="9525">
              <a:solidFill>
                <a:schemeClr val="tx1"/>
              </a:solidFill>
              <a:round/>
              <a:headEnd/>
              <a:tailEnd/>
            </a:ln>
          </p:spPr>
          <p:txBody>
            <a:bodyPr wrap="none" anchor="ctr"/>
            <a:lstStyle/>
            <a:p>
              <a:pPr eaLnBrk="0" hangingPunct="0"/>
              <a:endParaRPr lang="en-US"/>
            </a:p>
          </p:txBody>
        </p:sp>
      </p:grpSp>
      <p:grpSp>
        <p:nvGrpSpPr>
          <p:cNvPr id="4" name="Group 3"/>
          <p:cNvGrpSpPr>
            <a:grpSpLocks/>
          </p:cNvGrpSpPr>
          <p:nvPr/>
        </p:nvGrpSpPr>
        <p:grpSpPr bwMode="auto">
          <a:xfrm>
            <a:off x="2451100" y="2438400"/>
            <a:ext cx="1600200" cy="1905000"/>
            <a:chOff x="1104" y="1872"/>
            <a:chExt cx="1008" cy="1200"/>
          </a:xfrm>
          <a:solidFill>
            <a:srgbClr val="00B0F0"/>
          </a:solidFill>
        </p:grpSpPr>
        <p:sp>
          <p:nvSpPr>
            <p:cNvPr id="5" name="Oval 4"/>
            <p:cNvSpPr>
              <a:spLocks noChangeArrowheads="1"/>
            </p:cNvSpPr>
            <p:nvPr/>
          </p:nvSpPr>
          <p:spPr bwMode="auto">
            <a:xfrm>
              <a:off x="1536" y="2304"/>
              <a:ext cx="240" cy="240"/>
            </a:xfrm>
            <a:prstGeom prst="ellipse">
              <a:avLst/>
            </a:prstGeom>
            <a:grpFill/>
            <a:ln w="9525">
              <a:solidFill>
                <a:schemeClr val="tx1"/>
              </a:solidFill>
              <a:round/>
              <a:headEnd/>
              <a:tailEnd/>
            </a:ln>
          </p:spPr>
          <p:txBody>
            <a:bodyPr wrap="none" anchor="ctr"/>
            <a:lstStyle/>
            <a:p>
              <a:pPr eaLnBrk="0" hangingPunct="0"/>
              <a:endParaRPr lang="en-US"/>
            </a:p>
          </p:txBody>
        </p:sp>
        <p:sp>
          <p:nvSpPr>
            <p:cNvPr id="6" name="Line 5"/>
            <p:cNvSpPr>
              <a:spLocks noChangeShapeType="1"/>
            </p:cNvSpPr>
            <p:nvPr/>
          </p:nvSpPr>
          <p:spPr bwMode="auto">
            <a:xfrm flipH="1" flipV="1">
              <a:off x="1344" y="2016"/>
              <a:ext cx="240" cy="312"/>
            </a:xfrm>
            <a:prstGeom prst="line">
              <a:avLst/>
            </a:prstGeom>
            <a:grpFill/>
            <a:ln w="9525">
              <a:solidFill>
                <a:schemeClr val="tx1"/>
              </a:solidFill>
              <a:round/>
              <a:headEnd/>
              <a:tailEnd/>
            </a:ln>
          </p:spPr>
          <p:txBody>
            <a:bodyPr/>
            <a:lstStyle/>
            <a:p>
              <a:endParaRPr lang="en-US"/>
            </a:p>
          </p:txBody>
        </p:sp>
        <p:sp>
          <p:nvSpPr>
            <p:cNvPr id="7" name="Line 6"/>
            <p:cNvSpPr>
              <a:spLocks noChangeShapeType="1"/>
            </p:cNvSpPr>
            <p:nvPr/>
          </p:nvSpPr>
          <p:spPr bwMode="auto">
            <a:xfrm flipV="1">
              <a:off x="1731" y="2016"/>
              <a:ext cx="189" cy="312"/>
            </a:xfrm>
            <a:prstGeom prst="line">
              <a:avLst/>
            </a:prstGeom>
            <a:grpFill/>
            <a:ln w="9525">
              <a:solidFill>
                <a:schemeClr val="tx1"/>
              </a:solidFill>
              <a:round/>
              <a:headEnd/>
              <a:tailEnd/>
            </a:ln>
          </p:spPr>
          <p:txBody>
            <a:bodyPr/>
            <a:lstStyle/>
            <a:p>
              <a:endParaRPr lang="en-US"/>
            </a:p>
          </p:txBody>
        </p:sp>
        <p:sp>
          <p:nvSpPr>
            <p:cNvPr id="8" name="Line 7"/>
            <p:cNvSpPr>
              <a:spLocks noChangeShapeType="1"/>
            </p:cNvSpPr>
            <p:nvPr/>
          </p:nvSpPr>
          <p:spPr bwMode="auto">
            <a:xfrm>
              <a:off x="1758" y="2472"/>
              <a:ext cx="258" cy="168"/>
            </a:xfrm>
            <a:prstGeom prst="line">
              <a:avLst/>
            </a:prstGeom>
            <a:grpFill/>
            <a:ln w="9525">
              <a:solidFill>
                <a:schemeClr val="tx1"/>
              </a:solidFill>
              <a:round/>
              <a:headEnd/>
              <a:tailEnd/>
            </a:ln>
          </p:spPr>
          <p:txBody>
            <a:bodyPr/>
            <a:lstStyle/>
            <a:p>
              <a:endParaRPr lang="en-US"/>
            </a:p>
          </p:txBody>
        </p:sp>
        <p:sp>
          <p:nvSpPr>
            <p:cNvPr id="9" name="Line 8"/>
            <p:cNvSpPr>
              <a:spLocks noChangeShapeType="1"/>
            </p:cNvSpPr>
            <p:nvPr/>
          </p:nvSpPr>
          <p:spPr bwMode="auto">
            <a:xfrm flipH="1">
              <a:off x="1584" y="2544"/>
              <a:ext cx="48" cy="384"/>
            </a:xfrm>
            <a:prstGeom prst="line">
              <a:avLst/>
            </a:prstGeom>
            <a:grpFill/>
            <a:ln w="9525">
              <a:solidFill>
                <a:schemeClr val="tx1"/>
              </a:solidFill>
              <a:round/>
              <a:headEnd/>
              <a:tailEnd/>
            </a:ln>
          </p:spPr>
          <p:txBody>
            <a:bodyPr/>
            <a:lstStyle/>
            <a:p>
              <a:endParaRPr lang="en-US"/>
            </a:p>
          </p:txBody>
        </p:sp>
        <p:sp>
          <p:nvSpPr>
            <p:cNvPr id="10" name="Line 9"/>
            <p:cNvSpPr>
              <a:spLocks noChangeShapeType="1"/>
            </p:cNvSpPr>
            <p:nvPr/>
          </p:nvSpPr>
          <p:spPr bwMode="auto">
            <a:xfrm flipH="1">
              <a:off x="1248" y="2496"/>
              <a:ext cx="312" cy="48"/>
            </a:xfrm>
            <a:prstGeom prst="line">
              <a:avLst/>
            </a:prstGeom>
            <a:grpFill/>
            <a:ln w="9525">
              <a:solidFill>
                <a:schemeClr val="tx1"/>
              </a:solidFill>
              <a:round/>
              <a:headEnd/>
              <a:tailEnd/>
            </a:ln>
          </p:spPr>
          <p:txBody>
            <a:bodyPr/>
            <a:lstStyle/>
            <a:p>
              <a:endParaRPr lang="en-US"/>
            </a:p>
          </p:txBody>
        </p:sp>
        <p:sp>
          <p:nvSpPr>
            <p:cNvPr id="11" name="Oval 10"/>
            <p:cNvSpPr>
              <a:spLocks noChangeArrowheads="1"/>
            </p:cNvSpPr>
            <p:nvPr/>
          </p:nvSpPr>
          <p:spPr bwMode="auto">
            <a:xfrm>
              <a:off x="1968" y="2592"/>
              <a:ext cx="144" cy="144"/>
            </a:xfrm>
            <a:prstGeom prst="ellipse">
              <a:avLst/>
            </a:prstGeom>
            <a:grpFill/>
            <a:ln w="9525">
              <a:solidFill>
                <a:schemeClr val="tx1"/>
              </a:solidFill>
              <a:round/>
              <a:headEnd/>
              <a:tailEnd/>
            </a:ln>
          </p:spPr>
          <p:txBody>
            <a:bodyPr wrap="none" anchor="ctr"/>
            <a:lstStyle/>
            <a:p>
              <a:pPr eaLnBrk="0" hangingPunct="0"/>
              <a:endParaRPr lang="en-US"/>
            </a:p>
          </p:txBody>
        </p:sp>
        <p:sp>
          <p:nvSpPr>
            <p:cNvPr id="12" name="Oval 11"/>
            <p:cNvSpPr>
              <a:spLocks noChangeArrowheads="1"/>
            </p:cNvSpPr>
            <p:nvPr/>
          </p:nvSpPr>
          <p:spPr bwMode="auto">
            <a:xfrm>
              <a:off x="1488" y="2928"/>
              <a:ext cx="144" cy="144"/>
            </a:xfrm>
            <a:prstGeom prst="ellipse">
              <a:avLst/>
            </a:prstGeom>
            <a:grpFill/>
            <a:ln w="9525">
              <a:solidFill>
                <a:schemeClr val="tx1"/>
              </a:solidFill>
              <a:round/>
              <a:headEnd/>
              <a:tailEnd/>
            </a:ln>
          </p:spPr>
          <p:txBody>
            <a:bodyPr wrap="none" anchor="ctr"/>
            <a:lstStyle/>
            <a:p>
              <a:pPr eaLnBrk="0" hangingPunct="0"/>
              <a:endParaRPr lang="en-US"/>
            </a:p>
          </p:txBody>
        </p:sp>
        <p:sp>
          <p:nvSpPr>
            <p:cNvPr id="13" name="Oval 12"/>
            <p:cNvSpPr>
              <a:spLocks noChangeArrowheads="1"/>
            </p:cNvSpPr>
            <p:nvPr/>
          </p:nvSpPr>
          <p:spPr bwMode="auto">
            <a:xfrm>
              <a:off x="1104" y="2448"/>
              <a:ext cx="144" cy="144"/>
            </a:xfrm>
            <a:prstGeom prst="ellipse">
              <a:avLst/>
            </a:prstGeom>
            <a:grpFill/>
            <a:ln w="9525">
              <a:solidFill>
                <a:schemeClr val="tx1"/>
              </a:solidFill>
              <a:round/>
              <a:headEnd/>
              <a:tailEnd/>
            </a:ln>
          </p:spPr>
          <p:txBody>
            <a:bodyPr wrap="none" anchor="ctr"/>
            <a:lstStyle/>
            <a:p>
              <a:pPr eaLnBrk="0" hangingPunct="0"/>
              <a:endParaRPr lang="en-US"/>
            </a:p>
          </p:txBody>
        </p:sp>
        <p:sp>
          <p:nvSpPr>
            <p:cNvPr id="14" name="Oval 13"/>
            <p:cNvSpPr>
              <a:spLocks noChangeArrowheads="1"/>
            </p:cNvSpPr>
            <p:nvPr/>
          </p:nvSpPr>
          <p:spPr bwMode="auto">
            <a:xfrm>
              <a:off x="1248" y="1872"/>
              <a:ext cx="144" cy="144"/>
            </a:xfrm>
            <a:prstGeom prst="ellipse">
              <a:avLst/>
            </a:prstGeom>
            <a:grpFill/>
            <a:ln w="9525">
              <a:solidFill>
                <a:schemeClr val="tx1"/>
              </a:solidFill>
              <a:round/>
              <a:headEnd/>
              <a:tailEnd/>
            </a:ln>
          </p:spPr>
          <p:txBody>
            <a:bodyPr wrap="none" anchor="ctr"/>
            <a:lstStyle/>
            <a:p>
              <a:pPr eaLnBrk="0" hangingPunct="0"/>
              <a:endParaRPr lang="en-US"/>
            </a:p>
          </p:txBody>
        </p:sp>
        <p:sp>
          <p:nvSpPr>
            <p:cNvPr id="15" name="Oval 14"/>
            <p:cNvSpPr>
              <a:spLocks noChangeArrowheads="1"/>
            </p:cNvSpPr>
            <p:nvPr/>
          </p:nvSpPr>
          <p:spPr bwMode="auto">
            <a:xfrm>
              <a:off x="1824" y="1920"/>
              <a:ext cx="144" cy="144"/>
            </a:xfrm>
            <a:prstGeom prst="ellipse">
              <a:avLst/>
            </a:prstGeom>
            <a:grpFill/>
            <a:ln w="9525">
              <a:solidFill>
                <a:schemeClr val="tx1"/>
              </a:solidFill>
              <a:round/>
              <a:headEnd/>
              <a:tailEnd/>
            </a:ln>
          </p:spPr>
          <p:txBody>
            <a:bodyPr wrap="none" anchor="ctr"/>
            <a:lstStyle/>
            <a:p>
              <a:pPr eaLnBrk="0" hangingPunct="0"/>
              <a:endParaRPr lang="en-US"/>
            </a:p>
          </p:txBody>
        </p:sp>
      </p:grpSp>
      <p:sp>
        <p:nvSpPr>
          <p:cNvPr id="28" name="Text Box 27"/>
          <p:cNvSpPr txBox="1">
            <a:spLocks noChangeArrowheads="1"/>
          </p:cNvSpPr>
          <p:nvPr/>
        </p:nvSpPr>
        <p:spPr bwMode="auto">
          <a:xfrm>
            <a:off x="3136900" y="3162300"/>
            <a:ext cx="309700" cy="300082"/>
          </a:xfrm>
          <a:prstGeom prst="rect">
            <a:avLst/>
          </a:prstGeom>
          <a:noFill/>
          <a:ln w="9525">
            <a:noFill/>
            <a:miter lim="800000"/>
            <a:headEnd/>
            <a:tailEnd/>
          </a:ln>
        </p:spPr>
        <p:txBody>
          <a:bodyPr wrap="none">
            <a:spAutoFit/>
          </a:bodyPr>
          <a:lstStyle/>
          <a:p>
            <a:r>
              <a:rPr lang="en-US" b="1" dirty="0"/>
              <a:t>A</a:t>
            </a:r>
          </a:p>
        </p:txBody>
      </p:sp>
      <p:sp>
        <p:nvSpPr>
          <p:cNvPr id="30" name="TextBox 29"/>
          <p:cNvSpPr txBox="1"/>
          <p:nvPr/>
        </p:nvSpPr>
        <p:spPr>
          <a:xfrm>
            <a:off x="2746375" y="4583973"/>
            <a:ext cx="4495800" cy="300082"/>
          </a:xfrm>
          <a:prstGeom prst="rect">
            <a:avLst/>
          </a:prstGeom>
          <a:noFill/>
        </p:spPr>
        <p:txBody>
          <a:bodyPr wrap="square" rtlCol="0">
            <a:spAutoFit/>
          </a:bodyPr>
          <a:lstStyle/>
          <a:p>
            <a:pPr algn="ctr"/>
            <a:r>
              <a:rPr lang="en-US" dirty="0"/>
              <a:t>Actor A has higher centrality than Actor B</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0"/>
          </p:nvPr>
        </p:nvSpPr>
        <p:spPr>
          <a:xfrm>
            <a:off x="800354" y="215949"/>
            <a:ext cx="8492897" cy="529403"/>
          </a:xfrm>
        </p:spPr>
        <p:txBody>
          <a:bodyPr/>
          <a:lstStyle/>
          <a:p>
            <a:r>
              <a:rPr lang="en-US" sz="3000" dirty="0"/>
              <a:t>Centrality (cont.)</a:t>
            </a:r>
          </a:p>
        </p:txBody>
      </p:sp>
      <p:sp>
        <p:nvSpPr>
          <p:cNvPr id="3" name="Text Placeholder 2"/>
          <p:cNvSpPr>
            <a:spLocks noGrp="1"/>
          </p:cNvSpPr>
          <p:nvPr>
            <p:ph type="body" sz="half" idx="11"/>
          </p:nvPr>
        </p:nvSpPr>
        <p:spPr>
          <a:xfrm>
            <a:off x="800354" y="3350239"/>
            <a:ext cx="8492897" cy="1717060"/>
          </a:xfrm>
        </p:spPr>
        <p:txBody>
          <a:bodyPr/>
          <a:lstStyle/>
          <a:p>
            <a:pPr>
              <a:lnSpc>
                <a:spcPct val="120000"/>
              </a:lnSpc>
              <a:spcBef>
                <a:spcPts val="600"/>
              </a:spcBef>
              <a:buFont typeface="Arial" pitchFamily="34" charset="0"/>
              <a:buChar char="•"/>
            </a:pPr>
            <a:r>
              <a:rPr lang="en-US" sz="1400" dirty="0"/>
              <a:t> </a:t>
            </a:r>
            <a:r>
              <a:rPr lang="en-US" sz="1400" b="0" dirty="0"/>
              <a:t>ANOVA reveals no significant differences in any of the three </a:t>
            </a:r>
            <a:r>
              <a:rPr lang="en-US" sz="1400" b="0" i="1" dirty="0"/>
              <a:t>centrality </a:t>
            </a:r>
            <a:r>
              <a:rPr lang="en-US" sz="1400" b="0" dirty="0"/>
              <a:t>scores across </a:t>
            </a:r>
            <a:r>
              <a:rPr lang="en-US" sz="1400" b="0" i="1" dirty="0"/>
              <a:t>org levels.</a:t>
            </a:r>
          </a:p>
          <a:p>
            <a:pPr>
              <a:lnSpc>
                <a:spcPct val="120000"/>
              </a:lnSpc>
              <a:spcBef>
                <a:spcPts val="600"/>
              </a:spcBef>
              <a:buFont typeface="Arial" pitchFamily="34" charset="0"/>
              <a:buChar char="•"/>
            </a:pPr>
            <a:r>
              <a:rPr lang="fi-FI" sz="1400" b="0" dirty="0"/>
              <a:t> However, friendship </a:t>
            </a:r>
            <a:r>
              <a:rPr lang="fi-FI" sz="1400" b="0" i="1" dirty="0"/>
              <a:t>centrality</a:t>
            </a:r>
            <a:r>
              <a:rPr lang="fi-FI" sz="1400" b="0" dirty="0"/>
              <a:t> has significant, negative correlations with self-reported </a:t>
            </a:r>
            <a:r>
              <a:rPr lang="fi-FI" sz="1400" b="0" i="1" dirty="0"/>
              <a:t>power </a:t>
            </a:r>
            <a:r>
              <a:rPr lang="en-US" sz="1400" b="0" dirty="0"/>
              <a:t>(</a:t>
            </a:r>
            <a:r>
              <a:rPr lang="en-US" sz="1400" b="0" i="1" dirty="0"/>
              <a:t>r = -</a:t>
            </a:r>
            <a:r>
              <a:rPr lang="en-US" sz="1400" b="0" dirty="0"/>
              <a:t>.22, </a:t>
            </a:r>
            <a:r>
              <a:rPr lang="en-US" sz="1400" b="0" i="1" dirty="0"/>
              <a:t>p </a:t>
            </a:r>
            <a:r>
              <a:rPr lang="en-US" sz="1400" b="0" dirty="0"/>
              <a:t>&lt; .05)</a:t>
            </a:r>
            <a:r>
              <a:rPr lang="fi-FI" sz="1400" b="0" i="1" dirty="0"/>
              <a:t> </a:t>
            </a:r>
            <a:r>
              <a:rPr lang="fi-FI" sz="1400" b="0" dirty="0"/>
              <a:t>and </a:t>
            </a:r>
            <a:r>
              <a:rPr lang="fi-FI" sz="1400" b="0" i="1" dirty="0"/>
              <a:t>status </a:t>
            </a:r>
            <a:r>
              <a:rPr lang="en-US" sz="1400" b="0" dirty="0"/>
              <a:t>(</a:t>
            </a:r>
            <a:r>
              <a:rPr lang="en-US" sz="1400" b="0" i="1" dirty="0"/>
              <a:t>r = -</a:t>
            </a:r>
            <a:r>
              <a:rPr lang="en-US" sz="1400" b="0" dirty="0"/>
              <a:t>.25, </a:t>
            </a:r>
            <a:r>
              <a:rPr lang="en-US" sz="1400" b="0" i="1" dirty="0"/>
              <a:t>p </a:t>
            </a:r>
            <a:r>
              <a:rPr lang="en-US" sz="1400" b="0" dirty="0"/>
              <a:t>&lt; .01). </a:t>
            </a:r>
            <a:endParaRPr lang="en-US" sz="1400" b="0" i="1" dirty="0"/>
          </a:p>
          <a:p>
            <a:pPr>
              <a:lnSpc>
                <a:spcPct val="120000"/>
              </a:lnSpc>
              <a:spcBef>
                <a:spcPts val="600"/>
              </a:spcBef>
              <a:buFont typeface="Arial" pitchFamily="34" charset="0"/>
              <a:buChar char="•"/>
            </a:pPr>
            <a:r>
              <a:rPr lang="en-US" sz="1400" b="0" dirty="0"/>
              <a:t> Instrumental </a:t>
            </a:r>
            <a:r>
              <a:rPr lang="en-US" sz="1400" b="0" i="1" dirty="0"/>
              <a:t>out-degree centrality </a:t>
            </a:r>
            <a:r>
              <a:rPr lang="en-US" sz="1400" b="0" dirty="0"/>
              <a:t>has a significant and negative correlation with </a:t>
            </a:r>
            <a:r>
              <a:rPr lang="en-US" sz="1400" b="0" i="1" dirty="0"/>
              <a:t>TGO</a:t>
            </a:r>
            <a:r>
              <a:rPr lang="en-US" sz="1400" b="0" dirty="0"/>
              <a:t> (</a:t>
            </a:r>
            <a:r>
              <a:rPr lang="en-US" sz="1400" b="0" i="1" dirty="0"/>
              <a:t>r = -</a:t>
            </a:r>
            <a:r>
              <a:rPr lang="en-US" sz="1400" b="0" dirty="0"/>
              <a:t>.22). </a:t>
            </a:r>
          </a:p>
          <a:p>
            <a:pPr>
              <a:lnSpc>
                <a:spcPct val="120000"/>
              </a:lnSpc>
              <a:spcBef>
                <a:spcPts val="600"/>
              </a:spcBef>
              <a:buFont typeface="Arial" pitchFamily="34" charset="0"/>
              <a:buChar char="•"/>
            </a:pPr>
            <a:r>
              <a:rPr lang="fi-FI" sz="1400" b="0" i="1" dirty="0"/>
              <a:t> Networking behavior </a:t>
            </a:r>
            <a:r>
              <a:rPr lang="fi-FI" sz="1400" b="0" dirty="0"/>
              <a:t>has significant and positive correlations with instrumental </a:t>
            </a:r>
            <a:r>
              <a:rPr lang="fi-FI" sz="1400" b="0" i="1" dirty="0"/>
              <a:t>in-degree</a:t>
            </a:r>
            <a:r>
              <a:rPr lang="fi-FI" sz="1400" b="0" dirty="0"/>
              <a:t> (</a:t>
            </a:r>
            <a:r>
              <a:rPr lang="en-US" sz="1400" b="0" i="1" dirty="0"/>
              <a:t>r = </a:t>
            </a:r>
            <a:r>
              <a:rPr lang="en-US" sz="1400" b="0" dirty="0"/>
              <a:t>.42, </a:t>
            </a:r>
            <a:r>
              <a:rPr lang="en-US" sz="1400" b="0" i="1" dirty="0"/>
              <a:t>p </a:t>
            </a:r>
            <a:r>
              <a:rPr lang="en-US" sz="1400" b="0" dirty="0"/>
              <a:t>&lt; .01)</a:t>
            </a:r>
            <a:r>
              <a:rPr lang="fi-FI" sz="1400" b="0" i="1" dirty="0"/>
              <a:t> </a:t>
            </a:r>
            <a:r>
              <a:rPr lang="fi-FI" sz="1400" b="0" dirty="0"/>
              <a:t>and</a:t>
            </a:r>
            <a:r>
              <a:rPr lang="fi-FI" sz="1400" b="0" i="1" dirty="0"/>
              <a:t> out-degree centrality</a:t>
            </a:r>
            <a:r>
              <a:rPr lang="fi-FI" sz="1400" b="0" dirty="0"/>
              <a:t> (</a:t>
            </a:r>
            <a:r>
              <a:rPr lang="en-US" sz="1400" b="0" i="1" dirty="0"/>
              <a:t>r = </a:t>
            </a:r>
            <a:r>
              <a:rPr lang="en-US" sz="1400" b="0" dirty="0"/>
              <a:t>.28, </a:t>
            </a:r>
            <a:r>
              <a:rPr lang="en-US" sz="1400" b="0" i="1" dirty="0"/>
              <a:t>p </a:t>
            </a:r>
            <a:r>
              <a:rPr lang="en-US" sz="1400" b="0" dirty="0"/>
              <a:t>&lt; .01)</a:t>
            </a:r>
            <a:r>
              <a:rPr lang="fi-FI" sz="1400" b="0" i="1" dirty="0"/>
              <a:t> </a:t>
            </a:r>
            <a:r>
              <a:rPr lang="fi-FI" sz="1400" b="0" dirty="0"/>
              <a:t>and friendship </a:t>
            </a:r>
            <a:r>
              <a:rPr lang="fi-FI" sz="1400" b="0" i="1" dirty="0"/>
              <a:t>centrality</a:t>
            </a:r>
            <a:r>
              <a:rPr lang="fi-FI" sz="1400" b="0" dirty="0"/>
              <a:t> (</a:t>
            </a:r>
            <a:r>
              <a:rPr lang="en-US" sz="1400" b="0" i="1" dirty="0"/>
              <a:t>r = </a:t>
            </a:r>
            <a:r>
              <a:rPr lang="en-US" sz="1400" b="0" dirty="0"/>
              <a:t>.38, </a:t>
            </a:r>
            <a:r>
              <a:rPr lang="en-US" sz="1400" b="0" i="1" dirty="0"/>
              <a:t>p </a:t>
            </a:r>
            <a:r>
              <a:rPr lang="en-US" sz="1400" b="0" dirty="0"/>
              <a:t>&lt; .01).</a:t>
            </a:r>
          </a:p>
        </p:txBody>
      </p:sp>
      <p:graphicFrame>
        <p:nvGraphicFramePr>
          <p:cNvPr id="27" name="Table 26"/>
          <p:cNvGraphicFramePr>
            <a:graphicFrameLocks noGrp="1"/>
          </p:cNvGraphicFramePr>
          <p:nvPr>
            <p:extLst>
              <p:ext uri="{D42A27DB-BD31-4B8C-83A1-F6EECF244321}">
                <p14:modId xmlns:p14="http://schemas.microsoft.com/office/powerpoint/2010/main" val="1863755190"/>
              </p:ext>
            </p:extLst>
          </p:nvPr>
        </p:nvGraphicFramePr>
        <p:xfrm>
          <a:off x="925717" y="745352"/>
          <a:ext cx="8126210" cy="2470673"/>
        </p:xfrm>
        <a:graphic>
          <a:graphicData uri="http://schemas.openxmlformats.org/drawingml/2006/table">
            <a:tbl>
              <a:tblPr firstRow="1" bandRow="1">
                <a:tableStyleId>{69012ECD-51FC-41F1-AA8D-1B2483CD663E}</a:tableStyleId>
              </a:tblPr>
              <a:tblGrid>
                <a:gridCol w="965409">
                  <a:extLst>
                    <a:ext uri="{9D8B030D-6E8A-4147-A177-3AD203B41FA5}">
                      <a16:colId xmlns:a16="http://schemas.microsoft.com/office/drawing/2014/main" val="20000"/>
                    </a:ext>
                  </a:extLst>
                </a:gridCol>
                <a:gridCol w="583987">
                  <a:extLst>
                    <a:ext uri="{9D8B030D-6E8A-4147-A177-3AD203B41FA5}">
                      <a16:colId xmlns:a16="http://schemas.microsoft.com/office/drawing/2014/main" val="20001"/>
                    </a:ext>
                  </a:extLst>
                </a:gridCol>
                <a:gridCol w="760719">
                  <a:extLst>
                    <a:ext uri="{9D8B030D-6E8A-4147-A177-3AD203B41FA5}">
                      <a16:colId xmlns:a16="http://schemas.microsoft.com/office/drawing/2014/main" val="20002"/>
                    </a:ext>
                  </a:extLst>
                </a:gridCol>
                <a:gridCol w="699247">
                  <a:extLst>
                    <a:ext uri="{9D8B030D-6E8A-4147-A177-3AD203B41FA5}">
                      <a16:colId xmlns:a16="http://schemas.microsoft.com/office/drawing/2014/main" val="20003"/>
                    </a:ext>
                  </a:extLst>
                </a:gridCol>
                <a:gridCol w="783771">
                  <a:extLst>
                    <a:ext uri="{9D8B030D-6E8A-4147-A177-3AD203B41FA5}">
                      <a16:colId xmlns:a16="http://schemas.microsoft.com/office/drawing/2014/main" val="20004"/>
                    </a:ext>
                  </a:extLst>
                </a:gridCol>
                <a:gridCol w="760720">
                  <a:extLst>
                    <a:ext uri="{9D8B030D-6E8A-4147-A177-3AD203B41FA5}">
                      <a16:colId xmlns:a16="http://schemas.microsoft.com/office/drawing/2014/main" val="20005"/>
                    </a:ext>
                  </a:extLst>
                </a:gridCol>
                <a:gridCol w="676195">
                  <a:extLst>
                    <a:ext uri="{9D8B030D-6E8A-4147-A177-3AD203B41FA5}">
                      <a16:colId xmlns:a16="http://schemas.microsoft.com/office/drawing/2014/main" val="20006"/>
                    </a:ext>
                  </a:extLst>
                </a:gridCol>
                <a:gridCol w="768403">
                  <a:extLst>
                    <a:ext uri="{9D8B030D-6E8A-4147-A177-3AD203B41FA5}">
                      <a16:colId xmlns:a16="http://schemas.microsoft.com/office/drawing/2014/main" val="20007"/>
                    </a:ext>
                  </a:extLst>
                </a:gridCol>
                <a:gridCol w="722299">
                  <a:extLst>
                    <a:ext uri="{9D8B030D-6E8A-4147-A177-3AD203B41FA5}">
                      <a16:colId xmlns:a16="http://schemas.microsoft.com/office/drawing/2014/main" val="20008"/>
                    </a:ext>
                  </a:extLst>
                </a:gridCol>
                <a:gridCol w="622407">
                  <a:extLst>
                    <a:ext uri="{9D8B030D-6E8A-4147-A177-3AD203B41FA5}">
                      <a16:colId xmlns:a16="http://schemas.microsoft.com/office/drawing/2014/main" val="20009"/>
                    </a:ext>
                  </a:extLst>
                </a:gridCol>
                <a:gridCol w="783053">
                  <a:extLst>
                    <a:ext uri="{9D8B030D-6E8A-4147-A177-3AD203B41FA5}">
                      <a16:colId xmlns:a16="http://schemas.microsoft.com/office/drawing/2014/main" val="20010"/>
                    </a:ext>
                  </a:extLst>
                </a:gridCol>
              </a:tblGrid>
              <a:tr h="200825">
                <a:tc>
                  <a:txBody>
                    <a:bodyPr/>
                    <a:lstStyle/>
                    <a:p>
                      <a:pPr algn="l"/>
                      <a:endParaRPr lang="en-US" sz="1400" b="1" i="1" dirty="0">
                        <a:solidFill>
                          <a:schemeClr val="tx1"/>
                        </a:solidFill>
                      </a:endParaRPr>
                    </a:p>
                  </a:txBody>
                  <a:tcPr anchor="ctr">
                    <a:noFill/>
                  </a:tcPr>
                </a:tc>
                <a:tc>
                  <a:txBody>
                    <a:bodyPr/>
                    <a:lstStyle/>
                    <a:p>
                      <a:pPr algn="ctr"/>
                      <a:endParaRPr lang="en-US" sz="1400" b="1" i="1" dirty="0">
                        <a:solidFill>
                          <a:schemeClr val="tx1"/>
                        </a:solidFill>
                      </a:endParaRPr>
                    </a:p>
                  </a:txBody>
                  <a:tcPr anchor="ctr">
                    <a:lnR w="12700" cap="flat" cmpd="sng" algn="ctr">
                      <a:solidFill>
                        <a:schemeClr val="tx1"/>
                      </a:solidFill>
                      <a:prstDash val="solid"/>
                      <a:round/>
                      <a:headEnd type="none" w="med" len="med"/>
                      <a:tailEnd type="none" w="med" len="med"/>
                    </a:lnR>
                    <a:noFill/>
                  </a:tcPr>
                </a:tc>
                <a:tc gridSpan="3">
                  <a:txBody>
                    <a:bodyPr/>
                    <a:lstStyle/>
                    <a:p>
                      <a:pPr marL="0" marR="0" indent="0" algn="ctr" defTabSz="685733" rtl="0" eaLnBrk="1" fontAlgn="auto" latinLnBrk="0" hangingPunct="1">
                        <a:lnSpc>
                          <a:spcPct val="100000"/>
                        </a:lnSpc>
                        <a:spcBef>
                          <a:spcPts val="0"/>
                        </a:spcBef>
                        <a:spcAft>
                          <a:spcPts val="0"/>
                        </a:spcAft>
                        <a:buClrTx/>
                        <a:buSzTx/>
                        <a:buFontTx/>
                        <a:buNone/>
                        <a:tabLst/>
                        <a:defRPr/>
                      </a:pPr>
                      <a:r>
                        <a:rPr lang="en-US" sz="1400" b="0" i="0" dirty="0">
                          <a:solidFill>
                            <a:schemeClr val="tx1"/>
                          </a:solidFill>
                        </a:rPr>
                        <a:t>In-degree</a:t>
                      </a:r>
                      <a:r>
                        <a:rPr lang="en-US" sz="1400" b="0" i="0" baseline="0" dirty="0">
                          <a:solidFill>
                            <a:schemeClr val="tx1"/>
                          </a:solidFill>
                        </a:rPr>
                        <a:t> centrality (Instrumental)</a:t>
                      </a:r>
                      <a:endParaRPr lang="en-US" sz="1400" b="0" i="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400" b="1" i="1" dirty="0">
                        <a:solidFill>
                          <a:schemeClr val="tx1"/>
                        </a:solidFill>
                      </a:endParaRPr>
                    </a:p>
                  </a:txBody>
                  <a:tcPr anchor="ctr"/>
                </a:tc>
                <a:tc hMerge="1">
                  <a:txBody>
                    <a:bodyPr/>
                    <a:lstStyle/>
                    <a:p>
                      <a:pPr algn="ctr"/>
                      <a:endParaRPr lang="en-US" sz="1400" b="1" i="1" dirty="0">
                        <a:solidFill>
                          <a:schemeClr val="tx1"/>
                        </a:solidFill>
                      </a:endParaRPr>
                    </a:p>
                  </a:txBody>
                  <a:tcPr anchor="ctr"/>
                </a:tc>
                <a:tc gridSpan="3">
                  <a:txBody>
                    <a:bodyPr/>
                    <a:lstStyle/>
                    <a:p>
                      <a:pPr algn="ctr"/>
                      <a:r>
                        <a:rPr lang="en-US" sz="1400" b="0" i="0" dirty="0">
                          <a:solidFill>
                            <a:schemeClr val="tx1"/>
                          </a:solidFill>
                        </a:rPr>
                        <a:t>Out-degree centrality (Instrumental</a:t>
                      </a:r>
                      <a:r>
                        <a:rPr lang="en-US" sz="1400" b="0" i="0" baseline="0" dirty="0">
                          <a:solidFill>
                            <a:schemeClr val="tx1"/>
                          </a:solidFill>
                        </a:rPr>
                        <a:t>)</a:t>
                      </a:r>
                      <a:endParaRPr lang="en-US" sz="1400" b="0" i="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400" b="1" i="1" dirty="0">
                        <a:solidFill>
                          <a:schemeClr val="tx1"/>
                        </a:solidFill>
                      </a:endParaRPr>
                    </a:p>
                  </a:txBody>
                  <a:tcPr anchor="ctr"/>
                </a:tc>
                <a:tc hMerge="1">
                  <a:txBody>
                    <a:bodyPr/>
                    <a:lstStyle/>
                    <a:p>
                      <a:pPr algn="ctr"/>
                      <a:endParaRPr lang="en-US" sz="1400" b="1" i="1" dirty="0">
                        <a:solidFill>
                          <a:schemeClr val="tx1"/>
                        </a:solidFill>
                      </a:endParaRPr>
                    </a:p>
                  </a:txBody>
                  <a:tcPr anchor="ctr"/>
                </a:tc>
                <a:tc gridSpan="3">
                  <a:txBody>
                    <a:bodyPr/>
                    <a:lstStyle/>
                    <a:p>
                      <a:pPr algn="ctr"/>
                      <a:r>
                        <a:rPr lang="fi-FI" sz="1400" b="0" i="0" dirty="0">
                          <a:solidFill>
                            <a:schemeClr val="tx1"/>
                          </a:solidFill>
                        </a:rPr>
                        <a:t>Centrality</a:t>
                      </a:r>
                      <a:endParaRPr lang="fi-FI" sz="1400" b="0" i="0" baseline="0" dirty="0">
                        <a:solidFill>
                          <a:schemeClr val="tx1"/>
                        </a:solidFill>
                      </a:endParaRPr>
                    </a:p>
                    <a:p>
                      <a:pPr algn="ctr"/>
                      <a:r>
                        <a:rPr lang="fi-FI" sz="1400" b="0" i="0" baseline="0" dirty="0">
                          <a:solidFill>
                            <a:schemeClr val="tx1"/>
                          </a:solidFill>
                        </a:rPr>
                        <a:t>(Affective</a:t>
                      </a:r>
                      <a:r>
                        <a:rPr lang="en-US" sz="1400" b="0" i="0" baseline="0" dirty="0">
                          <a:solidFill>
                            <a:schemeClr val="tx1"/>
                          </a:solidFill>
                        </a:rPr>
                        <a:t>/</a:t>
                      </a:r>
                      <a:r>
                        <a:rPr lang="fi-FI" sz="1400" b="0" i="0" baseline="0" dirty="0">
                          <a:solidFill>
                            <a:schemeClr val="tx1"/>
                          </a:solidFill>
                        </a:rPr>
                        <a:t>Friendship)</a:t>
                      </a:r>
                    </a:p>
                  </a:txBody>
                  <a:tcPr anchor="ctr">
                    <a:lnL w="12700" cap="flat" cmpd="sng" algn="ctr">
                      <a:solidFill>
                        <a:schemeClr val="tx1"/>
                      </a:solidFill>
                      <a:prstDash val="solid"/>
                      <a:round/>
                      <a:headEnd type="none" w="med" len="med"/>
                      <a:tailEnd type="none" w="med" len="med"/>
                    </a:lnL>
                    <a:noFill/>
                  </a:tcPr>
                </a:tc>
                <a:tc hMerge="1">
                  <a:txBody>
                    <a:bodyPr/>
                    <a:lstStyle/>
                    <a:p>
                      <a:pPr algn="ctr"/>
                      <a:endParaRPr lang="en-US" sz="1400" b="0" i="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400" b="0" i="0" dirty="0">
                        <a:solidFill>
                          <a:schemeClr val="tx1"/>
                        </a:solidFill>
                      </a:endParaRPr>
                    </a:p>
                  </a:txBody>
                  <a:tcPr anchor="ct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0000"/>
                  </a:ext>
                </a:extLst>
              </a:tr>
              <a:tr h="428513">
                <a:tc>
                  <a:txBody>
                    <a:bodyPr/>
                    <a:lstStyle/>
                    <a:p>
                      <a:pPr algn="l"/>
                      <a:r>
                        <a:rPr lang="en-US" sz="1400" b="1" i="1" dirty="0">
                          <a:solidFill>
                            <a:schemeClr val="tx1"/>
                          </a:solidFill>
                        </a:rPr>
                        <a:t>Org level</a:t>
                      </a:r>
                    </a:p>
                  </a:txBody>
                  <a:tcPr anchor="ctr"/>
                </a:tc>
                <a:tc>
                  <a:txBody>
                    <a:bodyPr/>
                    <a:lstStyle/>
                    <a:p>
                      <a:pPr algn="ctr"/>
                      <a:r>
                        <a:rPr lang="en-US" sz="1400" b="1" i="1" dirty="0">
                          <a:solidFill>
                            <a:schemeClr val="tx1"/>
                          </a:solidFill>
                        </a:rPr>
                        <a:t>N</a:t>
                      </a:r>
                    </a:p>
                  </a:txBody>
                  <a:tcPr anchor="ctr">
                    <a:lnR w="12700" cap="flat" cmpd="sng" algn="ctr">
                      <a:solidFill>
                        <a:schemeClr val="tx1"/>
                      </a:solidFill>
                      <a:prstDash val="solid"/>
                      <a:round/>
                      <a:headEnd type="none" w="med" len="med"/>
                      <a:tailEnd type="none" w="med" len="med"/>
                    </a:lnR>
                  </a:tcPr>
                </a:tc>
                <a:tc>
                  <a:txBody>
                    <a:bodyPr/>
                    <a:lstStyle/>
                    <a:p>
                      <a:pPr algn="ctr"/>
                      <a:r>
                        <a:rPr lang="en-US" sz="1400" b="1" i="1" dirty="0">
                          <a:solidFill>
                            <a:schemeClr val="tx1"/>
                          </a:solidFill>
                        </a:rPr>
                        <a:t>Mean</a:t>
                      </a:r>
                    </a:p>
                  </a:txBody>
                  <a:tcPr anchor="ctr">
                    <a:lnL w="12700" cap="flat" cmpd="sng" algn="ctr">
                      <a:solidFill>
                        <a:schemeClr val="tx1"/>
                      </a:solidFill>
                      <a:prstDash val="solid"/>
                      <a:round/>
                      <a:headEnd type="none" w="med" len="med"/>
                      <a:tailEnd type="none" w="med" len="med"/>
                    </a:lnL>
                  </a:tcPr>
                </a:tc>
                <a:tc>
                  <a:txBody>
                    <a:bodyPr/>
                    <a:lstStyle/>
                    <a:p>
                      <a:pPr algn="ctr"/>
                      <a:r>
                        <a:rPr lang="en-US" sz="1400" b="1" i="1" dirty="0">
                          <a:solidFill>
                            <a:schemeClr val="tx1"/>
                          </a:solidFill>
                        </a:rPr>
                        <a:t>S.D.</a:t>
                      </a:r>
                    </a:p>
                  </a:txBody>
                  <a:tcPr anchor="ctr"/>
                </a:tc>
                <a:tc>
                  <a:txBody>
                    <a:bodyPr/>
                    <a:lstStyle/>
                    <a:p>
                      <a:pPr algn="ctr"/>
                      <a:r>
                        <a:rPr lang="en-US" sz="1400" b="1" i="1" dirty="0">
                          <a:solidFill>
                            <a:schemeClr val="tx1"/>
                          </a:solidFill>
                        </a:rPr>
                        <a:t>Range</a:t>
                      </a:r>
                    </a:p>
                  </a:txBody>
                  <a:tcPr anchor="ctr">
                    <a:lnR w="12700" cap="flat" cmpd="sng" algn="ctr">
                      <a:solidFill>
                        <a:schemeClr val="tx1"/>
                      </a:solidFill>
                      <a:prstDash val="solid"/>
                      <a:round/>
                      <a:headEnd type="none" w="med" len="med"/>
                      <a:tailEnd type="none" w="med" len="med"/>
                    </a:lnR>
                  </a:tcPr>
                </a:tc>
                <a:tc>
                  <a:txBody>
                    <a:bodyPr/>
                    <a:lstStyle/>
                    <a:p>
                      <a:pPr algn="ctr"/>
                      <a:r>
                        <a:rPr lang="en-US" sz="1400" b="1" i="1" dirty="0">
                          <a:solidFill>
                            <a:schemeClr val="tx1"/>
                          </a:solidFill>
                        </a:rPr>
                        <a:t>Mean</a:t>
                      </a:r>
                    </a:p>
                  </a:txBody>
                  <a:tcPr anchor="ctr">
                    <a:lnL w="12700" cap="flat" cmpd="sng" algn="ctr">
                      <a:solidFill>
                        <a:schemeClr val="tx1"/>
                      </a:solidFill>
                      <a:prstDash val="solid"/>
                      <a:round/>
                      <a:headEnd type="none" w="med" len="med"/>
                      <a:tailEnd type="none" w="med" len="med"/>
                    </a:lnL>
                  </a:tcPr>
                </a:tc>
                <a:tc>
                  <a:txBody>
                    <a:bodyPr/>
                    <a:lstStyle/>
                    <a:p>
                      <a:pPr algn="ctr"/>
                      <a:r>
                        <a:rPr lang="en-US" sz="1400" b="1" i="1" dirty="0">
                          <a:solidFill>
                            <a:schemeClr val="tx1"/>
                          </a:solidFill>
                        </a:rPr>
                        <a:t>S.D.</a:t>
                      </a:r>
                    </a:p>
                  </a:txBody>
                  <a:tcPr anchor="ctr"/>
                </a:tc>
                <a:tc>
                  <a:txBody>
                    <a:bodyPr/>
                    <a:lstStyle/>
                    <a:p>
                      <a:pPr algn="ctr"/>
                      <a:r>
                        <a:rPr lang="en-US" sz="1400" b="1" i="1" dirty="0">
                          <a:solidFill>
                            <a:schemeClr val="tx1"/>
                          </a:solidFill>
                        </a:rPr>
                        <a:t>Range</a:t>
                      </a:r>
                    </a:p>
                  </a:txBody>
                  <a:tcPr anchor="ctr">
                    <a:lnR w="12700" cap="flat" cmpd="sng" algn="ctr">
                      <a:solidFill>
                        <a:schemeClr val="tx1"/>
                      </a:solidFill>
                      <a:prstDash val="solid"/>
                      <a:round/>
                      <a:headEnd type="none" w="med" len="med"/>
                      <a:tailEnd type="none" w="med" len="med"/>
                    </a:lnR>
                  </a:tcPr>
                </a:tc>
                <a:tc>
                  <a:txBody>
                    <a:bodyPr/>
                    <a:lstStyle/>
                    <a:p>
                      <a:pPr algn="ctr"/>
                      <a:r>
                        <a:rPr lang="en-US" sz="1400" b="1" i="1" dirty="0">
                          <a:solidFill>
                            <a:schemeClr val="tx1"/>
                          </a:solidFill>
                        </a:rPr>
                        <a:t>Mean</a:t>
                      </a:r>
                    </a:p>
                  </a:txBody>
                  <a:tcPr anchor="ctr">
                    <a:lnL w="12700" cap="flat" cmpd="sng" algn="ctr">
                      <a:solidFill>
                        <a:schemeClr val="tx1"/>
                      </a:solidFill>
                      <a:prstDash val="solid"/>
                      <a:round/>
                      <a:headEnd type="none" w="med" len="med"/>
                      <a:tailEnd type="none" w="med" len="med"/>
                    </a:lnL>
                  </a:tcPr>
                </a:tc>
                <a:tc>
                  <a:txBody>
                    <a:bodyPr/>
                    <a:lstStyle/>
                    <a:p>
                      <a:pPr algn="ctr"/>
                      <a:r>
                        <a:rPr lang="en-US" sz="1400" b="1" i="1" dirty="0">
                          <a:solidFill>
                            <a:schemeClr val="tx1"/>
                          </a:solidFill>
                        </a:rPr>
                        <a:t>S.D.</a:t>
                      </a:r>
                    </a:p>
                  </a:txBody>
                  <a:tcPr anchor="ctr"/>
                </a:tc>
                <a:tc>
                  <a:txBody>
                    <a:bodyPr/>
                    <a:lstStyle/>
                    <a:p>
                      <a:pPr algn="ctr"/>
                      <a:r>
                        <a:rPr lang="en-US" sz="1400" b="1" i="1" dirty="0">
                          <a:solidFill>
                            <a:schemeClr val="tx1"/>
                          </a:solidFill>
                        </a:rPr>
                        <a:t>Range</a:t>
                      </a:r>
                    </a:p>
                  </a:txBody>
                  <a:tcPr anchor="ctr"/>
                </a:tc>
                <a:extLst>
                  <a:ext uri="{0D108BD9-81ED-4DB2-BD59-A6C34878D82A}">
                    <a16:rowId xmlns:a16="http://schemas.microsoft.com/office/drawing/2014/main" val="10001"/>
                  </a:ext>
                </a:extLst>
              </a:tr>
              <a:tr h="200825">
                <a:tc>
                  <a:txBody>
                    <a:bodyPr/>
                    <a:lstStyle/>
                    <a:p>
                      <a:pPr algn="l"/>
                      <a:r>
                        <a:rPr lang="en-US" sz="1400" dirty="0">
                          <a:solidFill>
                            <a:schemeClr val="tx1"/>
                          </a:solidFill>
                        </a:rPr>
                        <a:t>Entry</a:t>
                      </a:r>
                    </a:p>
                  </a:txBody>
                  <a:tcPr anchor="ctr"/>
                </a:tc>
                <a:tc>
                  <a:txBody>
                    <a:bodyPr/>
                    <a:lstStyle/>
                    <a:p>
                      <a:pPr algn="ctr"/>
                      <a:r>
                        <a:rPr lang="en-US" sz="1400" kern="1200" dirty="0">
                          <a:solidFill>
                            <a:schemeClr val="tx1"/>
                          </a:solidFill>
                          <a:latin typeface="+mn-lt"/>
                          <a:ea typeface="+mn-ea"/>
                          <a:cs typeface="+mn-cs"/>
                        </a:rPr>
                        <a:t>32</a:t>
                      </a:r>
                    </a:p>
                  </a:txBody>
                  <a:tcPr anchor="ctr">
                    <a:lnR w="12700" cap="flat" cmpd="sng" algn="ctr">
                      <a:solidFill>
                        <a:schemeClr val="tx1"/>
                      </a:solidFill>
                      <a:prstDash val="solid"/>
                      <a:round/>
                      <a:headEnd type="none" w="med" len="med"/>
                      <a:tailEnd type="none" w="med" len="med"/>
                    </a:lnR>
                  </a:tcPr>
                </a:tc>
                <a:tc>
                  <a:txBody>
                    <a:bodyPr/>
                    <a:lstStyle/>
                    <a:p>
                      <a:pPr algn="ctr" fontAlgn="t"/>
                      <a:r>
                        <a:rPr lang="en-US" sz="1400" kern="1200" dirty="0">
                          <a:solidFill>
                            <a:schemeClr val="tx1"/>
                          </a:solidFill>
                          <a:latin typeface="+mn-lt"/>
                          <a:ea typeface="+mn-ea"/>
                          <a:cs typeface="+mn-cs"/>
                        </a:rPr>
                        <a:t>41.91</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t"/>
                      <a:r>
                        <a:rPr lang="en-US" sz="1400" kern="1200" dirty="0">
                          <a:solidFill>
                            <a:schemeClr val="tx1"/>
                          </a:solidFill>
                          <a:latin typeface="+mn-lt"/>
                          <a:ea typeface="+mn-ea"/>
                          <a:cs typeface="+mn-cs"/>
                        </a:rPr>
                        <a:t>13.86</a:t>
                      </a:r>
                    </a:p>
                  </a:txBody>
                  <a:tcPr marL="9525" marR="9525" marT="9525" marB="0" anchor="ctr"/>
                </a:tc>
                <a:tc>
                  <a:txBody>
                    <a:bodyPr/>
                    <a:lstStyle/>
                    <a:p>
                      <a:pPr algn="ctr" fontAlgn="t"/>
                      <a:r>
                        <a:rPr lang="fi-FI" sz="1400" kern="1200" dirty="0">
                          <a:solidFill>
                            <a:schemeClr val="tx1"/>
                          </a:solidFill>
                          <a:latin typeface="+mn-lt"/>
                          <a:ea typeface="+mn-ea"/>
                          <a:cs typeface="+mn-cs"/>
                        </a:rPr>
                        <a:t>4-66</a:t>
                      </a:r>
                      <a:endParaRPr lang="en-US" sz="1400" kern="1200" dirty="0">
                        <a:solidFill>
                          <a:schemeClr val="tx1"/>
                        </a:solidFill>
                        <a:latin typeface="+mn-lt"/>
                        <a:ea typeface="+mn-ea"/>
                        <a:cs typeface="+mn-cs"/>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t"/>
                      <a:r>
                        <a:rPr lang="en-US" sz="1400" kern="1200" dirty="0">
                          <a:solidFill>
                            <a:schemeClr val="tx1"/>
                          </a:solidFill>
                          <a:latin typeface="+mn-lt"/>
                          <a:ea typeface="+mn-ea"/>
                          <a:cs typeface="+mn-cs"/>
                        </a:rPr>
                        <a:t>62.34</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t"/>
                      <a:r>
                        <a:rPr lang="en-US" sz="1400" kern="1200" dirty="0">
                          <a:solidFill>
                            <a:schemeClr val="tx1"/>
                          </a:solidFill>
                          <a:latin typeface="+mn-lt"/>
                          <a:ea typeface="+mn-ea"/>
                          <a:cs typeface="+mn-cs"/>
                        </a:rPr>
                        <a:t>34.59</a:t>
                      </a:r>
                    </a:p>
                  </a:txBody>
                  <a:tcPr marL="9525" marR="9525" marT="9525" marB="0" anchor="ctr"/>
                </a:tc>
                <a:tc>
                  <a:txBody>
                    <a:bodyPr/>
                    <a:lstStyle/>
                    <a:p>
                      <a:pPr algn="ctr" fontAlgn="t"/>
                      <a:r>
                        <a:rPr lang="en-US" sz="1400" kern="1200" dirty="0">
                          <a:solidFill>
                            <a:schemeClr val="tx1"/>
                          </a:solidFill>
                          <a:latin typeface="+mn-lt"/>
                          <a:ea typeface="+mn-ea"/>
                          <a:cs typeface="+mn-cs"/>
                        </a:rPr>
                        <a:t>1-146</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t"/>
                      <a:r>
                        <a:rPr lang="en-US" sz="1400" kern="1200" dirty="0">
                          <a:solidFill>
                            <a:schemeClr val="tx1"/>
                          </a:solidFill>
                          <a:latin typeface="+mn-lt"/>
                          <a:ea typeface="+mn-ea"/>
                          <a:cs typeface="+mn-cs"/>
                        </a:rPr>
                        <a:t>16.75</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t"/>
                      <a:r>
                        <a:rPr lang="en-US" sz="1400" kern="1200" dirty="0">
                          <a:solidFill>
                            <a:schemeClr val="tx1"/>
                          </a:solidFill>
                          <a:latin typeface="+mn-lt"/>
                          <a:ea typeface="+mn-ea"/>
                          <a:cs typeface="+mn-cs"/>
                        </a:rPr>
                        <a:t>7.18</a:t>
                      </a:r>
                    </a:p>
                  </a:txBody>
                  <a:tcPr marL="9525" marR="9525" marT="9525" marB="0" anchor="ctr"/>
                </a:tc>
                <a:tc>
                  <a:txBody>
                    <a:bodyPr/>
                    <a:lstStyle/>
                    <a:p>
                      <a:pPr algn="ctr" fontAlgn="t"/>
                      <a:r>
                        <a:rPr lang="en-US" sz="1400" kern="1200" dirty="0">
                          <a:solidFill>
                            <a:schemeClr val="tx1"/>
                          </a:solidFill>
                          <a:latin typeface="+mn-lt"/>
                          <a:ea typeface="+mn-ea"/>
                          <a:cs typeface="+mn-cs"/>
                        </a:rPr>
                        <a:t>0-29</a:t>
                      </a:r>
                    </a:p>
                  </a:txBody>
                  <a:tcPr marL="9525" marR="9525" marT="9525" marB="0" anchor="ctr"/>
                </a:tc>
                <a:extLst>
                  <a:ext uri="{0D108BD9-81ED-4DB2-BD59-A6C34878D82A}">
                    <a16:rowId xmlns:a16="http://schemas.microsoft.com/office/drawing/2014/main" val="10002"/>
                  </a:ext>
                </a:extLst>
              </a:tr>
              <a:tr h="200825">
                <a:tc>
                  <a:txBody>
                    <a:bodyPr/>
                    <a:lstStyle/>
                    <a:p>
                      <a:pPr algn="l"/>
                      <a:r>
                        <a:rPr lang="en-US" sz="1400" dirty="0">
                          <a:solidFill>
                            <a:schemeClr val="tx1"/>
                          </a:solidFill>
                        </a:rPr>
                        <a:t>Mid</a:t>
                      </a:r>
                    </a:p>
                  </a:txBody>
                  <a:tcPr anchor="ctr"/>
                </a:tc>
                <a:tc>
                  <a:txBody>
                    <a:bodyPr/>
                    <a:lstStyle/>
                    <a:p>
                      <a:pPr algn="ctr"/>
                      <a:r>
                        <a:rPr lang="en-US" sz="1400" kern="1200" dirty="0">
                          <a:solidFill>
                            <a:schemeClr val="tx1"/>
                          </a:solidFill>
                          <a:latin typeface="+mn-lt"/>
                          <a:ea typeface="+mn-ea"/>
                          <a:cs typeface="+mn-cs"/>
                        </a:rPr>
                        <a:t>78</a:t>
                      </a:r>
                    </a:p>
                  </a:txBody>
                  <a:tcPr anchor="ctr">
                    <a:lnR w="12700" cap="flat" cmpd="sng" algn="ctr">
                      <a:solidFill>
                        <a:schemeClr val="tx1"/>
                      </a:solidFill>
                      <a:prstDash val="solid"/>
                      <a:round/>
                      <a:headEnd type="none" w="med" len="med"/>
                      <a:tailEnd type="none" w="med" len="med"/>
                    </a:lnR>
                  </a:tcPr>
                </a:tc>
                <a:tc>
                  <a:txBody>
                    <a:bodyPr/>
                    <a:lstStyle/>
                    <a:p>
                      <a:pPr algn="ctr" fontAlgn="t"/>
                      <a:r>
                        <a:rPr lang="en-US" sz="1400" kern="1200" dirty="0">
                          <a:solidFill>
                            <a:schemeClr val="tx1"/>
                          </a:solidFill>
                          <a:latin typeface="+mn-lt"/>
                          <a:ea typeface="+mn-ea"/>
                          <a:cs typeface="+mn-cs"/>
                        </a:rPr>
                        <a:t>46.58</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t"/>
                      <a:r>
                        <a:rPr lang="en-US" sz="1400" kern="1200" dirty="0">
                          <a:solidFill>
                            <a:schemeClr val="tx1"/>
                          </a:solidFill>
                          <a:latin typeface="+mn-lt"/>
                          <a:ea typeface="+mn-ea"/>
                          <a:cs typeface="+mn-cs"/>
                        </a:rPr>
                        <a:t>19.31</a:t>
                      </a:r>
                    </a:p>
                  </a:txBody>
                  <a:tcPr marL="9525" marR="9525" marT="9525" marB="0" anchor="ctr"/>
                </a:tc>
                <a:tc>
                  <a:txBody>
                    <a:bodyPr/>
                    <a:lstStyle/>
                    <a:p>
                      <a:pPr algn="ctr" fontAlgn="t"/>
                      <a:r>
                        <a:rPr lang="en-US" sz="1400" kern="1200" dirty="0">
                          <a:solidFill>
                            <a:schemeClr val="tx1"/>
                          </a:solidFill>
                          <a:latin typeface="+mn-lt"/>
                          <a:ea typeface="+mn-ea"/>
                          <a:cs typeface="+mn-cs"/>
                        </a:rPr>
                        <a:t>0-113</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t"/>
                      <a:r>
                        <a:rPr lang="en-US" sz="1400" kern="1200" dirty="0">
                          <a:solidFill>
                            <a:schemeClr val="tx1"/>
                          </a:solidFill>
                          <a:latin typeface="+mn-lt"/>
                          <a:ea typeface="+mn-ea"/>
                          <a:cs typeface="+mn-cs"/>
                        </a:rPr>
                        <a:t>48.38</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t"/>
                      <a:r>
                        <a:rPr lang="en-US" sz="1400" kern="1200" dirty="0">
                          <a:solidFill>
                            <a:schemeClr val="tx1"/>
                          </a:solidFill>
                          <a:latin typeface="+mn-lt"/>
                          <a:ea typeface="+mn-ea"/>
                          <a:cs typeface="+mn-cs"/>
                        </a:rPr>
                        <a:t>28.21</a:t>
                      </a:r>
                    </a:p>
                  </a:txBody>
                  <a:tcPr marL="9525" marR="9525" marT="9525" marB="0" anchor="ctr"/>
                </a:tc>
                <a:tc>
                  <a:txBody>
                    <a:bodyPr/>
                    <a:lstStyle/>
                    <a:p>
                      <a:pPr algn="ctr" fontAlgn="t"/>
                      <a:r>
                        <a:rPr lang="en-US" sz="1400" kern="1200" dirty="0">
                          <a:solidFill>
                            <a:schemeClr val="tx1"/>
                          </a:solidFill>
                          <a:latin typeface="+mn-lt"/>
                          <a:ea typeface="+mn-ea"/>
                          <a:cs typeface="+mn-cs"/>
                        </a:rPr>
                        <a:t>1-145</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t"/>
                      <a:r>
                        <a:rPr lang="en-US" sz="1400" kern="1200" dirty="0">
                          <a:solidFill>
                            <a:schemeClr val="tx1"/>
                          </a:solidFill>
                          <a:latin typeface="+mn-lt"/>
                          <a:ea typeface="+mn-ea"/>
                          <a:cs typeface="+mn-cs"/>
                        </a:rPr>
                        <a:t>16.04</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t"/>
                      <a:r>
                        <a:rPr lang="en-US" sz="1400" kern="1200" dirty="0">
                          <a:solidFill>
                            <a:schemeClr val="tx1"/>
                          </a:solidFill>
                          <a:latin typeface="+mn-lt"/>
                          <a:ea typeface="+mn-ea"/>
                          <a:cs typeface="+mn-cs"/>
                        </a:rPr>
                        <a:t>7.01</a:t>
                      </a:r>
                    </a:p>
                  </a:txBody>
                  <a:tcPr marL="9525" marR="9525" marT="9525" marB="0" anchor="ctr"/>
                </a:tc>
                <a:tc>
                  <a:txBody>
                    <a:bodyPr/>
                    <a:lstStyle/>
                    <a:p>
                      <a:pPr algn="ctr" fontAlgn="t"/>
                      <a:r>
                        <a:rPr lang="en-US" sz="1400" kern="1200" dirty="0">
                          <a:solidFill>
                            <a:schemeClr val="tx1"/>
                          </a:solidFill>
                          <a:latin typeface="+mn-lt"/>
                          <a:ea typeface="+mn-ea"/>
                          <a:cs typeface="+mn-cs"/>
                        </a:rPr>
                        <a:t>0-32</a:t>
                      </a:r>
                    </a:p>
                  </a:txBody>
                  <a:tcPr marL="9525" marR="9525" marT="9525" marB="0" anchor="ctr"/>
                </a:tc>
                <a:extLst>
                  <a:ext uri="{0D108BD9-81ED-4DB2-BD59-A6C34878D82A}">
                    <a16:rowId xmlns:a16="http://schemas.microsoft.com/office/drawing/2014/main" val="10003"/>
                  </a:ext>
                </a:extLst>
              </a:tr>
              <a:tr h="200825">
                <a:tc>
                  <a:txBody>
                    <a:bodyPr/>
                    <a:lstStyle/>
                    <a:p>
                      <a:pPr algn="l"/>
                      <a:r>
                        <a:rPr lang="en-US" sz="1400" dirty="0">
                          <a:solidFill>
                            <a:schemeClr val="tx1"/>
                          </a:solidFill>
                        </a:rPr>
                        <a:t>Senior</a:t>
                      </a:r>
                    </a:p>
                  </a:txBody>
                  <a:tcPr anchor="ctr"/>
                </a:tc>
                <a:tc>
                  <a:txBody>
                    <a:bodyPr/>
                    <a:lstStyle/>
                    <a:p>
                      <a:pPr algn="ctr"/>
                      <a:r>
                        <a:rPr lang="en-US" sz="1400" kern="1200" dirty="0">
                          <a:solidFill>
                            <a:schemeClr val="tx1"/>
                          </a:solidFill>
                          <a:latin typeface="+mn-lt"/>
                          <a:ea typeface="+mn-ea"/>
                          <a:cs typeface="+mn-cs"/>
                        </a:rPr>
                        <a:t>9</a:t>
                      </a:r>
                    </a:p>
                  </a:txBody>
                  <a:tcPr anchor="ctr">
                    <a:lnR w="12700" cap="flat" cmpd="sng" algn="ctr">
                      <a:solidFill>
                        <a:schemeClr val="tx1"/>
                      </a:solidFill>
                      <a:prstDash val="solid"/>
                      <a:round/>
                      <a:headEnd type="none" w="med" len="med"/>
                      <a:tailEnd type="none" w="med" len="med"/>
                    </a:lnR>
                  </a:tcPr>
                </a:tc>
                <a:tc>
                  <a:txBody>
                    <a:bodyPr/>
                    <a:lstStyle/>
                    <a:p>
                      <a:pPr algn="ctr" fontAlgn="t"/>
                      <a:r>
                        <a:rPr lang="en-US" sz="1400" kern="1200" dirty="0">
                          <a:solidFill>
                            <a:schemeClr val="tx1"/>
                          </a:solidFill>
                          <a:latin typeface="+mn-lt"/>
                          <a:ea typeface="+mn-ea"/>
                          <a:cs typeface="+mn-cs"/>
                        </a:rPr>
                        <a:t>54.22</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t"/>
                      <a:r>
                        <a:rPr lang="en-US" sz="1400" kern="1200" dirty="0">
                          <a:solidFill>
                            <a:schemeClr val="tx1"/>
                          </a:solidFill>
                          <a:latin typeface="+mn-lt"/>
                          <a:ea typeface="+mn-ea"/>
                          <a:cs typeface="+mn-cs"/>
                        </a:rPr>
                        <a:t>21.51</a:t>
                      </a:r>
                    </a:p>
                  </a:txBody>
                  <a:tcPr marL="9525" marR="9525" marT="9525" marB="0" anchor="ctr"/>
                </a:tc>
                <a:tc>
                  <a:txBody>
                    <a:bodyPr/>
                    <a:lstStyle/>
                    <a:p>
                      <a:pPr algn="ctr" fontAlgn="t"/>
                      <a:r>
                        <a:rPr lang="en-US" sz="1400" kern="1200" dirty="0">
                          <a:solidFill>
                            <a:schemeClr val="tx1"/>
                          </a:solidFill>
                          <a:latin typeface="+mn-lt"/>
                          <a:ea typeface="+mn-ea"/>
                          <a:cs typeface="+mn-cs"/>
                        </a:rPr>
                        <a:t>0-70</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t"/>
                      <a:r>
                        <a:rPr lang="en-US" sz="1400" kern="1200" dirty="0">
                          <a:solidFill>
                            <a:schemeClr val="tx1"/>
                          </a:solidFill>
                          <a:latin typeface="+mn-lt"/>
                          <a:ea typeface="+mn-ea"/>
                          <a:cs typeface="+mn-cs"/>
                        </a:rPr>
                        <a:t>61.33</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t"/>
                      <a:r>
                        <a:rPr lang="en-US" sz="1400" kern="1200" dirty="0">
                          <a:solidFill>
                            <a:schemeClr val="tx1"/>
                          </a:solidFill>
                          <a:latin typeface="+mn-lt"/>
                          <a:ea typeface="+mn-ea"/>
                          <a:cs typeface="+mn-cs"/>
                        </a:rPr>
                        <a:t>30.73</a:t>
                      </a:r>
                    </a:p>
                  </a:txBody>
                  <a:tcPr marL="9525" marR="9525" marT="9525" marB="0" anchor="ctr"/>
                </a:tc>
                <a:tc>
                  <a:txBody>
                    <a:bodyPr/>
                    <a:lstStyle/>
                    <a:p>
                      <a:pPr algn="ctr" fontAlgn="t"/>
                      <a:r>
                        <a:rPr lang="en-US" sz="1400" kern="1200" dirty="0">
                          <a:solidFill>
                            <a:schemeClr val="tx1"/>
                          </a:solidFill>
                          <a:latin typeface="+mn-lt"/>
                          <a:ea typeface="+mn-ea"/>
                          <a:cs typeface="+mn-cs"/>
                        </a:rPr>
                        <a:t>1-94</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t"/>
                      <a:r>
                        <a:rPr lang="en-US" sz="1400" kern="1200" dirty="0">
                          <a:solidFill>
                            <a:schemeClr val="tx1"/>
                          </a:solidFill>
                          <a:latin typeface="+mn-lt"/>
                          <a:ea typeface="+mn-ea"/>
                          <a:cs typeface="+mn-cs"/>
                        </a:rPr>
                        <a:t>14.22</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t"/>
                      <a:r>
                        <a:rPr lang="en-US" sz="1400" kern="1200" dirty="0">
                          <a:solidFill>
                            <a:schemeClr val="tx1"/>
                          </a:solidFill>
                          <a:latin typeface="+mn-lt"/>
                          <a:ea typeface="+mn-ea"/>
                          <a:cs typeface="+mn-cs"/>
                        </a:rPr>
                        <a:t>9.37</a:t>
                      </a:r>
                    </a:p>
                  </a:txBody>
                  <a:tcPr marL="9525" marR="9525" marT="9525" marB="0" anchor="ctr"/>
                </a:tc>
                <a:tc>
                  <a:txBody>
                    <a:bodyPr/>
                    <a:lstStyle/>
                    <a:p>
                      <a:pPr algn="ctr" fontAlgn="t"/>
                      <a:r>
                        <a:rPr lang="en-US" sz="1400" kern="1200" dirty="0">
                          <a:solidFill>
                            <a:schemeClr val="tx1"/>
                          </a:solidFill>
                          <a:latin typeface="+mn-lt"/>
                          <a:ea typeface="+mn-ea"/>
                          <a:cs typeface="+mn-cs"/>
                        </a:rPr>
                        <a:t>0-29</a:t>
                      </a:r>
                    </a:p>
                  </a:txBody>
                  <a:tcPr marL="9525" marR="9525" marT="9525" marB="0" anchor="ctr"/>
                </a:tc>
                <a:extLst>
                  <a:ext uri="{0D108BD9-81ED-4DB2-BD59-A6C34878D82A}">
                    <a16:rowId xmlns:a16="http://schemas.microsoft.com/office/drawing/2014/main" val="10004"/>
                  </a:ext>
                </a:extLst>
              </a:tr>
              <a:tr h="200825">
                <a:tc>
                  <a:txBody>
                    <a:bodyPr/>
                    <a:lstStyle/>
                    <a:p>
                      <a:pPr algn="l"/>
                      <a:r>
                        <a:rPr lang="en-US" sz="1400" dirty="0">
                          <a:solidFill>
                            <a:schemeClr val="tx1"/>
                          </a:solidFill>
                        </a:rPr>
                        <a:t>Executive</a:t>
                      </a:r>
                    </a:p>
                  </a:txBody>
                  <a:tcPr anchor="ctr"/>
                </a:tc>
                <a:tc>
                  <a:txBody>
                    <a:bodyPr/>
                    <a:lstStyle/>
                    <a:p>
                      <a:pPr algn="ctr"/>
                      <a:r>
                        <a:rPr lang="en-US" sz="1400" kern="1200" dirty="0">
                          <a:solidFill>
                            <a:schemeClr val="tx1"/>
                          </a:solidFill>
                          <a:latin typeface="+mn-lt"/>
                          <a:ea typeface="+mn-ea"/>
                          <a:cs typeface="+mn-cs"/>
                        </a:rPr>
                        <a:t>5</a:t>
                      </a:r>
                    </a:p>
                  </a:txBody>
                  <a:tcPr anchor="ctr">
                    <a:lnR w="12700" cap="flat" cmpd="sng" algn="ctr">
                      <a:solidFill>
                        <a:schemeClr val="tx1"/>
                      </a:solidFill>
                      <a:prstDash val="solid"/>
                      <a:round/>
                      <a:headEnd type="none" w="med" len="med"/>
                      <a:tailEnd type="none" w="med" len="med"/>
                    </a:lnR>
                  </a:tcPr>
                </a:tc>
                <a:tc>
                  <a:txBody>
                    <a:bodyPr/>
                    <a:lstStyle/>
                    <a:p>
                      <a:pPr algn="ctr" fontAlgn="t"/>
                      <a:r>
                        <a:rPr lang="en-US" sz="1400" kern="1200" dirty="0">
                          <a:solidFill>
                            <a:schemeClr val="tx1"/>
                          </a:solidFill>
                          <a:latin typeface="+mn-lt"/>
                          <a:ea typeface="+mn-ea"/>
                          <a:cs typeface="+mn-cs"/>
                        </a:rPr>
                        <a:t>46.80</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t"/>
                      <a:r>
                        <a:rPr lang="en-US" sz="1400" kern="1200" dirty="0">
                          <a:solidFill>
                            <a:schemeClr val="tx1"/>
                          </a:solidFill>
                          <a:latin typeface="+mn-lt"/>
                          <a:ea typeface="+mn-ea"/>
                          <a:cs typeface="+mn-cs"/>
                        </a:rPr>
                        <a:t>17.66</a:t>
                      </a:r>
                    </a:p>
                  </a:txBody>
                  <a:tcPr marL="9525" marR="9525" marT="9525" marB="0" anchor="ctr"/>
                </a:tc>
                <a:tc>
                  <a:txBody>
                    <a:bodyPr/>
                    <a:lstStyle/>
                    <a:p>
                      <a:pPr algn="ctr" fontAlgn="t"/>
                      <a:r>
                        <a:rPr lang="en-US" sz="1400" kern="1200" dirty="0">
                          <a:solidFill>
                            <a:schemeClr val="tx1"/>
                          </a:solidFill>
                          <a:latin typeface="+mn-lt"/>
                          <a:ea typeface="+mn-ea"/>
                          <a:cs typeface="+mn-cs"/>
                        </a:rPr>
                        <a:t>31-76</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t"/>
                      <a:r>
                        <a:rPr lang="en-US" sz="1400" kern="1200" dirty="0">
                          <a:solidFill>
                            <a:schemeClr val="tx1"/>
                          </a:solidFill>
                          <a:latin typeface="+mn-lt"/>
                          <a:ea typeface="+mn-ea"/>
                          <a:cs typeface="+mn-cs"/>
                        </a:rPr>
                        <a:t>46.60</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t"/>
                      <a:r>
                        <a:rPr lang="en-US" sz="1400" kern="1200" dirty="0">
                          <a:solidFill>
                            <a:schemeClr val="tx1"/>
                          </a:solidFill>
                          <a:latin typeface="+mn-lt"/>
                          <a:ea typeface="+mn-ea"/>
                          <a:cs typeface="+mn-cs"/>
                        </a:rPr>
                        <a:t>34.48</a:t>
                      </a:r>
                    </a:p>
                  </a:txBody>
                  <a:tcPr marL="9525" marR="9525" marT="9525" marB="0" anchor="ctr"/>
                </a:tc>
                <a:tc>
                  <a:txBody>
                    <a:bodyPr/>
                    <a:lstStyle/>
                    <a:p>
                      <a:pPr algn="ctr" fontAlgn="t"/>
                      <a:r>
                        <a:rPr lang="en-US" sz="1400" kern="1200" dirty="0">
                          <a:solidFill>
                            <a:schemeClr val="tx1"/>
                          </a:solidFill>
                          <a:latin typeface="+mn-lt"/>
                          <a:ea typeface="+mn-ea"/>
                          <a:cs typeface="+mn-cs"/>
                        </a:rPr>
                        <a:t>22-106</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t"/>
                      <a:r>
                        <a:rPr lang="en-US" sz="1400" kern="1200" dirty="0">
                          <a:solidFill>
                            <a:schemeClr val="tx1"/>
                          </a:solidFill>
                          <a:latin typeface="+mn-lt"/>
                          <a:ea typeface="+mn-ea"/>
                          <a:cs typeface="+mn-cs"/>
                        </a:rPr>
                        <a:t>8.80</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t"/>
                      <a:r>
                        <a:rPr lang="en-US" sz="1400" kern="1200" dirty="0">
                          <a:solidFill>
                            <a:schemeClr val="tx1"/>
                          </a:solidFill>
                          <a:latin typeface="+mn-lt"/>
                          <a:ea typeface="+mn-ea"/>
                          <a:cs typeface="+mn-cs"/>
                        </a:rPr>
                        <a:t>2.86</a:t>
                      </a:r>
                    </a:p>
                  </a:txBody>
                  <a:tcPr marL="9525" marR="9525" marT="9525" marB="0" anchor="ctr"/>
                </a:tc>
                <a:tc>
                  <a:txBody>
                    <a:bodyPr/>
                    <a:lstStyle/>
                    <a:p>
                      <a:pPr algn="ctr" fontAlgn="t"/>
                      <a:r>
                        <a:rPr lang="en-US" sz="1400" kern="1200" dirty="0">
                          <a:solidFill>
                            <a:schemeClr val="tx1"/>
                          </a:solidFill>
                          <a:latin typeface="+mn-lt"/>
                          <a:ea typeface="+mn-ea"/>
                          <a:cs typeface="+mn-cs"/>
                        </a:rPr>
                        <a:t>5-12</a:t>
                      </a:r>
                    </a:p>
                  </a:txBody>
                  <a:tcPr marL="9525" marR="9525" marT="9525" marB="0" anchor="ctr"/>
                </a:tc>
                <a:extLst>
                  <a:ext uri="{0D108BD9-81ED-4DB2-BD59-A6C34878D82A}">
                    <a16:rowId xmlns:a16="http://schemas.microsoft.com/office/drawing/2014/main" val="10005"/>
                  </a:ext>
                </a:extLst>
              </a:tr>
              <a:tr h="200825">
                <a:tc>
                  <a:txBody>
                    <a:bodyPr/>
                    <a:lstStyle/>
                    <a:p>
                      <a:pPr algn="l"/>
                      <a:r>
                        <a:rPr lang="en-US" sz="1400" dirty="0">
                          <a:solidFill>
                            <a:schemeClr val="tx1"/>
                          </a:solidFill>
                        </a:rPr>
                        <a:t>All</a:t>
                      </a:r>
                    </a:p>
                  </a:txBody>
                  <a:tcPr anchor="ctr"/>
                </a:tc>
                <a:tc>
                  <a:txBody>
                    <a:bodyPr/>
                    <a:lstStyle/>
                    <a:p>
                      <a:pPr algn="ctr"/>
                      <a:r>
                        <a:rPr lang="en-US" sz="1400" kern="1200" dirty="0">
                          <a:solidFill>
                            <a:schemeClr val="tx1"/>
                          </a:solidFill>
                          <a:latin typeface="+mn-lt"/>
                          <a:ea typeface="+mn-ea"/>
                          <a:cs typeface="+mn-cs"/>
                        </a:rPr>
                        <a:t>124</a:t>
                      </a:r>
                    </a:p>
                  </a:txBody>
                  <a:tcPr anchor="ctr">
                    <a:lnR w="12700" cap="flat" cmpd="sng" algn="ctr">
                      <a:solidFill>
                        <a:schemeClr val="tx1"/>
                      </a:solidFill>
                      <a:prstDash val="solid"/>
                      <a:round/>
                      <a:headEnd type="none" w="med" len="med"/>
                      <a:tailEnd type="none" w="med" len="med"/>
                    </a:lnR>
                  </a:tcPr>
                </a:tc>
                <a:tc>
                  <a:txBody>
                    <a:bodyPr/>
                    <a:lstStyle/>
                    <a:p>
                      <a:pPr algn="ctr" fontAlgn="t"/>
                      <a:r>
                        <a:rPr lang="en-US" sz="1400" kern="1200" dirty="0">
                          <a:solidFill>
                            <a:schemeClr val="tx1"/>
                          </a:solidFill>
                          <a:latin typeface="+mn-lt"/>
                          <a:ea typeface="+mn-ea"/>
                          <a:cs typeface="+mn-cs"/>
                        </a:rPr>
                        <a:t>45.94</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t"/>
                      <a:r>
                        <a:rPr lang="en-US" sz="1400" kern="1200" dirty="0">
                          <a:solidFill>
                            <a:schemeClr val="tx1"/>
                          </a:solidFill>
                          <a:latin typeface="+mn-lt"/>
                          <a:ea typeface="+mn-ea"/>
                          <a:cs typeface="+mn-cs"/>
                        </a:rPr>
                        <a:t>18.21</a:t>
                      </a:r>
                    </a:p>
                  </a:txBody>
                  <a:tcPr marL="9525" marR="9525" marT="9525" marB="0" anchor="ctr"/>
                </a:tc>
                <a:tc>
                  <a:txBody>
                    <a:bodyPr/>
                    <a:lstStyle/>
                    <a:p>
                      <a:pPr algn="ctr" fontAlgn="t"/>
                      <a:r>
                        <a:rPr lang="en-US" sz="1400" kern="1200" dirty="0">
                          <a:solidFill>
                            <a:schemeClr val="tx1"/>
                          </a:solidFill>
                          <a:latin typeface="+mn-lt"/>
                          <a:ea typeface="+mn-ea"/>
                          <a:cs typeface="+mn-cs"/>
                        </a:rPr>
                        <a:t>0-113</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t"/>
                      <a:r>
                        <a:rPr lang="en-US" sz="1400" kern="1200" dirty="0">
                          <a:solidFill>
                            <a:schemeClr val="tx1"/>
                          </a:solidFill>
                          <a:latin typeface="+mn-lt"/>
                          <a:ea typeface="+mn-ea"/>
                          <a:cs typeface="+mn-cs"/>
                        </a:rPr>
                        <a:t>52.85</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t"/>
                      <a:r>
                        <a:rPr lang="en-US" sz="1400" kern="1200" dirty="0">
                          <a:solidFill>
                            <a:schemeClr val="tx1"/>
                          </a:solidFill>
                          <a:latin typeface="+mn-lt"/>
                          <a:ea typeface="+mn-ea"/>
                          <a:cs typeface="+mn-cs"/>
                        </a:rPr>
                        <a:t>30.70</a:t>
                      </a:r>
                    </a:p>
                  </a:txBody>
                  <a:tcPr marL="9525" marR="9525" marT="9525" marB="0" anchor="ctr"/>
                </a:tc>
                <a:tc>
                  <a:txBody>
                    <a:bodyPr/>
                    <a:lstStyle/>
                    <a:p>
                      <a:pPr algn="ctr" fontAlgn="t"/>
                      <a:r>
                        <a:rPr lang="en-US" sz="1400" kern="1200" dirty="0">
                          <a:solidFill>
                            <a:schemeClr val="tx1"/>
                          </a:solidFill>
                          <a:latin typeface="+mn-lt"/>
                          <a:ea typeface="+mn-ea"/>
                          <a:cs typeface="+mn-cs"/>
                        </a:rPr>
                        <a:t>1-146</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t"/>
                      <a:r>
                        <a:rPr lang="en-US" sz="1400" kern="1200" dirty="0">
                          <a:solidFill>
                            <a:schemeClr val="tx1"/>
                          </a:solidFill>
                          <a:latin typeface="+mn-lt"/>
                          <a:ea typeface="+mn-ea"/>
                          <a:cs typeface="+mn-cs"/>
                        </a:rPr>
                        <a:t>15.80</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t"/>
                      <a:r>
                        <a:rPr lang="en-US" sz="1400" kern="1200" dirty="0">
                          <a:solidFill>
                            <a:schemeClr val="tx1"/>
                          </a:solidFill>
                          <a:latin typeface="+mn-lt"/>
                          <a:ea typeface="+mn-ea"/>
                          <a:cs typeface="+mn-cs"/>
                        </a:rPr>
                        <a:t>7.22</a:t>
                      </a:r>
                    </a:p>
                  </a:txBody>
                  <a:tcPr marL="9525" marR="9525" marT="9525" marB="0" anchor="ctr"/>
                </a:tc>
                <a:tc>
                  <a:txBody>
                    <a:bodyPr/>
                    <a:lstStyle/>
                    <a:p>
                      <a:pPr algn="ctr" fontAlgn="t"/>
                      <a:r>
                        <a:rPr lang="en-US" sz="1400" kern="1200" dirty="0">
                          <a:solidFill>
                            <a:schemeClr val="tx1"/>
                          </a:solidFill>
                          <a:latin typeface="+mn-lt"/>
                          <a:ea typeface="+mn-ea"/>
                          <a:cs typeface="+mn-cs"/>
                        </a:rPr>
                        <a:t>0-32</a:t>
                      </a:r>
                    </a:p>
                  </a:txBody>
                  <a:tcPr marL="9525" marR="9525" marT="9525" marB="0" anchor="ctr"/>
                </a:tc>
                <a:extLst>
                  <a:ext uri="{0D108BD9-81ED-4DB2-BD59-A6C34878D82A}">
                    <a16:rowId xmlns:a16="http://schemas.microsoft.com/office/drawing/2014/main" val="10006"/>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0"/>
          </p:nvPr>
        </p:nvSpPr>
        <p:spPr/>
        <p:txBody>
          <a:bodyPr/>
          <a:lstStyle/>
          <a:p>
            <a:r>
              <a:rPr lang="en-US" dirty="0"/>
              <a:t>Reach</a:t>
            </a:r>
          </a:p>
        </p:txBody>
      </p:sp>
      <p:sp>
        <p:nvSpPr>
          <p:cNvPr id="3" name="Text Placeholder 2"/>
          <p:cNvSpPr>
            <a:spLocks noGrp="1"/>
          </p:cNvSpPr>
          <p:nvPr>
            <p:ph type="body" sz="half" idx="11"/>
          </p:nvPr>
        </p:nvSpPr>
        <p:spPr>
          <a:xfrm>
            <a:off x="800354" y="1152526"/>
            <a:ext cx="8492897" cy="2200275"/>
          </a:xfrm>
        </p:spPr>
        <p:txBody>
          <a:bodyPr/>
          <a:lstStyle/>
          <a:p>
            <a:pPr>
              <a:lnSpc>
                <a:spcPct val="120000"/>
              </a:lnSpc>
              <a:spcBef>
                <a:spcPts val="600"/>
              </a:spcBef>
              <a:buFont typeface="Arial" pitchFamily="34" charset="0"/>
              <a:buChar char="•"/>
            </a:pPr>
            <a:r>
              <a:rPr lang="en-US" sz="1600" b="0" dirty="0"/>
              <a:t> </a:t>
            </a:r>
            <a:r>
              <a:rPr lang="en-US" sz="1600" dirty="0"/>
              <a:t>What it measures: </a:t>
            </a:r>
            <a:r>
              <a:rPr lang="en-US" sz="1600" i="1" dirty="0"/>
              <a:t>Reach</a:t>
            </a:r>
            <a:r>
              <a:rPr lang="en-US" sz="1600" b="0" i="1" dirty="0"/>
              <a:t> </a:t>
            </a:r>
            <a:r>
              <a:rPr lang="en-US" sz="1600" b="0" dirty="0"/>
              <a:t>reflects the extent to which an individual, through his/her direct connections, can contact other members of a network. In this study, we computed the </a:t>
            </a:r>
            <a:r>
              <a:rPr lang="en-US" sz="1600" b="0" u="sng" dirty="0"/>
              <a:t>2-step (inbound and outbound) reach</a:t>
            </a:r>
            <a:r>
              <a:rPr lang="en-US" sz="1600" b="0" dirty="0"/>
              <a:t>, that is, what percentage of the entire network one can reach within 2 steps (e.g., “friend of a friend”).</a:t>
            </a:r>
          </a:p>
          <a:p>
            <a:pPr>
              <a:lnSpc>
                <a:spcPct val="120000"/>
              </a:lnSpc>
              <a:spcBef>
                <a:spcPts val="600"/>
              </a:spcBef>
              <a:buFont typeface="Arial" pitchFamily="34" charset="0"/>
              <a:buChar char="•"/>
            </a:pPr>
            <a:r>
              <a:rPr lang="en-US" sz="1600" b="0" dirty="0"/>
              <a:t> </a:t>
            </a:r>
            <a:r>
              <a:rPr lang="en-US" sz="1600" b="0" i="1" u="sng" dirty="0"/>
              <a:t>Inbound reach </a:t>
            </a:r>
            <a:r>
              <a:rPr lang="en-US" sz="1600" b="0" dirty="0"/>
              <a:t>thus reflects the breadth of information that can flow </a:t>
            </a:r>
            <a:r>
              <a:rPr lang="en-US" sz="1600" b="0" i="1" dirty="0"/>
              <a:t>into </a:t>
            </a:r>
            <a:r>
              <a:rPr lang="en-US" sz="1600" b="0" dirty="0"/>
              <a:t>you in 2 steps or less, whereas </a:t>
            </a:r>
            <a:r>
              <a:rPr lang="en-US" sz="1600" b="0" i="1" u="sng" dirty="0"/>
              <a:t>outbound reach </a:t>
            </a:r>
            <a:r>
              <a:rPr lang="en-US" sz="1600" b="0" dirty="0"/>
              <a:t>reflects how far you can disseminate information in 2 steps or less. </a:t>
            </a:r>
          </a:p>
        </p:txBody>
      </p:sp>
      <p:sp>
        <p:nvSpPr>
          <p:cNvPr id="56" name="TextBox 55"/>
          <p:cNvSpPr txBox="1"/>
          <p:nvPr/>
        </p:nvSpPr>
        <p:spPr>
          <a:xfrm>
            <a:off x="2732223" y="4966192"/>
            <a:ext cx="1199367" cy="338554"/>
          </a:xfrm>
          <a:prstGeom prst="rect">
            <a:avLst/>
          </a:prstGeom>
          <a:noFill/>
        </p:spPr>
        <p:txBody>
          <a:bodyPr wrap="none" rtlCol="0">
            <a:spAutoFit/>
          </a:bodyPr>
          <a:lstStyle/>
          <a:p>
            <a:r>
              <a:rPr lang="en-US" sz="1600" b="1" dirty="0"/>
              <a:t>Low reach</a:t>
            </a:r>
          </a:p>
        </p:txBody>
      </p:sp>
      <p:grpSp>
        <p:nvGrpSpPr>
          <p:cNvPr id="82" name="Group 81"/>
          <p:cNvGrpSpPr/>
          <p:nvPr/>
        </p:nvGrpSpPr>
        <p:grpSpPr>
          <a:xfrm>
            <a:off x="2732222" y="3041140"/>
            <a:ext cx="4464676" cy="1925053"/>
            <a:chOff x="1752600" y="2247900"/>
            <a:chExt cx="5410200" cy="2895600"/>
          </a:xfrm>
        </p:grpSpPr>
        <p:grpSp>
          <p:nvGrpSpPr>
            <p:cNvPr id="4" name="Group 28"/>
            <p:cNvGrpSpPr>
              <a:grpSpLocks/>
            </p:cNvGrpSpPr>
            <p:nvPr/>
          </p:nvGrpSpPr>
          <p:grpSpPr bwMode="auto">
            <a:xfrm>
              <a:off x="4724400" y="2247900"/>
              <a:ext cx="2438400" cy="2895600"/>
              <a:chOff x="3120" y="1584"/>
              <a:chExt cx="1536" cy="1824"/>
            </a:xfrm>
          </p:grpSpPr>
          <p:sp>
            <p:nvSpPr>
              <p:cNvPr id="5" name="Oval 29"/>
              <p:cNvSpPr>
                <a:spLocks noChangeArrowheads="1"/>
              </p:cNvSpPr>
              <p:nvPr/>
            </p:nvSpPr>
            <p:spPr bwMode="auto">
              <a:xfrm>
                <a:off x="3840" y="2304"/>
                <a:ext cx="240" cy="240"/>
              </a:xfrm>
              <a:prstGeom prst="ellipse">
                <a:avLst/>
              </a:prstGeom>
              <a:solidFill>
                <a:srgbClr val="00B050"/>
              </a:solidFill>
              <a:ln w="9525">
                <a:solidFill>
                  <a:schemeClr val="tx1"/>
                </a:solidFill>
                <a:round/>
                <a:headEnd/>
                <a:tailEnd/>
              </a:ln>
            </p:spPr>
            <p:txBody>
              <a:bodyPr wrap="none" anchor="ctr"/>
              <a:lstStyle/>
              <a:p>
                <a:pPr algn="ctr" eaLnBrk="0" hangingPunct="0"/>
                <a:r>
                  <a:rPr lang="en-US" b="1" dirty="0"/>
                  <a:t>B</a:t>
                </a:r>
              </a:p>
            </p:txBody>
          </p:sp>
          <p:sp>
            <p:nvSpPr>
              <p:cNvPr id="6" name="Line 30"/>
              <p:cNvSpPr>
                <a:spLocks noChangeShapeType="1"/>
              </p:cNvSpPr>
              <p:nvPr/>
            </p:nvSpPr>
            <p:spPr bwMode="auto">
              <a:xfrm flipH="1" flipV="1">
                <a:off x="3648" y="2016"/>
                <a:ext cx="240" cy="336"/>
              </a:xfrm>
              <a:prstGeom prst="line">
                <a:avLst/>
              </a:prstGeom>
              <a:noFill/>
              <a:ln w="9525">
                <a:solidFill>
                  <a:schemeClr val="tx1"/>
                </a:solidFill>
                <a:round/>
                <a:headEnd/>
                <a:tailEnd/>
              </a:ln>
            </p:spPr>
            <p:txBody>
              <a:bodyPr/>
              <a:lstStyle/>
              <a:p>
                <a:endParaRPr lang="en-US"/>
              </a:p>
            </p:txBody>
          </p:sp>
          <p:sp>
            <p:nvSpPr>
              <p:cNvPr id="7" name="Line 31"/>
              <p:cNvSpPr>
                <a:spLocks noChangeShapeType="1"/>
              </p:cNvSpPr>
              <p:nvPr/>
            </p:nvSpPr>
            <p:spPr bwMode="auto">
              <a:xfrm flipV="1">
                <a:off x="4032" y="2016"/>
                <a:ext cx="192" cy="288"/>
              </a:xfrm>
              <a:prstGeom prst="line">
                <a:avLst/>
              </a:prstGeom>
              <a:noFill/>
              <a:ln w="9525">
                <a:solidFill>
                  <a:schemeClr val="tx1"/>
                </a:solidFill>
                <a:round/>
                <a:headEnd/>
                <a:tailEnd/>
              </a:ln>
            </p:spPr>
            <p:txBody>
              <a:bodyPr/>
              <a:lstStyle/>
              <a:p>
                <a:endParaRPr lang="en-US"/>
              </a:p>
            </p:txBody>
          </p:sp>
          <p:sp>
            <p:nvSpPr>
              <p:cNvPr id="8" name="Line 32"/>
              <p:cNvSpPr>
                <a:spLocks noChangeShapeType="1"/>
              </p:cNvSpPr>
              <p:nvPr/>
            </p:nvSpPr>
            <p:spPr bwMode="auto">
              <a:xfrm>
                <a:off x="4080" y="2496"/>
                <a:ext cx="240" cy="144"/>
              </a:xfrm>
              <a:prstGeom prst="line">
                <a:avLst/>
              </a:prstGeom>
              <a:noFill/>
              <a:ln w="9525">
                <a:solidFill>
                  <a:schemeClr val="tx1"/>
                </a:solidFill>
                <a:round/>
                <a:headEnd/>
                <a:tailEnd/>
              </a:ln>
            </p:spPr>
            <p:txBody>
              <a:bodyPr/>
              <a:lstStyle/>
              <a:p>
                <a:endParaRPr lang="en-US"/>
              </a:p>
            </p:txBody>
          </p:sp>
          <p:sp>
            <p:nvSpPr>
              <p:cNvPr id="9" name="Line 33"/>
              <p:cNvSpPr>
                <a:spLocks noChangeShapeType="1"/>
              </p:cNvSpPr>
              <p:nvPr/>
            </p:nvSpPr>
            <p:spPr bwMode="auto">
              <a:xfrm flipH="1">
                <a:off x="3888" y="2544"/>
                <a:ext cx="48" cy="384"/>
              </a:xfrm>
              <a:prstGeom prst="line">
                <a:avLst/>
              </a:prstGeom>
              <a:noFill/>
              <a:ln w="9525">
                <a:solidFill>
                  <a:schemeClr val="tx1"/>
                </a:solidFill>
                <a:round/>
                <a:headEnd/>
                <a:tailEnd/>
              </a:ln>
            </p:spPr>
            <p:txBody>
              <a:bodyPr/>
              <a:lstStyle/>
              <a:p>
                <a:endParaRPr lang="en-US"/>
              </a:p>
            </p:txBody>
          </p:sp>
          <p:sp>
            <p:nvSpPr>
              <p:cNvPr id="10" name="Line 34"/>
              <p:cNvSpPr>
                <a:spLocks noChangeShapeType="1"/>
              </p:cNvSpPr>
              <p:nvPr/>
            </p:nvSpPr>
            <p:spPr bwMode="auto">
              <a:xfrm flipH="1">
                <a:off x="3552" y="2496"/>
                <a:ext cx="288" cy="48"/>
              </a:xfrm>
              <a:prstGeom prst="line">
                <a:avLst/>
              </a:prstGeom>
              <a:noFill/>
              <a:ln w="9525">
                <a:solidFill>
                  <a:schemeClr val="tx1"/>
                </a:solidFill>
                <a:round/>
                <a:headEnd/>
                <a:tailEnd/>
              </a:ln>
            </p:spPr>
            <p:txBody>
              <a:bodyPr/>
              <a:lstStyle/>
              <a:p>
                <a:endParaRPr lang="en-US"/>
              </a:p>
            </p:txBody>
          </p:sp>
          <p:sp>
            <p:nvSpPr>
              <p:cNvPr id="11" name="Oval 35"/>
              <p:cNvSpPr>
                <a:spLocks noChangeArrowheads="1"/>
              </p:cNvSpPr>
              <p:nvPr/>
            </p:nvSpPr>
            <p:spPr bwMode="auto">
              <a:xfrm>
                <a:off x="4272" y="2592"/>
                <a:ext cx="144" cy="144"/>
              </a:xfrm>
              <a:prstGeom prst="ellipse">
                <a:avLst/>
              </a:prstGeom>
              <a:solidFill>
                <a:srgbClr val="00B050"/>
              </a:solidFill>
              <a:ln w="9525">
                <a:solidFill>
                  <a:schemeClr val="tx1"/>
                </a:solidFill>
                <a:round/>
                <a:headEnd/>
                <a:tailEnd/>
              </a:ln>
            </p:spPr>
            <p:txBody>
              <a:bodyPr wrap="none" anchor="ctr"/>
              <a:lstStyle/>
              <a:p>
                <a:pPr eaLnBrk="0" hangingPunct="0"/>
                <a:endParaRPr lang="en-US"/>
              </a:p>
            </p:txBody>
          </p:sp>
          <p:sp>
            <p:nvSpPr>
              <p:cNvPr id="12" name="Oval 36"/>
              <p:cNvSpPr>
                <a:spLocks noChangeArrowheads="1"/>
              </p:cNvSpPr>
              <p:nvPr/>
            </p:nvSpPr>
            <p:spPr bwMode="auto">
              <a:xfrm>
                <a:off x="3792" y="2928"/>
                <a:ext cx="144" cy="144"/>
              </a:xfrm>
              <a:prstGeom prst="ellipse">
                <a:avLst/>
              </a:prstGeom>
              <a:solidFill>
                <a:srgbClr val="00B050"/>
              </a:solidFill>
              <a:ln w="9525">
                <a:solidFill>
                  <a:schemeClr val="tx1"/>
                </a:solidFill>
                <a:round/>
                <a:headEnd/>
                <a:tailEnd/>
              </a:ln>
            </p:spPr>
            <p:txBody>
              <a:bodyPr wrap="none" anchor="ctr"/>
              <a:lstStyle/>
              <a:p>
                <a:pPr eaLnBrk="0" hangingPunct="0"/>
                <a:endParaRPr lang="en-US"/>
              </a:p>
            </p:txBody>
          </p:sp>
          <p:sp>
            <p:nvSpPr>
              <p:cNvPr id="13" name="Oval 37"/>
              <p:cNvSpPr>
                <a:spLocks noChangeArrowheads="1"/>
              </p:cNvSpPr>
              <p:nvPr/>
            </p:nvSpPr>
            <p:spPr bwMode="auto">
              <a:xfrm>
                <a:off x="3408" y="2448"/>
                <a:ext cx="144" cy="144"/>
              </a:xfrm>
              <a:prstGeom prst="ellipse">
                <a:avLst/>
              </a:prstGeom>
              <a:solidFill>
                <a:srgbClr val="00B050"/>
              </a:solidFill>
              <a:ln w="9525">
                <a:solidFill>
                  <a:schemeClr val="tx1"/>
                </a:solidFill>
                <a:round/>
                <a:headEnd/>
                <a:tailEnd/>
              </a:ln>
            </p:spPr>
            <p:txBody>
              <a:bodyPr wrap="none" anchor="ctr"/>
              <a:lstStyle/>
              <a:p>
                <a:pPr eaLnBrk="0" hangingPunct="0"/>
                <a:endParaRPr lang="en-US"/>
              </a:p>
            </p:txBody>
          </p:sp>
          <p:sp>
            <p:nvSpPr>
              <p:cNvPr id="14" name="Oval 38"/>
              <p:cNvSpPr>
                <a:spLocks noChangeArrowheads="1"/>
              </p:cNvSpPr>
              <p:nvPr/>
            </p:nvSpPr>
            <p:spPr bwMode="auto">
              <a:xfrm>
                <a:off x="3552" y="1872"/>
                <a:ext cx="144" cy="144"/>
              </a:xfrm>
              <a:prstGeom prst="ellipse">
                <a:avLst/>
              </a:prstGeom>
              <a:solidFill>
                <a:srgbClr val="00B050"/>
              </a:solidFill>
              <a:ln w="9525">
                <a:solidFill>
                  <a:schemeClr val="tx1"/>
                </a:solidFill>
                <a:round/>
                <a:headEnd/>
                <a:tailEnd/>
              </a:ln>
            </p:spPr>
            <p:txBody>
              <a:bodyPr wrap="none" anchor="ctr"/>
              <a:lstStyle/>
              <a:p>
                <a:pPr eaLnBrk="0" hangingPunct="0"/>
                <a:endParaRPr lang="en-US"/>
              </a:p>
            </p:txBody>
          </p:sp>
          <p:sp>
            <p:nvSpPr>
              <p:cNvPr id="15" name="Oval 39"/>
              <p:cNvSpPr>
                <a:spLocks noChangeArrowheads="1"/>
              </p:cNvSpPr>
              <p:nvPr/>
            </p:nvSpPr>
            <p:spPr bwMode="auto">
              <a:xfrm>
                <a:off x="4128" y="1920"/>
                <a:ext cx="144" cy="144"/>
              </a:xfrm>
              <a:prstGeom prst="ellipse">
                <a:avLst/>
              </a:prstGeom>
              <a:solidFill>
                <a:srgbClr val="00B050"/>
              </a:solidFill>
              <a:ln w="9525">
                <a:solidFill>
                  <a:schemeClr val="tx1"/>
                </a:solidFill>
                <a:round/>
                <a:headEnd/>
                <a:tailEnd/>
              </a:ln>
            </p:spPr>
            <p:txBody>
              <a:bodyPr wrap="none" anchor="ctr"/>
              <a:lstStyle/>
              <a:p>
                <a:pPr eaLnBrk="0" hangingPunct="0"/>
                <a:endParaRPr lang="en-US"/>
              </a:p>
            </p:txBody>
          </p:sp>
          <p:sp>
            <p:nvSpPr>
              <p:cNvPr id="16" name="Line 40"/>
              <p:cNvSpPr>
                <a:spLocks noChangeShapeType="1"/>
              </p:cNvSpPr>
              <p:nvPr/>
            </p:nvSpPr>
            <p:spPr bwMode="auto">
              <a:xfrm flipV="1">
                <a:off x="4128" y="1680"/>
                <a:ext cx="0" cy="240"/>
              </a:xfrm>
              <a:prstGeom prst="line">
                <a:avLst/>
              </a:prstGeom>
              <a:noFill/>
              <a:ln w="9525">
                <a:solidFill>
                  <a:schemeClr val="tx1"/>
                </a:solidFill>
                <a:round/>
                <a:headEnd/>
                <a:tailEnd/>
              </a:ln>
            </p:spPr>
            <p:txBody>
              <a:bodyPr/>
              <a:lstStyle/>
              <a:p>
                <a:endParaRPr lang="en-US"/>
              </a:p>
            </p:txBody>
          </p:sp>
          <p:sp>
            <p:nvSpPr>
              <p:cNvPr id="17" name="Line 41"/>
              <p:cNvSpPr>
                <a:spLocks noChangeShapeType="1"/>
              </p:cNvSpPr>
              <p:nvPr/>
            </p:nvSpPr>
            <p:spPr bwMode="auto">
              <a:xfrm flipV="1">
                <a:off x="4224" y="1632"/>
                <a:ext cx="96" cy="288"/>
              </a:xfrm>
              <a:prstGeom prst="line">
                <a:avLst/>
              </a:prstGeom>
              <a:noFill/>
              <a:ln w="9525">
                <a:solidFill>
                  <a:schemeClr val="tx1"/>
                </a:solidFill>
                <a:round/>
                <a:headEnd/>
                <a:tailEnd/>
              </a:ln>
            </p:spPr>
            <p:txBody>
              <a:bodyPr/>
              <a:lstStyle/>
              <a:p>
                <a:endParaRPr lang="en-US"/>
              </a:p>
            </p:txBody>
          </p:sp>
          <p:sp>
            <p:nvSpPr>
              <p:cNvPr id="18" name="Line 42"/>
              <p:cNvSpPr>
                <a:spLocks noChangeShapeType="1"/>
              </p:cNvSpPr>
              <p:nvPr/>
            </p:nvSpPr>
            <p:spPr bwMode="auto">
              <a:xfrm flipV="1">
                <a:off x="4272" y="1824"/>
                <a:ext cx="192" cy="96"/>
              </a:xfrm>
              <a:prstGeom prst="line">
                <a:avLst/>
              </a:prstGeom>
              <a:noFill/>
              <a:ln w="9525">
                <a:solidFill>
                  <a:schemeClr val="tx1"/>
                </a:solidFill>
                <a:round/>
                <a:headEnd/>
                <a:tailEnd/>
              </a:ln>
            </p:spPr>
            <p:txBody>
              <a:bodyPr/>
              <a:lstStyle/>
              <a:p>
                <a:endParaRPr lang="en-US"/>
              </a:p>
            </p:txBody>
          </p:sp>
          <p:sp>
            <p:nvSpPr>
              <p:cNvPr id="19" name="Line 43"/>
              <p:cNvSpPr>
                <a:spLocks noChangeShapeType="1"/>
              </p:cNvSpPr>
              <p:nvPr/>
            </p:nvSpPr>
            <p:spPr bwMode="auto">
              <a:xfrm>
                <a:off x="4272" y="2016"/>
                <a:ext cx="192" cy="48"/>
              </a:xfrm>
              <a:prstGeom prst="line">
                <a:avLst/>
              </a:prstGeom>
              <a:noFill/>
              <a:ln w="9525">
                <a:solidFill>
                  <a:schemeClr val="tx1"/>
                </a:solidFill>
                <a:round/>
                <a:headEnd/>
                <a:tailEnd/>
              </a:ln>
            </p:spPr>
            <p:txBody>
              <a:bodyPr/>
              <a:lstStyle/>
              <a:p>
                <a:endParaRPr lang="en-US"/>
              </a:p>
            </p:txBody>
          </p:sp>
          <p:sp>
            <p:nvSpPr>
              <p:cNvPr id="20" name="Line 44"/>
              <p:cNvSpPr>
                <a:spLocks noChangeShapeType="1"/>
              </p:cNvSpPr>
              <p:nvPr/>
            </p:nvSpPr>
            <p:spPr bwMode="auto">
              <a:xfrm>
                <a:off x="4320" y="2736"/>
                <a:ext cx="0" cy="240"/>
              </a:xfrm>
              <a:prstGeom prst="line">
                <a:avLst/>
              </a:prstGeom>
              <a:noFill/>
              <a:ln w="9525">
                <a:solidFill>
                  <a:schemeClr val="tx1"/>
                </a:solidFill>
                <a:round/>
                <a:headEnd/>
                <a:tailEnd/>
              </a:ln>
            </p:spPr>
            <p:txBody>
              <a:bodyPr/>
              <a:lstStyle/>
              <a:p>
                <a:endParaRPr lang="en-US"/>
              </a:p>
            </p:txBody>
          </p:sp>
          <p:sp>
            <p:nvSpPr>
              <p:cNvPr id="21" name="Line 45"/>
              <p:cNvSpPr>
                <a:spLocks noChangeShapeType="1"/>
              </p:cNvSpPr>
              <p:nvPr/>
            </p:nvSpPr>
            <p:spPr bwMode="auto">
              <a:xfrm>
                <a:off x="4368" y="2736"/>
                <a:ext cx="144" cy="144"/>
              </a:xfrm>
              <a:prstGeom prst="line">
                <a:avLst/>
              </a:prstGeom>
              <a:noFill/>
              <a:ln w="9525">
                <a:solidFill>
                  <a:schemeClr val="tx1"/>
                </a:solidFill>
                <a:round/>
                <a:headEnd/>
                <a:tailEnd/>
              </a:ln>
            </p:spPr>
            <p:txBody>
              <a:bodyPr/>
              <a:lstStyle/>
              <a:p>
                <a:endParaRPr lang="en-US"/>
              </a:p>
            </p:txBody>
          </p:sp>
          <p:sp>
            <p:nvSpPr>
              <p:cNvPr id="22" name="Line 46"/>
              <p:cNvSpPr>
                <a:spLocks noChangeShapeType="1"/>
              </p:cNvSpPr>
              <p:nvPr/>
            </p:nvSpPr>
            <p:spPr bwMode="auto">
              <a:xfrm>
                <a:off x="4416" y="2640"/>
                <a:ext cx="144" cy="0"/>
              </a:xfrm>
              <a:prstGeom prst="line">
                <a:avLst/>
              </a:prstGeom>
              <a:noFill/>
              <a:ln w="9525">
                <a:solidFill>
                  <a:schemeClr val="tx1"/>
                </a:solidFill>
                <a:round/>
                <a:headEnd/>
                <a:tailEnd/>
              </a:ln>
            </p:spPr>
            <p:txBody>
              <a:bodyPr/>
              <a:lstStyle/>
              <a:p>
                <a:endParaRPr lang="en-US"/>
              </a:p>
            </p:txBody>
          </p:sp>
          <p:sp>
            <p:nvSpPr>
              <p:cNvPr id="23" name="Line 47"/>
              <p:cNvSpPr>
                <a:spLocks noChangeShapeType="1"/>
              </p:cNvSpPr>
              <p:nvPr/>
            </p:nvSpPr>
            <p:spPr bwMode="auto">
              <a:xfrm flipV="1">
                <a:off x="4368" y="2448"/>
                <a:ext cx="96" cy="144"/>
              </a:xfrm>
              <a:prstGeom prst="line">
                <a:avLst/>
              </a:prstGeom>
              <a:noFill/>
              <a:ln w="9525">
                <a:solidFill>
                  <a:schemeClr val="tx1"/>
                </a:solidFill>
                <a:round/>
                <a:headEnd/>
                <a:tailEnd/>
              </a:ln>
            </p:spPr>
            <p:txBody>
              <a:bodyPr/>
              <a:lstStyle/>
              <a:p>
                <a:endParaRPr lang="en-US"/>
              </a:p>
            </p:txBody>
          </p:sp>
          <p:sp>
            <p:nvSpPr>
              <p:cNvPr id="24" name="Line 48"/>
              <p:cNvSpPr>
                <a:spLocks noChangeShapeType="1"/>
              </p:cNvSpPr>
              <p:nvPr/>
            </p:nvSpPr>
            <p:spPr bwMode="auto">
              <a:xfrm flipH="1">
                <a:off x="3648" y="3072"/>
                <a:ext cx="144" cy="144"/>
              </a:xfrm>
              <a:prstGeom prst="line">
                <a:avLst/>
              </a:prstGeom>
              <a:noFill/>
              <a:ln w="9525">
                <a:solidFill>
                  <a:schemeClr val="tx1"/>
                </a:solidFill>
                <a:round/>
                <a:headEnd/>
                <a:tailEnd/>
              </a:ln>
            </p:spPr>
            <p:txBody>
              <a:bodyPr/>
              <a:lstStyle/>
              <a:p>
                <a:endParaRPr lang="en-US"/>
              </a:p>
            </p:txBody>
          </p:sp>
          <p:sp>
            <p:nvSpPr>
              <p:cNvPr id="25" name="Line 49"/>
              <p:cNvSpPr>
                <a:spLocks noChangeShapeType="1"/>
              </p:cNvSpPr>
              <p:nvPr/>
            </p:nvSpPr>
            <p:spPr bwMode="auto">
              <a:xfrm flipH="1">
                <a:off x="3840" y="3072"/>
                <a:ext cx="48" cy="240"/>
              </a:xfrm>
              <a:prstGeom prst="line">
                <a:avLst/>
              </a:prstGeom>
              <a:noFill/>
              <a:ln w="9525">
                <a:solidFill>
                  <a:schemeClr val="tx1"/>
                </a:solidFill>
                <a:round/>
                <a:headEnd/>
                <a:tailEnd/>
              </a:ln>
            </p:spPr>
            <p:txBody>
              <a:bodyPr/>
              <a:lstStyle/>
              <a:p>
                <a:endParaRPr lang="en-US"/>
              </a:p>
            </p:txBody>
          </p:sp>
          <p:sp>
            <p:nvSpPr>
              <p:cNvPr id="26" name="Line 50"/>
              <p:cNvSpPr>
                <a:spLocks noChangeShapeType="1"/>
              </p:cNvSpPr>
              <p:nvPr/>
            </p:nvSpPr>
            <p:spPr bwMode="auto">
              <a:xfrm>
                <a:off x="3936" y="3024"/>
                <a:ext cx="144" cy="144"/>
              </a:xfrm>
              <a:prstGeom prst="line">
                <a:avLst/>
              </a:prstGeom>
              <a:noFill/>
              <a:ln w="9525">
                <a:solidFill>
                  <a:schemeClr val="tx1"/>
                </a:solidFill>
                <a:round/>
                <a:headEnd/>
                <a:tailEnd/>
              </a:ln>
            </p:spPr>
            <p:txBody>
              <a:bodyPr/>
              <a:lstStyle/>
              <a:p>
                <a:endParaRPr lang="en-US"/>
              </a:p>
            </p:txBody>
          </p:sp>
          <p:sp>
            <p:nvSpPr>
              <p:cNvPr id="27" name="Line 51"/>
              <p:cNvSpPr>
                <a:spLocks noChangeShapeType="1"/>
              </p:cNvSpPr>
              <p:nvPr/>
            </p:nvSpPr>
            <p:spPr bwMode="auto">
              <a:xfrm flipV="1">
                <a:off x="3600" y="2976"/>
                <a:ext cx="192" cy="48"/>
              </a:xfrm>
              <a:prstGeom prst="line">
                <a:avLst/>
              </a:prstGeom>
              <a:noFill/>
              <a:ln w="9525">
                <a:solidFill>
                  <a:schemeClr val="tx1"/>
                </a:solidFill>
                <a:round/>
                <a:headEnd/>
                <a:tailEnd/>
              </a:ln>
            </p:spPr>
            <p:txBody>
              <a:bodyPr/>
              <a:lstStyle/>
              <a:p>
                <a:endParaRPr lang="en-US"/>
              </a:p>
            </p:txBody>
          </p:sp>
          <p:sp>
            <p:nvSpPr>
              <p:cNvPr id="28" name="Line 52"/>
              <p:cNvSpPr>
                <a:spLocks noChangeShapeType="1"/>
              </p:cNvSpPr>
              <p:nvPr/>
            </p:nvSpPr>
            <p:spPr bwMode="auto">
              <a:xfrm flipH="1" flipV="1">
                <a:off x="3312" y="2256"/>
                <a:ext cx="144" cy="192"/>
              </a:xfrm>
              <a:prstGeom prst="line">
                <a:avLst/>
              </a:prstGeom>
              <a:noFill/>
              <a:ln w="9525">
                <a:solidFill>
                  <a:schemeClr val="tx1"/>
                </a:solidFill>
                <a:round/>
                <a:headEnd/>
                <a:tailEnd/>
              </a:ln>
            </p:spPr>
            <p:txBody>
              <a:bodyPr/>
              <a:lstStyle/>
              <a:p>
                <a:endParaRPr lang="en-US"/>
              </a:p>
            </p:txBody>
          </p:sp>
          <p:sp>
            <p:nvSpPr>
              <p:cNvPr id="29" name="Line 53"/>
              <p:cNvSpPr>
                <a:spLocks noChangeShapeType="1"/>
              </p:cNvSpPr>
              <p:nvPr/>
            </p:nvSpPr>
            <p:spPr bwMode="auto">
              <a:xfrm flipH="1" flipV="1">
                <a:off x="3216" y="2496"/>
                <a:ext cx="192" cy="48"/>
              </a:xfrm>
              <a:prstGeom prst="line">
                <a:avLst/>
              </a:prstGeom>
              <a:noFill/>
              <a:ln w="9525">
                <a:solidFill>
                  <a:schemeClr val="tx1"/>
                </a:solidFill>
                <a:round/>
                <a:headEnd/>
                <a:tailEnd/>
              </a:ln>
            </p:spPr>
            <p:txBody>
              <a:bodyPr/>
              <a:lstStyle/>
              <a:p>
                <a:endParaRPr lang="en-US"/>
              </a:p>
            </p:txBody>
          </p:sp>
          <p:sp>
            <p:nvSpPr>
              <p:cNvPr id="30" name="Line 54"/>
              <p:cNvSpPr>
                <a:spLocks noChangeShapeType="1"/>
              </p:cNvSpPr>
              <p:nvPr/>
            </p:nvSpPr>
            <p:spPr bwMode="auto">
              <a:xfrm flipH="1">
                <a:off x="3312" y="2592"/>
                <a:ext cx="144" cy="96"/>
              </a:xfrm>
              <a:prstGeom prst="line">
                <a:avLst/>
              </a:prstGeom>
              <a:noFill/>
              <a:ln w="9525">
                <a:solidFill>
                  <a:schemeClr val="tx1"/>
                </a:solidFill>
                <a:round/>
                <a:headEnd/>
                <a:tailEnd/>
              </a:ln>
            </p:spPr>
            <p:txBody>
              <a:bodyPr/>
              <a:lstStyle/>
              <a:p>
                <a:endParaRPr lang="en-US"/>
              </a:p>
            </p:txBody>
          </p:sp>
          <p:sp>
            <p:nvSpPr>
              <p:cNvPr id="31" name="Line 55"/>
              <p:cNvSpPr>
                <a:spLocks noChangeShapeType="1"/>
              </p:cNvSpPr>
              <p:nvPr/>
            </p:nvSpPr>
            <p:spPr bwMode="auto">
              <a:xfrm flipH="1">
                <a:off x="3456" y="2592"/>
                <a:ext cx="48" cy="192"/>
              </a:xfrm>
              <a:prstGeom prst="line">
                <a:avLst/>
              </a:prstGeom>
              <a:noFill/>
              <a:ln w="9525">
                <a:solidFill>
                  <a:schemeClr val="tx1"/>
                </a:solidFill>
                <a:round/>
                <a:headEnd/>
                <a:tailEnd/>
              </a:ln>
            </p:spPr>
            <p:txBody>
              <a:bodyPr/>
              <a:lstStyle/>
              <a:p>
                <a:endParaRPr lang="en-US"/>
              </a:p>
            </p:txBody>
          </p:sp>
          <p:sp>
            <p:nvSpPr>
              <p:cNvPr id="32" name="Line 56"/>
              <p:cNvSpPr>
                <a:spLocks noChangeShapeType="1"/>
              </p:cNvSpPr>
              <p:nvPr/>
            </p:nvSpPr>
            <p:spPr bwMode="auto">
              <a:xfrm flipH="1">
                <a:off x="3312" y="1968"/>
                <a:ext cx="240" cy="0"/>
              </a:xfrm>
              <a:prstGeom prst="line">
                <a:avLst/>
              </a:prstGeom>
              <a:noFill/>
              <a:ln w="9525">
                <a:solidFill>
                  <a:schemeClr val="tx1"/>
                </a:solidFill>
                <a:round/>
                <a:headEnd/>
                <a:tailEnd/>
              </a:ln>
            </p:spPr>
            <p:txBody>
              <a:bodyPr/>
              <a:lstStyle/>
              <a:p>
                <a:endParaRPr lang="en-US"/>
              </a:p>
            </p:txBody>
          </p:sp>
          <p:sp>
            <p:nvSpPr>
              <p:cNvPr id="33" name="Line 57"/>
              <p:cNvSpPr>
                <a:spLocks noChangeShapeType="1"/>
              </p:cNvSpPr>
              <p:nvPr/>
            </p:nvSpPr>
            <p:spPr bwMode="auto">
              <a:xfrm flipH="1" flipV="1">
                <a:off x="3408" y="1776"/>
                <a:ext cx="144" cy="144"/>
              </a:xfrm>
              <a:prstGeom prst="line">
                <a:avLst/>
              </a:prstGeom>
              <a:noFill/>
              <a:ln w="9525">
                <a:solidFill>
                  <a:schemeClr val="tx1"/>
                </a:solidFill>
                <a:round/>
                <a:headEnd/>
                <a:tailEnd/>
              </a:ln>
            </p:spPr>
            <p:txBody>
              <a:bodyPr/>
              <a:lstStyle/>
              <a:p>
                <a:endParaRPr lang="en-US"/>
              </a:p>
            </p:txBody>
          </p:sp>
          <p:sp>
            <p:nvSpPr>
              <p:cNvPr id="34" name="Line 58"/>
              <p:cNvSpPr>
                <a:spLocks noChangeShapeType="1"/>
              </p:cNvSpPr>
              <p:nvPr/>
            </p:nvSpPr>
            <p:spPr bwMode="auto">
              <a:xfrm flipH="1" flipV="1">
                <a:off x="3600" y="1680"/>
                <a:ext cx="48" cy="192"/>
              </a:xfrm>
              <a:prstGeom prst="line">
                <a:avLst/>
              </a:prstGeom>
              <a:noFill/>
              <a:ln w="9525">
                <a:solidFill>
                  <a:schemeClr val="tx1"/>
                </a:solidFill>
                <a:round/>
                <a:headEnd/>
                <a:tailEnd/>
              </a:ln>
            </p:spPr>
            <p:txBody>
              <a:bodyPr/>
              <a:lstStyle/>
              <a:p>
                <a:endParaRPr lang="en-US"/>
              </a:p>
            </p:txBody>
          </p:sp>
          <p:sp>
            <p:nvSpPr>
              <p:cNvPr id="35" name="Line 59"/>
              <p:cNvSpPr>
                <a:spLocks noChangeShapeType="1"/>
              </p:cNvSpPr>
              <p:nvPr/>
            </p:nvSpPr>
            <p:spPr bwMode="auto">
              <a:xfrm flipV="1">
                <a:off x="3696" y="1776"/>
                <a:ext cx="192" cy="144"/>
              </a:xfrm>
              <a:prstGeom prst="line">
                <a:avLst/>
              </a:prstGeom>
              <a:noFill/>
              <a:ln w="9525">
                <a:solidFill>
                  <a:schemeClr val="tx1"/>
                </a:solidFill>
                <a:round/>
                <a:headEnd/>
                <a:tailEnd/>
              </a:ln>
            </p:spPr>
            <p:txBody>
              <a:bodyPr/>
              <a:lstStyle/>
              <a:p>
                <a:endParaRPr lang="en-US"/>
              </a:p>
            </p:txBody>
          </p:sp>
          <p:sp>
            <p:nvSpPr>
              <p:cNvPr id="36" name="Oval 60"/>
              <p:cNvSpPr>
                <a:spLocks noChangeArrowheads="1"/>
              </p:cNvSpPr>
              <p:nvPr/>
            </p:nvSpPr>
            <p:spPr bwMode="auto">
              <a:xfrm>
                <a:off x="3264" y="1920"/>
                <a:ext cx="96" cy="96"/>
              </a:xfrm>
              <a:prstGeom prst="ellipse">
                <a:avLst/>
              </a:prstGeom>
              <a:solidFill>
                <a:srgbClr val="00B050"/>
              </a:solidFill>
              <a:ln w="9525">
                <a:solidFill>
                  <a:schemeClr val="tx1"/>
                </a:solidFill>
                <a:round/>
                <a:headEnd/>
                <a:tailEnd/>
              </a:ln>
            </p:spPr>
            <p:txBody>
              <a:bodyPr wrap="none" anchor="ctr"/>
              <a:lstStyle/>
              <a:p>
                <a:pPr eaLnBrk="0" hangingPunct="0"/>
                <a:endParaRPr lang="en-US"/>
              </a:p>
            </p:txBody>
          </p:sp>
          <p:sp>
            <p:nvSpPr>
              <p:cNvPr id="37" name="Oval 61"/>
              <p:cNvSpPr>
                <a:spLocks noChangeArrowheads="1"/>
              </p:cNvSpPr>
              <p:nvPr/>
            </p:nvSpPr>
            <p:spPr bwMode="auto">
              <a:xfrm>
                <a:off x="3264" y="2256"/>
                <a:ext cx="96" cy="96"/>
              </a:xfrm>
              <a:prstGeom prst="ellipse">
                <a:avLst/>
              </a:prstGeom>
              <a:solidFill>
                <a:srgbClr val="00B050"/>
              </a:solidFill>
              <a:ln w="9525">
                <a:solidFill>
                  <a:schemeClr val="tx1"/>
                </a:solidFill>
                <a:round/>
                <a:headEnd/>
                <a:tailEnd/>
              </a:ln>
            </p:spPr>
            <p:txBody>
              <a:bodyPr wrap="none" anchor="ctr"/>
              <a:lstStyle/>
              <a:p>
                <a:pPr eaLnBrk="0" hangingPunct="0"/>
                <a:endParaRPr lang="en-US"/>
              </a:p>
            </p:txBody>
          </p:sp>
          <p:sp>
            <p:nvSpPr>
              <p:cNvPr id="38" name="Oval 62"/>
              <p:cNvSpPr>
                <a:spLocks noChangeArrowheads="1"/>
              </p:cNvSpPr>
              <p:nvPr/>
            </p:nvSpPr>
            <p:spPr bwMode="auto">
              <a:xfrm>
                <a:off x="3120" y="2448"/>
                <a:ext cx="96" cy="96"/>
              </a:xfrm>
              <a:prstGeom prst="ellipse">
                <a:avLst/>
              </a:prstGeom>
              <a:solidFill>
                <a:srgbClr val="00B050"/>
              </a:solidFill>
              <a:ln w="9525">
                <a:solidFill>
                  <a:schemeClr val="tx1"/>
                </a:solidFill>
                <a:round/>
                <a:headEnd/>
                <a:tailEnd/>
              </a:ln>
            </p:spPr>
            <p:txBody>
              <a:bodyPr wrap="none" anchor="ctr"/>
              <a:lstStyle/>
              <a:p>
                <a:pPr eaLnBrk="0" hangingPunct="0"/>
                <a:endParaRPr lang="en-US"/>
              </a:p>
            </p:txBody>
          </p:sp>
          <p:sp>
            <p:nvSpPr>
              <p:cNvPr id="39" name="Oval 63"/>
              <p:cNvSpPr>
                <a:spLocks noChangeArrowheads="1"/>
              </p:cNvSpPr>
              <p:nvPr/>
            </p:nvSpPr>
            <p:spPr bwMode="auto">
              <a:xfrm>
                <a:off x="3216" y="2640"/>
                <a:ext cx="96" cy="96"/>
              </a:xfrm>
              <a:prstGeom prst="ellipse">
                <a:avLst/>
              </a:prstGeom>
              <a:solidFill>
                <a:srgbClr val="00B050"/>
              </a:solidFill>
              <a:ln w="9525">
                <a:solidFill>
                  <a:schemeClr val="tx1"/>
                </a:solidFill>
                <a:round/>
                <a:headEnd/>
                <a:tailEnd/>
              </a:ln>
            </p:spPr>
            <p:txBody>
              <a:bodyPr wrap="none" anchor="ctr"/>
              <a:lstStyle/>
              <a:p>
                <a:pPr eaLnBrk="0" hangingPunct="0"/>
                <a:endParaRPr lang="en-US"/>
              </a:p>
            </p:txBody>
          </p:sp>
          <p:sp>
            <p:nvSpPr>
              <p:cNvPr id="40" name="Oval 64"/>
              <p:cNvSpPr>
                <a:spLocks noChangeArrowheads="1"/>
              </p:cNvSpPr>
              <p:nvPr/>
            </p:nvSpPr>
            <p:spPr bwMode="auto">
              <a:xfrm>
                <a:off x="3408" y="2736"/>
                <a:ext cx="96" cy="96"/>
              </a:xfrm>
              <a:prstGeom prst="ellipse">
                <a:avLst/>
              </a:prstGeom>
              <a:solidFill>
                <a:srgbClr val="00B050"/>
              </a:solidFill>
              <a:ln w="9525">
                <a:solidFill>
                  <a:schemeClr val="tx1"/>
                </a:solidFill>
                <a:round/>
                <a:headEnd/>
                <a:tailEnd/>
              </a:ln>
            </p:spPr>
            <p:txBody>
              <a:bodyPr wrap="none" anchor="ctr"/>
              <a:lstStyle/>
              <a:p>
                <a:pPr eaLnBrk="0" hangingPunct="0"/>
                <a:endParaRPr lang="en-US"/>
              </a:p>
            </p:txBody>
          </p:sp>
          <p:sp>
            <p:nvSpPr>
              <p:cNvPr id="41" name="Oval 65"/>
              <p:cNvSpPr>
                <a:spLocks noChangeArrowheads="1"/>
              </p:cNvSpPr>
              <p:nvPr/>
            </p:nvSpPr>
            <p:spPr bwMode="auto">
              <a:xfrm>
                <a:off x="3504" y="2976"/>
                <a:ext cx="96" cy="96"/>
              </a:xfrm>
              <a:prstGeom prst="ellipse">
                <a:avLst/>
              </a:prstGeom>
              <a:solidFill>
                <a:srgbClr val="00B050"/>
              </a:solidFill>
              <a:ln w="9525">
                <a:solidFill>
                  <a:schemeClr val="tx1"/>
                </a:solidFill>
                <a:round/>
                <a:headEnd/>
                <a:tailEnd/>
              </a:ln>
            </p:spPr>
            <p:txBody>
              <a:bodyPr wrap="none" anchor="ctr"/>
              <a:lstStyle/>
              <a:p>
                <a:pPr eaLnBrk="0" hangingPunct="0"/>
                <a:endParaRPr lang="en-US"/>
              </a:p>
            </p:txBody>
          </p:sp>
          <p:sp>
            <p:nvSpPr>
              <p:cNvPr id="42" name="Oval 66"/>
              <p:cNvSpPr>
                <a:spLocks noChangeArrowheads="1"/>
              </p:cNvSpPr>
              <p:nvPr/>
            </p:nvSpPr>
            <p:spPr bwMode="auto">
              <a:xfrm>
                <a:off x="3600" y="3216"/>
                <a:ext cx="96" cy="96"/>
              </a:xfrm>
              <a:prstGeom prst="ellipse">
                <a:avLst/>
              </a:prstGeom>
              <a:solidFill>
                <a:srgbClr val="00B050"/>
              </a:solidFill>
              <a:ln w="9525">
                <a:solidFill>
                  <a:schemeClr val="tx1"/>
                </a:solidFill>
                <a:round/>
                <a:headEnd/>
                <a:tailEnd/>
              </a:ln>
            </p:spPr>
            <p:txBody>
              <a:bodyPr wrap="none" anchor="ctr"/>
              <a:lstStyle/>
              <a:p>
                <a:pPr eaLnBrk="0" hangingPunct="0"/>
                <a:endParaRPr lang="en-US"/>
              </a:p>
            </p:txBody>
          </p:sp>
          <p:sp>
            <p:nvSpPr>
              <p:cNvPr id="43" name="Oval 67"/>
              <p:cNvSpPr>
                <a:spLocks noChangeArrowheads="1"/>
              </p:cNvSpPr>
              <p:nvPr/>
            </p:nvSpPr>
            <p:spPr bwMode="auto">
              <a:xfrm>
                <a:off x="3792" y="3312"/>
                <a:ext cx="96" cy="96"/>
              </a:xfrm>
              <a:prstGeom prst="ellipse">
                <a:avLst/>
              </a:prstGeom>
              <a:solidFill>
                <a:srgbClr val="00B050"/>
              </a:solidFill>
              <a:ln w="9525">
                <a:solidFill>
                  <a:schemeClr val="tx1"/>
                </a:solidFill>
                <a:round/>
                <a:headEnd/>
                <a:tailEnd/>
              </a:ln>
            </p:spPr>
            <p:txBody>
              <a:bodyPr wrap="none" anchor="ctr"/>
              <a:lstStyle/>
              <a:p>
                <a:pPr eaLnBrk="0" hangingPunct="0"/>
                <a:endParaRPr lang="en-US"/>
              </a:p>
            </p:txBody>
          </p:sp>
          <p:sp>
            <p:nvSpPr>
              <p:cNvPr id="44" name="Oval 68"/>
              <p:cNvSpPr>
                <a:spLocks noChangeArrowheads="1"/>
              </p:cNvSpPr>
              <p:nvPr/>
            </p:nvSpPr>
            <p:spPr bwMode="auto">
              <a:xfrm>
                <a:off x="4032" y="3168"/>
                <a:ext cx="96" cy="96"/>
              </a:xfrm>
              <a:prstGeom prst="ellipse">
                <a:avLst/>
              </a:prstGeom>
              <a:solidFill>
                <a:srgbClr val="00B050"/>
              </a:solidFill>
              <a:ln w="9525">
                <a:solidFill>
                  <a:schemeClr val="tx1"/>
                </a:solidFill>
                <a:round/>
                <a:headEnd/>
                <a:tailEnd/>
              </a:ln>
            </p:spPr>
            <p:txBody>
              <a:bodyPr wrap="none" anchor="ctr"/>
              <a:lstStyle/>
              <a:p>
                <a:pPr eaLnBrk="0" hangingPunct="0"/>
                <a:endParaRPr lang="en-US"/>
              </a:p>
            </p:txBody>
          </p:sp>
          <p:sp>
            <p:nvSpPr>
              <p:cNvPr id="45" name="Oval 69"/>
              <p:cNvSpPr>
                <a:spLocks noChangeArrowheads="1"/>
              </p:cNvSpPr>
              <p:nvPr/>
            </p:nvSpPr>
            <p:spPr bwMode="auto">
              <a:xfrm>
                <a:off x="4272" y="2976"/>
                <a:ext cx="96" cy="96"/>
              </a:xfrm>
              <a:prstGeom prst="ellipse">
                <a:avLst/>
              </a:prstGeom>
              <a:solidFill>
                <a:srgbClr val="00B050"/>
              </a:solidFill>
              <a:ln w="9525">
                <a:solidFill>
                  <a:schemeClr val="tx1"/>
                </a:solidFill>
                <a:round/>
                <a:headEnd/>
                <a:tailEnd/>
              </a:ln>
            </p:spPr>
            <p:txBody>
              <a:bodyPr wrap="none" anchor="ctr"/>
              <a:lstStyle/>
              <a:p>
                <a:pPr eaLnBrk="0" hangingPunct="0"/>
                <a:endParaRPr lang="en-US"/>
              </a:p>
            </p:txBody>
          </p:sp>
          <p:sp>
            <p:nvSpPr>
              <p:cNvPr id="46" name="Oval 70"/>
              <p:cNvSpPr>
                <a:spLocks noChangeArrowheads="1"/>
              </p:cNvSpPr>
              <p:nvPr/>
            </p:nvSpPr>
            <p:spPr bwMode="auto">
              <a:xfrm>
                <a:off x="4464" y="2832"/>
                <a:ext cx="96" cy="96"/>
              </a:xfrm>
              <a:prstGeom prst="ellipse">
                <a:avLst/>
              </a:prstGeom>
              <a:solidFill>
                <a:srgbClr val="00B050"/>
              </a:solidFill>
              <a:ln w="9525">
                <a:solidFill>
                  <a:schemeClr val="tx1"/>
                </a:solidFill>
                <a:round/>
                <a:headEnd/>
                <a:tailEnd/>
              </a:ln>
            </p:spPr>
            <p:txBody>
              <a:bodyPr wrap="none" anchor="ctr"/>
              <a:lstStyle/>
              <a:p>
                <a:pPr eaLnBrk="0" hangingPunct="0"/>
                <a:endParaRPr lang="en-US"/>
              </a:p>
            </p:txBody>
          </p:sp>
          <p:sp>
            <p:nvSpPr>
              <p:cNvPr id="47" name="Oval 71"/>
              <p:cNvSpPr>
                <a:spLocks noChangeArrowheads="1"/>
              </p:cNvSpPr>
              <p:nvPr/>
            </p:nvSpPr>
            <p:spPr bwMode="auto">
              <a:xfrm>
                <a:off x="4560" y="2592"/>
                <a:ext cx="96" cy="96"/>
              </a:xfrm>
              <a:prstGeom prst="ellipse">
                <a:avLst/>
              </a:prstGeom>
              <a:solidFill>
                <a:srgbClr val="00B050"/>
              </a:solidFill>
              <a:ln w="9525">
                <a:solidFill>
                  <a:schemeClr val="tx1"/>
                </a:solidFill>
                <a:round/>
                <a:headEnd/>
                <a:tailEnd/>
              </a:ln>
            </p:spPr>
            <p:txBody>
              <a:bodyPr wrap="none" anchor="ctr"/>
              <a:lstStyle/>
              <a:p>
                <a:pPr eaLnBrk="0" hangingPunct="0"/>
                <a:endParaRPr lang="en-US"/>
              </a:p>
            </p:txBody>
          </p:sp>
          <p:sp>
            <p:nvSpPr>
              <p:cNvPr id="48" name="Oval 72"/>
              <p:cNvSpPr>
                <a:spLocks noChangeArrowheads="1"/>
              </p:cNvSpPr>
              <p:nvPr/>
            </p:nvSpPr>
            <p:spPr bwMode="auto">
              <a:xfrm>
                <a:off x="4416" y="2352"/>
                <a:ext cx="96" cy="96"/>
              </a:xfrm>
              <a:prstGeom prst="ellipse">
                <a:avLst/>
              </a:prstGeom>
              <a:solidFill>
                <a:srgbClr val="00B050"/>
              </a:solidFill>
              <a:ln w="9525">
                <a:solidFill>
                  <a:schemeClr val="tx1"/>
                </a:solidFill>
                <a:round/>
                <a:headEnd/>
                <a:tailEnd/>
              </a:ln>
            </p:spPr>
            <p:txBody>
              <a:bodyPr wrap="none" anchor="ctr"/>
              <a:lstStyle/>
              <a:p>
                <a:pPr eaLnBrk="0" hangingPunct="0"/>
                <a:endParaRPr lang="en-US"/>
              </a:p>
            </p:txBody>
          </p:sp>
          <p:sp>
            <p:nvSpPr>
              <p:cNvPr id="49" name="Oval 73"/>
              <p:cNvSpPr>
                <a:spLocks noChangeArrowheads="1"/>
              </p:cNvSpPr>
              <p:nvPr/>
            </p:nvSpPr>
            <p:spPr bwMode="auto">
              <a:xfrm>
                <a:off x="4464" y="2016"/>
                <a:ext cx="96" cy="96"/>
              </a:xfrm>
              <a:prstGeom prst="ellipse">
                <a:avLst/>
              </a:prstGeom>
              <a:solidFill>
                <a:srgbClr val="00B050"/>
              </a:solidFill>
              <a:ln w="9525">
                <a:solidFill>
                  <a:schemeClr val="tx1"/>
                </a:solidFill>
                <a:round/>
                <a:headEnd/>
                <a:tailEnd/>
              </a:ln>
            </p:spPr>
            <p:txBody>
              <a:bodyPr wrap="none" anchor="ctr"/>
              <a:lstStyle/>
              <a:p>
                <a:pPr eaLnBrk="0" hangingPunct="0"/>
                <a:endParaRPr lang="en-US"/>
              </a:p>
            </p:txBody>
          </p:sp>
          <p:sp>
            <p:nvSpPr>
              <p:cNvPr id="50" name="Oval 74"/>
              <p:cNvSpPr>
                <a:spLocks noChangeArrowheads="1"/>
              </p:cNvSpPr>
              <p:nvPr/>
            </p:nvSpPr>
            <p:spPr bwMode="auto">
              <a:xfrm>
                <a:off x="4464" y="1728"/>
                <a:ext cx="96" cy="96"/>
              </a:xfrm>
              <a:prstGeom prst="ellipse">
                <a:avLst/>
              </a:prstGeom>
              <a:solidFill>
                <a:srgbClr val="00B050"/>
              </a:solidFill>
              <a:ln w="9525">
                <a:solidFill>
                  <a:schemeClr val="tx1"/>
                </a:solidFill>
                <a:round/>
                <a:headEnd/>
                <a:tailEnd/>
              </a:ln>
            </p:spPr>
            <p:txBody>
              <a:bodyPr wrap="none" anchor="ctr"/>
              <a:lstStyle/>
              <a:p>
                <a:pPr eaLnBrk="0" hangingPunct="0"/>
                <a:endParaRPr lang="en-US"/>
              </a:p>
            </p:txBody>
          </p:sp>
          <p:sp>
            <p:nvSpPr>
              <p:cNvPr id="51" name="Oval 75"/>
              <p:cNvSpPr>
                <a:spLocks noChangeArrowheads="1"/>
              </p:cNvSpPr>
              <p:nvPr/>
            </p:nvSpPr>
            <p:spPr bwMode="auto">
              <a:xfrm>
                <a:off x="4272" y="1584"/>
                <a:ext cx="96" cy="96"/>
              </a:xfrm>
              <a:prstGeom prst="ellipse">
                <a:avLst/>
              </a:prstGeom>
              <a:solidFill>
                <a:srgbClr val="00B050"/>
              </a:solidFill>
              <a:ln w="9525">
                <a:solidFill>
                  <a:schemeClr val="tx1"/>
                </a:solidFill>
                <a:round/>
                <a:headEnd/>
                <a:tailEnd/>
              </a:ln>
            </p:spPr>
            <p:txBody>
              <a:bodyPr wrap="none" anchor="ctr"/>
              <a:lstStyle/>
              <a:p>
                <a:pPr eaLnBrk="0" hangingPunct="0"/>
                <a:endParaRPr lang="en-US"/>
              </a:p>
            </p:txBody>
          </p:sp>
          <p:sp>
            <p:nvSpPr>
              <p:cNvPr id="52" name="Oval 76"/>
              <p:cNvSpPr>
                <a:spLocks noChangeArrowheads="1"/>
              </p:cNvSpPr>
              <p:nvPr/>
            </p:nvSpPr>
            <p:spPr bwMode="auto">
              <a:xfrm>
                <a:off x="4080" y="1632"/>
                <a:ext cx="96" cy="96"/>
              </a:xfrm>
              <a:prstGeom prst="ellipse">
                <a:avLst/>
              </a:prstGeom>
              <a:solidFill>
                <a:srgbClr val="00B050"/>
              </a:solidFill>
              <a:ln w="9525">
                <a:solidFill>
                  <a:schemeClr val="tx1"/>
                </a:solidFill>
                <a:round/>
                <a:headEnd/>
                <a:tailEnd/>
              </a:ln>
            </p:spPr>
            <p:txBody>
              <a:bodyPr wrap="none" anchor="ctr"/>
              <a:lstStyle/>
              <a:p>
                <a:pPr eaLnBrk="0" hangingPunct="0"/>
                <a:endParaRPr lang="en-US"/>
              </a:p>
            </p:txBody>
          </p:sp>
          <p:sp>
            <p:nvSpPr>
              <p:cNvPr id="53" name="Oval 77"/>
              <p:cNvSpPr>
                <a:spLocks noChangeArrowheads="1"/>
              </p:cNvSpPr>
              <p:nvPr/>
            </p:nvSpPr>
            <p:spPr bwMode="auto">
              <a:xfrm>
                <a:off x="3888" y="1680"/>
                <a:ext cx="96" cy="96"/>
              </a:xfrm>
              <a:prstGeom prst="ellipse">
                <a:avLst/>
              </a:prstGeom>
              <a:solidFill>
                <a:srgbClr val="00B050"/>
              </a:solidFill>
              <a:ln w="9525">
                <a:solidFill>
                  <a:schemeClr val="tx1"/>
                </a:solidFill>
                <a:round/>
                <a:headEnd/>
                <a:tailEnd/>
              </a:ln>
            </p:spPr>
            <p:txBody>
              <a:bodyPr wrap="none" anchor="ctr"/>
              <a:lstStyle/>
              <a:p>
                <a:pPr eaLnBrk="0" hangingPunct="0"/>
                <a:endParaRPr lang="en-US"/>
              </a:p>
            </p:txBody>
          </p:sp>
          <p:sp>
            <p:nvSpPr>
              <p:cNvPr id="54" name="Oval 78"/>
              <p:cNvSpPr>
                <a:spLocks noChangeArrowheads="1"/>
              </p:cNvSpPr>
              <p:nvPr/>
            </p:nvSpPr>
            <p:spPr bwMode="auto">
              <a:xfrm>
                <a:off x="3552" y="1584"/>
                <a:ext cx="96" cy="96"/>
              </a:xfrm>
              <a:prstGeom prst="ellipse">
                <a:avLst/>
              </a:prstGeom>
              <a:solidFill>
                <a:srgbClr val="00B050"/>
              </a:solidFill>
              <a:ln w="9525">
                <a:solidFill>
                  <a:schemeClr val="tx1"/>
                </a:solidFill>
                <a:round/>
                <a:headEnd/>
                <a:tailEnd/>
              </a:ln>
            </p:spPr>
            <p:txBody>
              <a:bodyPr wrap="none" anchor="ctr"/>
              <a:lstStyle/>
              <a:p>
                <a:pPr eaLnBrk="0" hangingPunct="0"/>
                <a:endParaRPr lang="en-US"/>
              </a:p>
            </p:txBody>
          </p:sp>
          <p:sp>
            <p:nvSpPr>
              <p:cNvPr id="55" name="Oval 79"/>
              <p:cNvSpPr>
                <a:spLocks noChangeArrowheads="1"/>
              </p:cNvSpPr>
              <p:nvPr/>
            </p:nvSpPr>
            <p:spPr bwMode="auto">
              <a:xfrm>
                <a:off x="3360" y="1680"/>
                <a:ext cx="96" cy="96"/>
              </a:xfrm>
              <a:prstGeom prst="ellipse">
                <a:avLst/>
              </a:prstGeom>
              <a:solidFill>
                <a:srgbClr val="00B050"/>
              </a:solidFill>
              <a:ln w="9525">
                <a:solidFill>
                  <a:schemeClr val="tx1"/>
                </a:solidFill>
                <a:round/>
                <a:headEnd/>
                <a:tailEnd/>
              </a:ln>
            </p:spPr>
            <p:txBody>
              <a:bodyPr wrap="none" anchor="ctr"/>
              <a:lstStyle/>
              <a:p>
                <a:pPr eaLnBrk="0" hangingPunct="0"/>
                <a:endParaRPr lang="en-US"/>
              </a:p>
            </p:txBody>
          </p:sp>
        </p:grpSp>
        <p:grpSp>
          <p:nvGrpSpPr>
            <p:cNvPr id="57" name="Group 3"/>
            <p:cNvGrpSpPr>
              <a:grpSpLocks/>
            </p:cNvGrpSpPr>
            <p:nvPr/>
          </p:nvGrpSpPr>
          <p:grpSpPr bwMode="auto">
            <a:xfrm>
              <a:off x="1752600" y="2971800"/>
              <a:ext cx="1600200" cy="1905000"/>
              <a:chOff x="1104" y="1872"/>
              <a:chExt cx="1008" cy="1200"/>
            </a:xfrm>
          </p:grpSpPr>
          <p:sp>
            <p:nvSpPr>
              <p:cNvPr id="58" name="Oval 4"/>
              <p:cNvSpPr>
                <a:spLocks noChangeArrowheads="1"/>
              </p:cNvSpPr>
              <p:nvPr/>
            </p:nvSpPr>
            <p:spPr bwMode="auto">
              <a:xfrm>
                <a:off x="1536" y="2304"/>
                <a:ext cx="240" cy="240"/>
              </a:xfrm>
              <a:prstGeom prst="ellipse">
                <a:avLst/>
              </a:prstGeom>
              <a:solidFill>
                <a:schemeClr val="folHlink"/>
              </a:solidFill>
              <a:ln w="9525">
                <a:solidFill>
                  <a:schemeClr val="tx1"/>
                </a:solidFill>
                <a:round/>
                <a:headEnd/>
                <a:tailEnd/>
              </a:ln>
            </p:spPr>
            <p:txBody>
              <a:bodyPr wrap="none" anchor="ctr"/>
              <a:lstStyle/>
              <a:p>
                <a:pPr eaLnBrk="0" hangingPunct="0"/>
                <a:endParaRPr lang="en-US"/>
              </a:p>
            </p:txBody>
          </p:sp>
          <p:sp>
            <p:nvSpPr>
              <p:cNvPr id="59" name="Line 5"/>
              <p:cNvSpPr>
                <a:spLocks noChangeShapeType="1"/>
              </p:cNvSpPr>
              <p:nvPr/>
            </p:nvSpPr>
            <p:spPr bwMode="auto">
              <a:xfrm flipH="1" flipV="1">
                <a:off x="1344" y="2016"/>
                <a:ext cx="240" cy="336"/>
              </a:xfrm>
              <a:prstGeom prst="line">
                <a:avLst/>
              </a:prstGeom>
              <a:noFill/>
              <a:ln w="9525">
                <a:solidFill>
                  <a:schemeClr val="tx1"/>
                </a:solidFill>
                <a:round/>
                <a:headEnd/>
                <a:tailEnd/>
              </a:ln>
            </p:spPr>
            <p:txBody>
              <a:bodyPr/>
              <a:lstStyle/>
              <a:p>
                <a:endParaRPr lang="en-US"/>
              </a:p>
            </p:txBody>
          </p:sp>
          <p:sp>
            <p:nvSpPr>
              <p:cNvPr id="60" name="Line 6"/>
              <p:cNvSpPr>
                <a:spLocks noChangeShapeType="1"/>
              </p:cNvSpPr>
              <p:nvPr/>
            </p:nvSpPr>
            <p:spPr bwMode="auto">
              <a:xfrm flipV="1">
                <a:off x="1728" y="2016"/>
                <a:ext cx="192" cy="288"/>
              </a:xfrm>
              <a:prstGeom prst="line">
                <a:avLst/>
              </a:prstGeom>
              <a:noFill/>
              <a:ln w="9525">
                <a:solidFill>
                  <a:schemeClr val="tx1"/>
                </a:solidFill>
                <a:round/>
                <a:headEnd/>
                <a:tailEnd/>
              </a:ln>
            </p:spPr>
            <p:txBody>
              <a:bodyPr/>
              <a:lstStyle/>
              <a:p>
                <a:endParaRPr lang="en-US"/>
              </a:p>
            </p:txBody>
          </p:sp>
          <p:sp>
            <p:nvSpPr>
              <p:cNvPr id="61" name="Line 7"/>
              <p:cNvSpPr>
                <a:spLocks noChangeShapeType="1"/>
              </p:cNvSpPr>
              <p:nvPr/>
            </p:nvSpPr>
            <p:spPr bwMode="auto">
              <a:xfrm>
                <a:off x="1776" y="2496"/>
                <a:ext cx="240" cy="144"/>
              </a:xfrm>
              <a:prstGeom prst="line">
                <a:avLst/>
              </a:prstGeom>
              <a:noFill/>
              <a:ln w="9525">
                <a:solidFill>
                  <a:schemeClr val="tx1"/>
                </a:solidFill>
                <a:round/>
                <a:headEnd/>
                <a:tailEnd/>
              </a:ln>
            </p:spPr>
            <p:txBody>
              <a:bodyPr/>
              <a:lstStyle/>
              <a:p>
                <a:endParaRPr lang="en-US"/>
              </a:p>
            </p:txBody>
          </p:sp>
          <p:sp>
            <p:nvSpPr>
              <p:cNvPr id="62" name="Line 8"/>
              <p:cNvSpPr>
                <a:spLocks noChangeShapeType="1"/>
              </p:cNvSpPr>
              <p:nvPr/>
            </p:nvSpPr>
            <p:spPr bwMode="auto">
              <a:xfrm flipH="1">
                <a:off x="1584" y="2544"/>
                <a:ext cx="48" cy="384"/>
              </a:xfrm>
              <a:prstGeom prst="line">
                <a:avLst/>
              </a:prstGeom>
              <a:noFill/>
              <a:ln w="9525">
                <a:solidFill>
                  <a:schemeClr val="tx1"/>
                </a:solidFill>
                <a:round/>
                <a:headEnd/>
                <a:tailEnd/>
              </a:ln>
            </p:spPr>
            <p:txBody>
              <a:bodyPr/>
              <a:lstStyle/>
              <a:p>
                <a:endParaRPr lang="en-US"/>
              </a:p>
            </p:txBody>
          </p:sp>
          <p:sp>
            <p:nvSpPr>
              <p:cNvPr id="63" name="Line 9"/>
              <p:cNvSpPr>
                <a:spLocks noChangeShapeType="1"/>
              </p:cNvSpPr>
              <p:nvPr/>
            </p:nvSpPr>
            <p:spPr bwMode="auto">
              <a:xfrm flipH="1">
                <a:off x="1248" y="2496"/>
                <a:ext cx="288" cy="48"/>
              </a:xfrm>
              <a:prstGeom prst="line">
                <a:avLst/>
              </a:prstGeom>
              <a:noFill/>
              <a:ln w="9525">
                <a:solidFill>
                  <a:schemeClr val="tx1"/>
                </a:solidFill>
                <a:round/>
                <a:headEnd/>
                <a:tailEnd/>
              </a:ln>
            </p:spPr>
            <p:txBody>
              <a:bodyPr/>
              <a:lstStyle/>
              <a:p>
                <a:endParaRPr lang="en-US"/>
              </a:p>
            </p:txBody>
          </p:sp>
          <p:sp>
            <p:nvSpPr>
              <p:cNvPr id="64" name="Oval 10"/>
              <p:cNvSpPr>
                <a:spLocks noChangeArrowheads="1"/>
              </p:cNvSpPr>
              <p:nvPr/>
            </p:nvSpPr>
            <p:spPr bwMode="auto">
              <a:xfrm>
                <a:off x="1968" y="2592"/>
                <a:ext cx="144" cy="144"/>
              </a:xfrm>
              <a:prstGeom prst="ellipse">
                <a:avLst/>
              </a:prstGeom>
              <a:solidFill>
                <a:schemeClr val="folHlink"/>
              </a:solidFill>
              <a:ln w="9525">
                <a:solidFill>
                  <a:schemeClr val="tx1"/>
                </a:solidFill>
                <a:round/>
                <a:headEnd/>
                <a:tailEnd/>
              </a:ln>
            </p:spPr>
            <p:txBody>
              <a:bodyPr wrap="none" anchor="ctr"/>
              <a:lstStyle/>
              <a:p>
                <a:pPr eaLnBrk="0" hangingPunct="0"/>
                <a:endParaRPr lang="en-US"/>
              </a:p>
            </p:txBody>
          </p:sp>
          <p:sp>
            <p:nvSpPr>
              <p:cNvPr id="65" name="Oval 11"/>
              <p:cNvSpPr>
                <a:spLocks noChangeArrowheads="1"/>
              </p:cNvSpPr>
              <p:nvPr/>
            </p:nvSpPr>
            <p:spPr bwMode="auto">
              <a:xfrm>
                <a:off x="1488" y="2928"/>
                <a:ext cx="144" cy="144"/>
              </a:xfrm>
              <a:prstGeom prst="ellipse">
                <a:avLst/>
              </a:prstGeom>
              <a:solidFill>
                <a:schemeClr val="folHlink"/>
              </a:solidFill>
              <a:ln w="9525">
                <a:solidFill>
                  <a:schemeClr val="tx1"/>
                </a:solidFill>
                <a:round/>
                <a:headEnd/>
                <a:tailEnd/>
              </a:ln>
            </p:spPr>
            <p:txBody>
              <a:bodyPr wrap="none" anchor="ctr"/>
              <a:lstStyle/>
              <a:p>
                <a:pPr eaLnBrk="0" hangingPunct="0"/>
                <a:endParaRPr lang="en-US"/>
              </a:p>
            </p:txBody>
          </p:sp>
          <p:sp>
            <p:nvSpPr>
              <p:cNvPr id="66" name="Oval 12"/>
              <p:cNvSpPr>
                <a:spLocks noChangeArrowheads="1"/>
              </p:cNvSpPr>
              <p:nvPr/>
            </p:nvSpPr>
            <p:spPr bwMode="auto">
              <a:xfrm>
                <a:off x="1104" y="2448"/>
                <a:ext cx="144" cy="144"/>
              </a:xfrm>
              <a:prstGeom prst="ellipse">
                <a:avLst/>
              </a:prstGeom>
              <a:solidFill>
                <a:schemeClr val="folHlink"/>
              </a:solidFill>
              <a:ln w="9525">
                <a:solidFill>
                  <a:schemeClr val="tx1"/>
                </a:solidFill>
                <a:round/>
                <a:headEnd/>
                <a:tailEnd/>
              </a:ln>
            </p:spPr>
            <p:txBody>
              <a:bodyPr wrap="none" anchor="ctr"/>
              <a:lstStyle/>
              <a:p>
                <a:pPr eaLnBrk="0" hangingPunct="0"/>
                <a:endParaRPr lang="en-US"/>
              </a:p>
            </p:txBody>
          </p:sp>
          <p:sp>
            <p:nvSpPr>
              <p:cNvPr id="67" name="Oval 13"/>
              <p:cNvSpPr>
                <a:spLocks noChangeArrowheads="1"/>
              </p:cNvSpPr>
              <p:nvPr/>
            </p:nvSpPr>
            <p:spPr bwMode="auto">
              <a:xfrm>
                <a:off x="1248" y="1872"/>
                <a:ext cx="144" cy="144"/>
              </a:xfrm>
              <a:prstGeom prst="ellipse">
                <a:avLst/>
              </a:prstGeom>
              <a:solidFill>
                <a:schemeClr val="folHlink"/>
              </a:solidFill>
              <a:ln w="9525">
                <a:solidFill>
                  <a:schemeClr val="tx1"/>
                </a:solidFill>
                <a:round/>
                <a:headEnd/>
                <a:tailEnd/>
              </a:ln>
            </p:spPr>
            <p:txBody>
              <a:bodyPr wrap="none" anchor="ctr"/>
              <a:lstStyle/>
              <a:p>
                <a:pPr eaLnBrk="0" hangingPunct="0"/>
                <a:endParaRPr lang="en-US"/>
              </a:p>
            </p:txBody>
          </p:sp>
          <p:sp>
            <p:nvSpPr>
              <p:cNvPr id="68" name="Oval 14"/>
              <p:cNvSpPr>
                <a:spLocks noChangeArrowheads="1"/>
              </p:cNvSpPr>
              <p:nvPr/>
            </p:nvSpPr>
            <p:spPr bwMode="auto">
              <a:xfrm>
                <a:off x="1824" y="1920"/>
                <a:ext cx="144" cy="144"/>
              </a:xfrm>
              <a:prstGeom prst="ellipse">
                <a:avLst/>
              </a:prstGeom>
              <a:solidFill>
                <a:schemeClr val="folHlink"/>
              </a:solidFill>
              <a:ln w="9525">
                <a:solidFill>
                  <a:schemeClr val="tx1"/>
                </a:solidFill>
                <a:round/>
                <a:headEnd/>
                <a:tailEnd/>
              </a:ln>
            </p:spPr>
            <p:txBody>
              <a:bodyPr wrap="none" anchor="ctr"/>
              <a:lstStyle/>
              <a:p>
                <a:pPr eaLnBrk="0" hangingPunct="0"/>
                <a:endParaRPr lang="en-US"/>
              </a:p>
            </p:txBody>
          </p:sp>
        </p:grpSp>
        <p:grpSp>
          <p:nvGrpSpPr>
            <p:cNvPr id="69" name="Group 3"/>
            <p:cNvGrpSpPr>
              <a:grpSpLocks/>
            </p:cNvGrpSpPr>
            <p:nvPr/>
          </p:nvGrpSpPr>
          <p:grpSpPr bwMode="auto">
            <a:xfrm>
              <a:off x="1752600" y="2971800"/>
              <a:ext cx="1600200" cy="1905000"/>
              <a:chOff x="1104" y="1872"/>
              <a:chExt cx="1008" cy="1200"/>
            </a:xfrm>
          </p:grpSpPr>
          <p:sp>
            <p:nvSpPr>
              <p:cNvPr id="70" name="Oval 4"/>
              <p:cNvSpPr>
                <a:spLocks noChangeArrowheads="1"/>
              </p:cNvSpPr>
              <p:nvPr/>
            </p:nvSpPr>
            <p:spPr bwMode="auto">
              <a:xfrm>
                <a:off x="1536" y="2304"/>
                <a:ext cx="240" cy="240"/>
              </a:xfrm>
              <a:prstGeom prst="ellipse">
                <a:avLst/>
              </a:prstGeom>
              <a:solidFill>
                <a:srgbClr val="00B0F0"/>
              </a:solidFill>
              <a:ln w="9525">
                <a:solidFill>
                  <a:schemeClr val="tx1"/>
                </a:solidFill>
                <a:round/>
                <a:headEnd/>
                <a:tailEnd/>
              </a:ln>
            </p:spPr>
            <p:txBody>
              <a:bodyPr wrap="none" anchor="ctr"/>
              <a:lstStyle/>
              <a:p>
                <a:pPr eaLnBrk="0" hangingPunct="0"/>
                <a:endParaRPr lang="en-US"/>
              </a:p>
            </p:txBody>
          </p:sp>
          <p:sp>
            <p:nvSpPr>
              <p:cNvPr id="71" name="Line 5"/>
              <p:cNvSpPr>
                <a:spLocks noChangeShapeType="1"/>
              </p:cNvSpPr>
              <p:nvPr/>
            </p:nvSpPr>
            <p:spPr bwMode="auto">
              <a:xfrm flipH="1" flipV="1">
                <a:off x="1344" y="2016"/>
                <a:ext cx="240" cy="336"/>
              </a:xfrm>
              <a:prstGeom prst="line">
                <a:avLst/>
              </a:prstGeom>
              <a:noFill/>
              <a:ln w="9525">
                <a:solidFill>
                  <a:schemeClr val="tx1"/>
                </a:solidFill>
                <a:round/>
                <a:headEnd/>
                <a:tailEnd/>
              </a:ln>
            </p:spPr>
            <p:txBody>
              <a:bodyPr/>
              <a:lstStyle/>
              <a:p>
                <a:endParaRPr lang="en-US"/>
              </a:p>
            </p:txBody>
          </p:sp>
          <p:sp>
            <p:nvSpPr>
              <p:cNvPr id="72" name="Line 6"/>
              <p:cNvSpPr>
                <a:spLocks noChangeShapeType="1"/>
              </p:cNvSpPr>
              <p:nvPr/>
            </p:nvSpPr>
            <p:spPr bwMode="auto">
              <a:xfrm flipV="1">
                <a:off x="1728" y="2016"/>
                <a:ext cx="192" cy="288"/>
              </a:xfrm>
              <a:prstGeom prst="line">
                <a:avLst/>
              </a:prstGeom>
              <a:noFill/>
              <a:ln w="9525">
                <a:solidFill>
                  <a:schemeClr val="tx1"/>
                </a:solidFill>
                <a:round/>
                <a:headEnd/>
                <a:tailEnd/>
              </a:ln>
            </p:spPr>
            <p:txBody>
              <a:bodyPr/>
              <a:lstStyle/>
              <a:p>
                <a:endParaRPr lang="en-US"/>
              </a:p>
            </p:txBody>
          </p:sp>
          <p:sp>
            <p:nvSpPr>
              <p:cNvPr id="73" name="Line 7"/>
              <p:cNvSpPr>
                <a:spLocks noChangeShapeType="1"/>
              </p:cNvSpPr>
              <p:nvPr/>
            </p:nvSpPr>
            <p:spPr bwMode="auto">
              <a:xfrm>
                <a:off x="1776" y="2496"/>
                <a:ext cx="240" cy="144"/>
              </a:xfrm>
              <a:prstGeom prst="line">
                <a:avLst/>
              </a:prstGeom>
              <a:noFill/>
              <a:ln w="9525">
                <a:solidFill>
                  <a:schemeClr val="tx1"/>
                </a:solidFill>
                <a:round/>
                <a:headEnd/>
                <a:tailEnd/>
              </a:ln>
            </p:spPr>
            <p:txBody>
              <a:bodyPr/>
              <a:lstStyle/>
              <a:p>
                <a:endParaRPr lang="en-US"/>
              </a:p>
            </p:txBody>
          </p:sp>
          <p:sp>
            <p:nvSpPr>
              <p:cNvPr id="74" name="Line 8"/>
              <p:cNvSpPr>
                <a:spLocks noChangeShapeType="1"/>
              </p:cNvSpPr>
              <p:nvPr/>
            </p:nvSpPr>
            <p:spPr bwMode="auto">
              <a:xfrm flipH="1">
                <a:off x="1584" y="2544"/>
                <a:ext cx="48" cy="384"/>
              </a:xfrm>
              <a:prstGeom prst="line">
                <a:avLst/>
              </a:prstGeom>
              <a:noFill/>
              <a:ln w="9525">
                <a:solidFill>
                  <a:schemeClr val="tx1"/>
                </a:solidFill>
                <a:round/>
                <a:headEnd/>
                <a:tailEnd/>
              </a:ln>
            </p:spPr>
            <p:txBody>
              <a:bodyPr/>
              <a:lstStyle/>
              <a:p>
                <a:endParaRPr lang="en-US"/>
              </a:p>
            </p:txBody>
          </p:sp>
          <p:sp>
            <p:nvSpPr>
              <p:cNvPr id="75" name="Line 9"/>
              <p:cNvSpPr>
                <a:spLocks noChangeShapeType="1"/>
              </p:cNvSpPr>
              <p:nvPr/>
            </p:nvSpPr>
            <p:spPr bwMode="auto">
              <a:xfrm flipH="1">
                <a:off x="1248" y="2496"/>
                <a:ext cx="288" cy="48"/>
              </a:xfrm>
              <a:prstGeom prst="line">
                <a:avLst/>
              </a:prstGeom>
              <a:noFill/>
              <a:ln w="9525">
                <a:solidFill>
                  <a:schemeClr val="tx1"/>
                </a:solidFill>
                <a:round/>
                <a:headEnd/>
                <a:tailEnd/>
              </a:ln>
            </p:spPr>
            <p:txBody>
              <a:bodyPr/>
              <a:lstStyle/>
              <a:p>
                <a:endParaRPr lang="en-US"/>
              </a:p>
            </p:txBody>
          </p:sp>
          <p:sp>
            <p:nvSpPr>
              <p:cNvPr id="76" name="Oval 10"/>
              <p:cNvSpPr>
                <a:spLocks noChangeArrowheads="1"/>
              </p:cNvSpPr>
              <p:nvPr/>
            </p:nvSpPr>
            <p:spPr bwMode="auto">
              <a:xfrm>
                <a:off x="1968" y="2592"/>
                <a:ext cx="144" cy="144"/>
              </a:xfrm>
              <a:prstGeom prst="ellipse">
                <a:avLst/>
              </a:prstGeom>
              <a:solidFill>
                <a:srgbClr val="00B0F0"/>
              </a:solidFill>
              <a:ln w="9525">
                <a:solidFill>
                  <a:schemeClr val="tx1"/>
                </a:solidFill>
                <a:round/>
                <a:headEnd/>
                <a:tailEnd/>
              </a:ln>
            </p:spPr>
            <p:txBody>
              <a:bodyPr wrap="none" anchor="ctr"/>
              <a:lstStyle/>
              <a:p>
                <a:pPr eaLnBrk="0" hangingPunct="0"/>
                <a:endParaRPr lang="en-US"/>
              </a:p>
            </p:txBody>
          </p:sp>
          <p:sp>
            <p:nvSpPr>
              <p:cNvPr id="77" name="Oval 11"/>
              <p:cNvSpPr>
                <a:spLocks noChangeArrowheads="1"/>
              </p:cNvSpPr>
              <p:nvPr/>
            </p:nvSpPr>
            <p:spPr bwMode="auto">
              <a:xfrm>
                <a:off x="1488" y="2928"/>
                <a:ext cx="144" cy="144"/>
              </a:xfrm>
              <a:prstGeom prst="ellipse">
                <a:avLst/>
              </a:prstGeom>
              <a:solidFill>
                <a:srgbClr val="00B0F0"/>
              </a:solidFill>
              <a:ln w="9525">
                <a:solidFill>
                  <a:schemeClr val="tx1"/>
                </a:solidFill>
                <a:round/>
                <a:headEnd/>
                <a:tailEnd/>
              </a:ln>
            </p:spPr>
            <p:txBody>
              <a:bodyPr wrap="none" anchor="ctr"/>
              <a:lstStyle/>
              <a:p>
                <a:pPr eaLnBrk="0" hangingPunct="0"/>
                <a:endParaRPr lang="en-US"/>
              </a:p>
            </p:txBody>
          </p:sp>
          <p:sp>
            <p:nvSpPr>
              <p:cNvPr id="78" name="Oval 12"/>
              <p:cNvSpPr>
                <a:spLocks noChangeArrowheads="1"/>
              </p:cNvSpPr>
              <p:nvPr/>
            </p:nvSpPr>
            <p:spPr bwMode="auto">
              <a:xfrm>
                <a:off x="1104" y="2448"/>
                <a:ext cx="144" cy="144"/>
              </a:xfrm>
              <a:prstGeom prst="ellipse">
                <a:avLst/>
              </a:prstGeom>
              <a:solidFill>
                <a:srgbClr val="00B0F0"/>
              </a:solidFill>
              <a:ln w="9525">
                <a:solidFill>
                  <a:schemeClr val="tx1"/>
                </a:solidFill>
                <a:round/>
                <a:headEnd/>
                <a:tailEnd/>
              </a:ln>
            </p:spPr>
            <p:txBody>
              <a:bodyPr wrap="none" anchor="ctr"/>
              <a:lstStyle/>
              <a:p>
                <a:pPr eaLnBrk="0" hangingPunct="0"/>
                <a:endParaRPr lang="en-US"/>
              </a:p>
            </p:txBody>
          </p:sp>
          <p:sp>
            <p:nvSpPr>
              <p:cNvPr id="79" name="Oval 13"/>
              <p:cNvSpPr>
                <a:spLocks noChangeArrowheads="1"/>
              </p:cNvSpPr>
              <p:nvPr/>
            </p:nvSpPr>
            <p:spPr bwMode="auto">
              <a:xfrm>
                <a:off x="1248" y="1872"/>
                <a:ext cx="144" cy="144"/>
              </a:xfrm>
              <a:prstGeom prst="ellipse">
                <a:avLst/>
              </a:prstGeom>
              <a:solidFill>
                <a:srgbClr val="00B0F0"/>
              </a:solidFill>
              <a:ln w="9525">
                <a:solidFill>
                  <a:schemeClr val="tx1"/>
                </a:solidFill>
                <a:round/>
                <a:headEnd/>
                <a:tailEnd/>
              </a:ln>
            </p:spPr>
            <p:txBody>
              <a:bodyPr wrap="none" anchor="ctr"/>
              <a:lstStyle/>
              <a:p>
                <a:pPr eaLnBrk="0" hangingPunct="0"/>
                <a:endParaRPr lang="en-US"/>
              </a:p>
            </p:txBody>
          </p:sp>
          <p:sp>
            <p:nvSpPr>
              <p:cNvPr id="80" name="Oval 14"/>
              <p:cNvSpPr>
                <a:spLocks noChangeArrowheads="1"/>
              </p:cNvSpPr>
              <p:nvPr/>
            </p:nvSpPr>
            <p:spPr bwMode="auto">
              <a:xfrm>
                <a:off x="1824" y="1920"/>
                <a:ext cx="144" cy="144"/>
              </a:xfrm>
              <a:prstGeom prst="ellipse">
                <a:avLst/>
              </a:prstGeom>
              <a:solidFill>
                <a:srgbClr val="00B0F0"/>
              </a:solidFill>
              <a:ln w="9525">
                <a:solidFill>
                  <a:schemeClr val="tx1"/>
                </a:solidFill>
                <a:round/>
                <a:headEnd/>
                <a:tailEnd/>
              </a:ln>
            </p:spPr>
            <p:txBody>
              <a:bodyPr wrap="none" anchor="ctr"/>
              <a:lstStyle/>
              <a:p>
                <a:pPr eaLnBrk="0" hangingPunct="0"/>
                <a:endParaRPr lang="en-US"/>
              </a:p>
            </p:txBody>
          </p:sp>
        </p:grpSp>
        <p:sp>
          <p:nvSpPr>
            <p:cNvPr id="81" name="Text Box 27"/>
            <p:cNvSpPr txBox="1">
              <a:spLocks noChangeArrowheads="1"/>
            </p:cNvSpPr>
            <p:nvPr/>
          </p:nvSpPr>
          <p:spPr bwMode="auto">
            <a:xfrm>
              <a:off x="2438400" y="3657600"/>
              <a:ext cx="375288" cy="451373"/>
            </a:xfrm>
            <a:prstGeom prst="rect">
              <a:avLst/>
            </a:prstGeom>
            <a:noFill/>
            <a:ln w="9525">
              <a:noFill/>
              <a:miter lim="800000"/>
              <a:headEnd/>
              <a:tailEnd/>
            </a:ln>
          </p:spPr>
          <p:txBody>
            <a:bodyPr wrap="none">
              <a:spAutoFit/>
            </a:bodyPr>
            <a:lstStyle/>
            <a:p>
              <a:r>
                <a:rPr lang="en-US" b="1" dirty="0"/>
                <a:t>A</a:t>
              </a:r>
            </a:p>
          </p:txBody>
        </p:sp>
      </p:grpSp>
      <p:sp>
        <p:nvSpPr>
          <p:cNvPr id="83" name="TextBox 82"/>
          <p:cNvSpPr txBox="1"/>
          <p:nvPr/>
        </p:nvSpPr>
        <p:spPr>
          <a:xfrm>
            <a:off x="5687713" y="4966192"/>
            <a:ext cx="1244251" cy="338554"/>
          </a:xfrm>
          <a:prstGeom prst="rect">
            <a:avLst/>
          </a:prstGeom>
          <a:noFill/>
        </p:spPr>
        <p:txBody>
          <a:bodyPr wrap="none" rtlCol="0">
            <a:spAutoFit/>
          </a:bodyPr>
          <a:lstStyle/>
          <a:p>
            <a:r>
              <a:rPr lang="en-US" sz="1600" b="1" dirty="0"/>
              <a:t>High reach</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0"/>
          </p:nvPr>
        </p:nvSpPr>
        <p:spPr/>
        <p:txBody>
          <a:bodyPr/>
          <a:lstStyle/>
          <a:p>
            <a:r>
              <a:rPr lang="en-US" dirty="0"/>
              <a:t>Reach (cont.)</a:t>
            </a:r>
          </a:p>
        </p:txBody>
      </p:sp>
      <p:sp>
        <p:nvSpPr>
          <p:cNvPr id="3" name="Text Placeholder 2"/>
          <p:cNvSpPr>
            <a:spLocks noGrp="1"/>
          </p:cNvSpPr>
          <p:nvPr>
            <p:ph type="body" sz="half" idx="11"/>
          </p:nvPr>
        </p:nvSpPr>
        <p:spPr>
          <a:xfrm>
            <a:off x="800354" y="3431569"/>
            <a:ext cx="8492897" cy="1635730"/>
          </a:xfrm>
        </p:spPr>
        <p:txBody>
          <a:bodyPr/>
          <a:lstStyle/>
          <a:p>
            <a:pPr>
              <a:lnSpc>
                <a:spcPct val="120000"/>
              </a:lnSpc>
              <a:spcBef>
                <a:spcPts val="600"/>
              </a:spcBef>
              <a:buFont typeface="Arial" pitchFamily="34" charset="0"/>
              <a:buChar char="•"/>
            </a:pPr>
            <a:r>
              <a:rPr lang="en-US" sz="1500" dirty="0"/>
              <a:t> </a:t>
            </a:r>
            <a:r>
              <a:rPr lang="en-US" sz="1500" b="0" dirty="0"/>
              <a:t>ANOVA reveals no significant differences in </a:t>
            </a:r>
            <a:r>
              <a:rPr lang="en-US" sz="1500" b="0" i="1" dirty="0"/>
              <a:t>inbound</a:t>
            </a:r>
            <a:r>
              <a:rPr lang="en-US" sz="1500" b="0" dirty="0"/>
              <a:t> or </a:t>
            </a:r>
            <a:r>
              <a:rPr lang="en-US" sz="1500" b="0" i="1" dirty="0"/>
              <a:t>outbound reach </a:t>
            </a:r>
            <a:r>
              <a:rPr lang="en-US" sz="1500" b="0" dirty="0"/>
              <a:t>across </a:t>
            </a:r>
            <a:r>
              <a:rPr lang="en-US" sz="1500" b="0" i="1" dirty="0"/>
              <a:t>org levels.</a:t>
            </a:r>
            <a:endParaRPr lang="en-US" sz="1500" b="0" dirty="0"/>
          </a:p>
          <a:p>
            <a:pPr>
              <a:lnSpc>
                <a:spcPct val="120000"/>
              </a:lnSpc>
              <a:spcBef>
                <a:spcPts val="600"/>
              </a:spcBef>
              <a:buFont typeface="Arial" pitchFamily="34" charset="0"/>
              <a:buChar char="•"/>
            </a:pPr>
            <a:r>
              <a:rPr lang="en-US" sz="1500" b="0" dirty="0"/>
              <a:t> </a:t>
            </a:r>
            <a:r>
              <a:rPr lang="en-US" sz="1500" b="0" i="1" dirty="0"/>
              <a:t>Inbound reach </a:t>
            </a:r>
            <a:r>
              <a:rPr lang="en-US" sz="1500" b="0" dirty="0"/>
              <a:t>has a significant and positive correlation with </a:t>
            </a:r>
            <a:r>
              <a:rPr lang="en-US" sz="1500" b="0" i="1" dirty="0"/>
              <a:t>self-interest orientation </a:t>
            </a:r>
            <a:r>
              <a:rPr lang="en-US" sz="1500" b="0" dirty="0"/>
              <a:t>(</a:t>
            </a:r>
            <a:r>
              <a:rPr lang="en-US" sz="1500" b="0" i="1" dirty="0"/>
              <a:t>r = </a:t>
            </a:r>
            <a:r>
              <a:rPr lang="en-US" sz="1500" b="0" dirty="0"/>
              <a:t>.18, </a:t>
            </a:r>
            <a:r>
              <a:rPr lang="en-US" sz="1500" b="0" i="1" dirty="0"/>
              <a:t>p </a:t>
            </a:r>
            <a:r>
              <a:rPr lang="en-US" sz="1500" b="0" dirty="0"/>
              <a:t>&lt; .05).</a:t>
            </a:r>
          </a:p>
          <a:p>
            <a:pPr>
              <a:lnSpc>
                <a:spcPct val="120000"/>
              </a:lnSpc>
              <a:spcBef>
                <a:spcPts val="600"/>
              </a:spcBef>
              <a:buFont typeface="Arial" pitchFamily="34" charset="0"/>
              <a:buChar char="•"/>
            </a:pPr>
            <a:r>
              <a:rPr lang="en-US" sz="1500" b="0" dirty="0"/>
              <a:t> </a:t>
            </a:r>
            <a:r>
              <a:rPr lang="en-US" sz="1500" b="0" i="1" dirty="0"/>
              <a:t>Outbound reach </a:t>
            </a:r>
            <a:r>
              <a:rPr lang="en-US" sz="1500" b="0" dirty="0"/>
              <a:t>has a significant and negative correlation with </a:t>
            </a:r>
            <a:r>
              <a:rPr lang="en-US" sz="1500" b="0" i="1" dirty="0"/>
              <a:t>TGO</a:t>
            </a:r>
            <a:r>
              <a:rPr lang="en-US" sz="1500" b="0" dirty="0"/>
              <a:t> (</a:t>
            </a:r>
            <a:r>
              <a:rPr lang="en-US" sz="1500" b="0" i="1" dirty="0"/>
              <a:t>r = -</a:t>
            </a:r>
            <a:r>
              <a:rPr lang="en-US" sz="1500" b="0" dirty="0"/>
              <a:t>.44, </a:t>
            </a:r>
            <a:r>
              <a:rPr lang="en-US" sz="1500" b="0" i="1" dirty="0"/>
              <a:t>p </a:t>
            </a:r>
            <a:r>
              <a:rPr lang="en-US" sz="1500" b="0" dirty="0"/>
              <a:t>&lt; .01). </a:t>
            </a:r>
            <a:endParaRPr lang="en-US" sz="1500" dirty="0"/>
          </a:p>
        </p:txBody>
      </p:sp>
      <p:graphicFrame>
        <p:nvGraphicFramePr>
          <p:cNvPr id="27" name="Table 26"/>
          <p:cNvGraphicFramePr>
            <a:graphicFrameLocks noGrp="1"/>
          </p:cNvGraphicFramePr>
          <p:nvPr>
            <p:extLst>
              <p:ext uri="{D42A27DB-BD31-4B8C-83A1-F6EECF244321}">
                <p14:modId xmlns:p14="http://schemas.microsoft.com/office/powerpoint/2010/main" val="3437558743"/>
              </p:ext>
            </p:extLst>
          </p:nvPr>
        </p:nvGraphicFramePr>
        <p:xfrm>
          <a:off x="925718" y="923925"/>
          <a:ext cx="8126207" cy="2209800"/>
        </p:xfrm>
        <a:graphic>
          <a:graphicData uri="http://schemas.openxmlformats.org/drawingml/2006/table">
            <a:tbl>
              <a:tblPr firstRow="1" bandRow="1">
                <a:tableStyleId>{69012ECD-51FC-41F1-AA8D-1B2483CD663E}</a:tableStyleId>
              </a:tblPr>
              <a:tblGrid>
                <a:gridCol w="1672115">
                  <a:extLst>
                    <a:ext uri="{9D8B030D-6E8A-4147-A177-3AD203B41FA5}">
                      <a16:colId xmlns:a16="http://schemas.microsoft.com/office/drawing/2014/main" val="20000"/>
                    </a:ext>
                  </a:extLst>
                </a:gridCol>
                <a:gridCol w="924998">
                  <a:extLst>
                    <a:ext uri="{9D8B030D-6E8A-4147-A177-3AD203B41FA5}">
                      <a16:colId xmlns:a16="http://schemas.microsoft.com/office/drawing/2014/main" val="20001"/>
                    </a:ext>
                  </a:extLst>
                </a:gridCol>
                <a:gridCol w="996154">
                  <a:extLst>
                    <a:ext uri="{9D8B030D-6E8A-4147-A177-3AD203B41FA5}">
                      <a16:colId xmlns:a16="http://schemas.microsoft.com/office/drawing/2014/main" val="20002"/>
                    </a:ext>
                  </a:extLst>
                </a:gridCol>
                <a:gridCol w="906588">
                  <a:extLst>
                    <a:ext uri="{9D8B030D-6E8A-4147-A177-3AD203B41FA5}">
                      <a16:colId xmlns:a16="http://schemas.microsoft.com/office/drawing/2014/main" val="20003"/>
                    </a:ext>
                  </a:extLst>
                </a:gridCol>
                <a:gridCol w="906588">
                  <a:extLst>
                    <a:ext uri="{9D8B030D-6E8A-4147-A177-3AD203B41FA5}">
                      <a16:colId xmlns:a16="http://schemas.microsoft.com/office/drawing/2014/main" val="20004"/>
                    </a:ext>
                  </a:extLst>
                </a:gridCol>
                <a:gridCol w="906588">
                  <a:extLst>
                    <a:ext uri="{9D8B030D-6E8A-4147-A177-3AD203B41FA5}">
                      <a16:colId xmlns:a16="http://schemas.microsoft.com/office/drawing/2014/main" val="20005"/>
                    </a:ext>
                  </a:extLst>
                </a:gridCol>
                <a:gridCol w="906588">
                  <a:extLst>
                    <a:ext uri="{9D8B030D-6E8A-4147-A177-3AD203B41FA5}">
                      <a16:colId xmlns:a16="http://schemas.microsoft.com/office/drawing/2014/main" val="20006"/>
                    </a:ext>
                  </a:extLst>
                </a:gridCol>
                <a:gridCol w="906588">
                  <a:extLst>
                    <a:ext uri="{9D8B030D-6E8A-4147-A177-3AD203B41FA5}">
                      <a16:colId xmlns:a16="http://schemas.microsoft.com/office/drawing/2014/main" val="20007"/>
                    </a:ext>
                  </a:extLst>
                </a:gridCol>
              </a:tblGrid>
              <a:tr h="200825">
                <a:tc>
                  <a:txBody>
                    <a:bodyPr/>
                    <a:lstStyle/>
                    <a:p>
                      <a:pPr algn="l"/>
                      <a:endParaRPr lang="en-US" sz="1400" b="1" i="1" dirty="0">
                        <a:solidFill>
                          <a:schemeClr val="tx1"/>
                        </a:solidFill>
                      </a:endParaRPr>
                    </a:p>
                  </a:txBody>
                  <a:tcPr anchor="ctr">
                    <a:noFill/>
                  </a:tcPr>
                </a:tc>
                <a:tc>
                  <a:txBody>
                    <a:bodyPr/>
                    <a:lstStyle/>
                    <a:p>
                      <a:pPr algn="ctr"/>
                      <a:endParaRPr lang="en-US" sz="1400" b="1" i="1" dirty="0">
                        <a:solidFill>
                          <a:schemeClr val="tx1"/>
                        </a:solidFill>
                      </a:endParaRPr>
                    </a:p>
                  </a:txBody>
                  <a:tcPr anchor="ctr">
                    <a:lnR w="12700" cap="flat" cmpd="sng" algn="ctr">
                      <a:solidFill>
                        <a:schemeClr val="tx1"/>
                      </a:solidFill>
                      <a:prstDash val="solid"/>
                      <a:round/>
                      <a:headEnd type="none" w="med" len="med"/>
                      <a:tailEnd type="none" w="med" len="med"/>
                    </a:lnR>
                    <a:noFill/>
                  </a:tcPr>
                </a:tc>
                <a:tc gridSpan="3">
                  <a:txBody>
                    <a:bodyPr/>
                    <a:lstStyle/>
                    <a:p>
                      <a:pPr marL="0" marR="0" indent="0" algn="ctr" defTabSz="685733" rtl="0" eaLnBrk="1" fontAlgn="auto" latinLnBrk="0" hangingPunct="1">
                        <a:lnSpc>
                          <a:spcPct val="100000"/>
                        </a:lnSpc>
                        <a:spcBef>
                          <a:spcPts val="0"/>
                        </a:spcBef>
                        <a:spcAft>
                          <a:spcPts val="0"/>
                        </a:spcAft>
                        <a:buClrTx/>
                        <a:buSzTx/>
                        <a:buFontTx/>
                        <a:buNone/>
                        <a:tabLst/>
                        <a:defRPr/>
                      </a:pPr>
                      <a:r>
                        <a:rPr lang="en-US" sz="1400" b="0" i="0" dirty="0">
                          <a:solidFill>
                            <a:schemeClr val="tx1"/>
                          </a:solidFill>
                        </a:rPr>
                        <a:t>Inbound reach (instrumental)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400" b="1" i="1" dirty="0">
                        <a:solidFill>
                          <a:schemeClr val="tx1"/>
                        </a:solidFill>
                      </a:endParaRPr>
                    </a:p>
                  </a:txBody>
                  <a:tcPr anchor="ctr"/>
                </a:tc>
                <a:tc hMerge="1">
                  <a:txBody>
                    <a:bodyPr/>
                    <a:lstStyle/>
                    <a:p>
                      <a:pPr algn="ctr"/>
                      <a:endParaRPr lang="en-US" sz="1400" b="1" i="1" dirty="0">
                        <a:solidFill>
                          <a:schemeClr val="tx1"/>
                        </a:solidFill>
                      </a:endParaRPr>
                    </a:p>
                  </a:txBody>
                  <a:tcPr anchor="ctr"/>
                </a:tc>
                <a:tc gridSpan="3">
                  <a:txBody>
                    <a:bodyPr/>
                    <a:lstStyle/>
                    <a:p>
                      <a:pPr algn="ctr"/>
                      <a:r>
                        <a:rPr lang="en-US" sz="1400" b="0" i="0" dirty="0">
                          <a:solidFill>
                            <a:schemeClr val="tx1"/>
                          </a:solidFill>
                        </a:rPr>
                        <a:t>Outbound reach (instrumental)</a:t>
                      </a:r>
                    </a:p>
                  </a:txBody>
                  <a:tcPr anchor="ctr">
                    <a:lnL w="12700" cap="flat" cmpd="sng" algn="ctr">
                      <a:solidFill>
                        <a:schemeClr val="tx1"/>
                      </a:solidFill>
                      <a:prstDash val="solid"/>
                      <a:round/>
                      <a:headEnd type="none" w="med" len="med"/>
                      <a:tailEnd type="none" w="med" len="med"/>
                    </a:lnL>
                    <a:noFill/>
                  </a:tcPr>
                </a:tc>
                <a:tc hMerge="1">
                  <a:txBody>
                    <a:bodyPr/>
                    <a:lstStyle/>
                    <a:p>
                      <a:pPr algn="ctr"/>
                      <a:endParaRPr lang="en-US" sz="1400" b="1" i="1" dirty="0">
                        <a:solidFill>
                          <a:schemeClr val="tx1"/>
                        </a:solidFill>
                      </a:endParaRPr>
                    </a:p>
                  </a:txBody>
                  <a:tcPr anchor="ctr"/>
                </a:tc>
                <a:tc hMerge="1">
                  <a:txBody>
                    <a:bodyPr/>
                    <a:lstStyle/>
                    <a:p>
                      <a:pPr algn="ctr"/>
                      <a:endParaRPr lang="en-US" sz="1400" b="1" i="1" dirty="0">
                        <a:solidFill>
                          <a:schemeClr val="tx1"/>
                        </a:solidFill>
                      </a:endParaRPr>
                    </a:p>
                  </a:txBody>
                  <a:tcPr anchor="ctr"/>
                </a:tc>
                <a:extLst>
                  <a:ext uri="{0D108BD9-81ED-4DB2-BD59-A6C34878D82A}">
                    <a16:rowId xmlns:a16="http://schemas.microsoft.com/office/drawing/2014/main" val="10000"/>
                  </a:ext>
                </a:extLst>
              </a:tr>
              <a:tr h="200825">
                <a:tc>
                  <a:txBody>
                    <a:bodyPr/>
                    <a:lstStyle/>
                    <a:p>
                      <a:pPr algn="l"/>
                      <a:r>
                        <a:rPr lang="en-US" sz="1400" b="1" i="1" dirty="0">
                          <a:solidFill>
                            <a:schemeClr val="tx1"/>
                          </a:solidFill>
                        </a:rPr>
                        <a:t>Org level</a:t>
                      </a:r>
                    </a:p>
                  </a:txBody>
                  <a:tcPr anchor="ctr"/>
                </a:tc>
                <a:tc>
                  <a:txBody>
                    <a:bodyPr/>
                    <a:lstStyle/>
                    <a:p>
                      <a:pPr algn="ctr"/>
                      <a:r>
                        <a:rPr lang="en-US" sz="1400" b="1" i="1" dirty="0">
                          <a:solidFill>
                            <a:schemeClr val="tx1"/>
                          </a:solidFill>
                        </a:rPr>
                        <a:t>N</a:t>
                      </a:r>
                    </a:p>
                  </a:txBody>
                  <a:tcPr anchor="ctr">
                    <a:lnR w="12700" cap="flat" cmpd="sng" algn="ctr">
                      <a:solidFill>
                        <a:schemeClr val="tx1"/>
                      </a:solidFill>
                      <a:prstDash val="solid"/>
                      <a:round/>
                      <a:headEnd type="none" w="med" len="med"/>
                      <a:tailEnd type="none" w="med" len="med"/>
                    </a:lnR>
                  </a:tcPr>
                </a:tc>
                <a:tc>
                  <a:txBody>
                    <a:bodyPr/>
                    <a:lstStyle/>
                    <a:p>
                      <a:pPr algn="ctr"/>
                      <a:r>
                        <a:rPr lang="en-US" sz="1400" b="1" i="1" dirty="0">
                          <a:solidFill>
                            <a:schemeClr val="tx1"/>
                          </a:solidFill>
                        </a:rPr>
                        <a:t>Mean</a:t>
                      </a:r>
                    </a:p>
                  </a:txBody>
                  <a:tcPr anchor="ctr">
                    <a:lnL w="12700" cap="flat" cmpd="sng" algn="ctr">
                      <a:solidFill>
                        <a:schemeClr val="tx1"/>
                      </a:solidFill>
                      <a:prstDash val="solid"/>
                      <a:round/>
                      <a:headEnd type="none" w="med" len="med"/>
                      <a:tailEnd type="none" w="med" len="med"/>
                    </a:lnL>
                  </a:tcPr>
                </a:tc>
                <a:tc>
                  <a:txBody>
                    <a:bodyPr/>
                    <a:lstStyle/>
                    <a:p>
                      <a:pPr algn="ctr"/>
                      <a:r>
                        <a:rPr lang="en-US" sz="1400" b="1" i="1" dirty="0">
                          <a:solidFill>
                            <a:schemeClr val="tx1"/>
                          </a:solidFill>
                        </a:rPr>
                        <a:t>S.D.</a:t>
                      </a:r>
                    </a:p>
                  </a:txBody>
                  <a:tcPr anchor="ctr"/>
                </a:tc>
                <a:tc>
                  <a:txBody>
                    <a:bodyPr/>
                    <a:lstStyle/>
                    <a:p>
                      <a:pPr algn="ctr"/>
                      <a:r>
                        <a:rPr lang="en-US" sz="1400" b="1" i="1" dirty="0">
                          <a:solidFill>
                            <a:schemeClr val="tx1"/>
                          </a:solidFill>
                        </a:rPr>
                        <a:t>Range</a:t>
                      </a:r>
                    </a:p>
                  </a:txBody>
                  <a:tcPr anchor="ctr">
                    <a:lnR w="12700" cap="flat" cmpd="sng" algn="ctr">
                      <a:solidFill>
                        <a:schemeClr val="tx1"/>
                      </a:solidFill>
                      <a:prstDash val="solid"/>
                      <a:round/>
                      <a:headEnd type="none" w="med" len="med"/>
                      <a:tailEnd type="none" w="med" len="med"/>
                    </a:lnR>
                  </a:tcPr>
                </a:tc>
                <a:tc>
                  <a:txBody>
                    <a:bodyPr/>
                    <a:lstStyle/>
                    <a:p>
                      <a:pPr algn="ctr"/>
                      <a:r>
                        <a:rPr lang="en-US" sz="1400" b="1" i="1" dirty="0">
                          <a:solidFill>
                            <a:schemeClr val="tx1"/>
                          </a:solidFill>
                        </a:rPr>
                        <a:t>Mean</a:t>
                      </a:r>
                    </a:p>
                  </a:txBody>
                  <a:tcPr anchor="ctr">
                    <a:lnL w="12700" cap="flat" cmpd="sng" algn="ctr">
                      <a:solidFill>
                        <a:schemeClr val="tx1"/>
                      </a:solidFill>
                      <a:prstDash val="solid"/>
                      <a:round/>
                      <a:headEnd type="none" w="med" len="med"/>
                      <a:tailEnd type="none" w="med" len="med"/>
                    </a:lnL>
                  </a:tcPr>
                </a:tc>
                <a:tc>
                  <a:txBody>
                    <a:bodyPr/>
                    <a:lstStyle/>
                    <a:p>
                      <a:pPr algn="ctr"/>
                      <a:r>
                        <a:rPr lang="en-US" sz="1400" b="1" i="1" dirty="0">
                          <a:solidFill>
                            <a:schemeClr val="tx1"/>
                          </a:solidFill>
                        </a:rPr>
                        <a:t>S.D.</a:t>
                      </a:r>
                    </a:p>
                  </a:txBody>
                  <a:tcPr anchor="ctr"/>
                </a:tc>
                <a:tc>
                  <a:txBody>
                    <a:bodyPr/>
                    <a:lstStyle/>
                    <a:p>
                      <a:pPr algn="ctr"/>
                      <a:r>
                        <a:rPr lang="en-US" sz="1400" b="1" i="1" dirty="0">
                          <a:solidFill>
                            <a:schemeClr val="tx1"/>
                          </a:solidFill>
                        </a:rPr>
                        <a:t>Range</a:t>
                      </a:r>
                    </a:p>
                  </a:txBody>
                  <a:tcPr anchor="ctr"/>
                </a:tc>
                <a:extLst>
                  <a:ext uri="{0D108BD9-81ED-4DB2-BD59-A6C34878D82A}">
                    <a16:rowId xmlns:a16="http://schemas.microsoft.com/office/drawing/2014/main" val="10001"/>
                  </a:ext>
                </a:extLst>
              </a:tr>
              <a:tr h="200825">
                <a:tc>
                  <a:txBody>
                    <a:bodyPr/>
                    <a:lstStyle/>
                    <a:p>
                      <a:pPr algn="l"/>
                      <a:r>
                        <a:rPr lang="en-US" sz="1400" dirty="0">
                          <a:solidFill>
                            <a:schemeClr val="tx1"/>
                          </a:solidFill>
                        </a:rPr>
                        <a:t>Entry level</a:t>
                      </a:r>
                    </a:p>
                  </a:txBody>
                  <a:tcPr anchor="ctr"/>
                </a:tc>
                <a:tc>
                  <a:txBody>
                    <a:bodyPr/>
                    <a:lstStyle/>
                    <a:p>
                      <a:pPr algn="ctr"/>
                      <a:r>
                        <a:rPr lang="en-US" sz="1500" kern="1200" dirty="0">
                          <a:solidFill>
                            <a:schemeClr val="tx1"/>
                          </a:solidFill>
                          <a:latin typeface="+mn-lt"/>
                          <a:ea typeface="+mn-ea"/>
                          <a:cs typeface="+mn-cs"/>
                        </a:rPr>
                        <a:t>32</a:t>
                      </a:r>
                    </a:p>
                  </a:txBody>
                  <a:tcPr anchor="ctr">
                    <a:lnR w="12700" cap="flat" cmpd="sng" algn="ctr">
                      <a:solidFill>
                        <a:schemeClr val="tx1"/>
                      </a:solidFill>
                      <a:prstDash val="solid"/>
                      <a:round/>
                      <a:headEnd type="none" w="med" len="med"/>
                      <a:tailEnd type="none" w="med" len="med"/>
                    </a:lnR>
                  </a:tcPr>
                </a:tc>
                <a:tc>
                  <a:txBody>
                    <a:bodyPr/>
                    <a:lstStyle/>
                    <a:p>
                      <a:pPr algn="ctr" fontAlgn="t"/>
                      <a:r>
                        <a:rPr lang="en-US" sz="1400" kern="1200" dirty="0">
                          <a:solidFill>
                            <a:schemeClr val="tx1"/>
                          </a:solidFill>
                          <a:latin typeface="+mn-lt"/>
                          <a:ea typeface="+mn-ea"/>
                          <a:cs typeface="+mn-cs"/>
                        </a:rPr>
                        <a:t>99.92</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t"/>
                      <a:r>
                        <a:rPr lang="en-US" sz="1400" kern="1200" dirty="0">
                          <a:solidFill>
                            <a:schemeClr val="tx1"/>
                          </a:solidFill>
                          <a:latin typeface="+mn-lt"/>
                          <a:ea typeface="+mn-ea"/>
                          <a:cs typeface="+mn-cs"/>
                        </a:rPr>
                        <a:t>0.46</a:t>
                      </a:r>
                    </a:p>
                  </a:txBody>
                  <a:tcPr marL="9525" marR="9525" marT="9525" marB="0" anchor="ctr"/>
                </a:tc>
                <a:tc>
                  <a:txBody>
                    <a:bodyPr/>
                    <a:lstStyle/>
                    <a:p>
                      <a:pPr algn="ctr" fontAlgn="t"/>
                      <a:r>
                        <a:rPr lang="en-US" sz="1400" kern="1200" dirty="0">
                          <a:solidFill>
                            <a:schemeClr val="tx1"/>
                          </a:solidFill>
                          <a:latin typeface="+mn-lt"/>
                          <a:ea typeface="+mn-ea"/>
                          <a:cs typeface="+mn-cs"/>
                        </a:rPr>
                        <a:t>97.4-100</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t"/>
                      <a:r>
                        <a:rPr lang="en-US" sz="1400" kern="1200" dirty="0">
                          <a:solidFill>
                            <a:schemeClr val="tx1"/>
                          </a:solidFill>
                          <a:latin typeface="+mn-lt"/>
                          <a:ea typeface="+mn-ea"/>
                          <a:cs typeface="+mn-cs"/>
                        </a:rPr>
                        <a:t>96.77</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t"/>
                      <a:r>
                        <a:rPr lang="en-US" sz="1400" kern="1200" dirty="0">
                          <a:solidFill>
                            <a:schemeClr val="tx1"/>
                          </a:solidFill>
                          <a:latin typeface="+mn-lt"/>
                          <a:ea typeface="+mn-ea"/>
                          <a:cs typeface="+mn-cs"/>
                        </a:rPr>
                        <a:t>12.21</a:t>
                      </a:r>
                    </a:p>
                  </a:txBody>
                  <a:tcPr marL="9525" marR="9525" marT="9525" marB="0" anchor="ctr"/>
                </a:tc>
                <a:tc>
                  <a:txBody>
                    <a:bodyPr/>
                    <a:lstStyle/>
                    <a:p>
                      <a:pPr algn="ctr" fontAlgn="t"/>
                      <a:r>
                        <a:rPr lang="en-US" sz="1400" kern="1200" dirty="0">
                          <a:solidFill>
                            <a:schemeClr val="tx1"/>
                          </a:solidFill>
                          <a:latin typeface="+mn-lt"/>
                          <a:ea typeface="+mn-ea"/>
                          <a:cs typeface="+mn-cs"/>
                        </a:rPr>
                        <a:t>30.3-100</a:t>
                      </a:r>
                    </a:p>
                  </a:txBody>
                  <a:tcPr marL="9525" marR="9525" marT="9525" marB="0" anchor="ctr"/>
                </a:tc>
                <a:extLst>
                  <a:ext uri="{0D108BD9-81ED-4DB2-BD59-A6C34878D82A}">
                    <a16:rowId xmlns:a16="http://schemas.microsoft.com/office/drawing/2014/main" val="10002"/>
                  </a:ext>
                </a:extLst>
              </a:tr>
              <a:tr h="200825">
                <a:tc>
                  <a:txBody>
                    <a:bodyPr/>
                    <a:lstStyle/>
                    <a:p>
                      <a:pPr algn="l"/>
                      <a:r>
                        <a:rPr lang="en-US" sz="1400" dirty="0">
                          <a:solidFill>
                            <a:schemeClr val="tx1"/>
                          </a:solidFill>
                        </a:rPr>
                        <a:t>Mid level</a:t>
                      </a:r>
                    </a:p>
                  </a:txBody>
                  <a:tcPr anchor="ctr"/>
                </a:tc>
                <a:tc>
                  <a:txBody>
                    <a:bodyPr/>
                    <a:lstStyle/>
                    <a:p>
                      <a:pPr algn="ctr"/>
                      <a:r>
                        <a:rPr lang="en-US" sz="1500" kern="1200" dirty="0">
                          <a:solidFill>
                            <a:schemeClr val="tx1"/>
                          </a:solidFill>
                          <a:latin typeface="+mn-lt"/>
                          <a:ea typeface="+mn-ea"/>
                          <a:cs typeface="+mn-cs"/>
                        </a:rPr>
                        <a:t>78</a:t>
                      </a:r>
                    </a:p>
                  </a:txBody>
                  <a:tcPr anchor="ctr">
                    <a:lnR w="12700" cap="flat" cmpd="sng" algn="ctr">
                      <a:solidFill>
                        <a:schemeClr val="tx1"/>
                      </a:solidFill>
                      <a:prstDash val="solid"/>
                      <a:round/>
                      <a:headEnd type="none" w="med" len="med"/>
                      <a:tailEnd type="none" w="med" len="med"/>
                    </a:lnR>
                  </a:tcPr>
                </a:tc>
                <a:tc>
                  <a:txBody>
                    <a:bodyPr/>
                    <a:lstStyle/>
                    <a:p>
                      <a:pPr algn="ctr" fontAlgn="t"/>
                      <a:r>
                        <a:rPr lang="en-US" sz="1400" kern="1200" dirty="0">
                          <a:solidFill>
                            <a:schemeClr val="tx1"/>
                          </a:solidFill>
                          <a:latin typeface="+mn-lt"/>
                          <a:ea typeface="+mn-ea"/>
                          <a:cs typeface="+mn-cs"/>
                        </a:rPr>
                        <a:t>97.44</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t"/>
                      <a:r>
                        <a:rPr lang="en-US" sz="1400" kern="1200" dirty="0">
                          <a:solidFill>
                            <a:schemeClr val="tx1"/>
                          </a:solidFill>
                          <a:latin typeface="+mn-lt"/>
                          <a:ea typeface="+mn-ea"/>
                          <a:cs typeface="+mn-cs"/>
                        </a:rPr>
                        <a:t>15.91</a:t>
                      </a:r>
                    </a:p>
                  </a:txBody>
                  <a:tcPr marL="9525" marR="9525" marT="9525" marB="0" anchor="ctr"/>
                </a:tc>
                <a:tc>
                  <a:txBody>
                    <a:bodyPr/>
                    <a:lstStyle/>
                    <a:p>
                      <a:pPr marL="0" marR="0" indent="0" algn="ctr" defTabSz="685733" rtl="0" eaLnBrk="1" fontAlgn="t"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0-100</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t"/>
                      <a:r>
                        <a:rPr lang="en-US" sz="1400" kern="1200" dirty="0">
                          <a:solidFill>
                            <a:schemeClr val="tx1"/>
                          </a:solidFill>
                          <a:latin typeface="+mn-lt"/>
                          <a:ea typeface="+mn-ea"/>
                          <a:cs typeface="+mn-cs"/>
                        </a:rPr>
                        <a:t>96.64</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t"/>
                      <a:r>
                        <a:rPr lang="en-US" sz="1400" kern="1200" dirty="0">
                          <a:solidFill>
                            <a:schemeClr val="tx1"/>
                          </a:solidFill>
                          <a:latin typeface="+mn-lt"/>
                          <a:ea typeface="+mn-ea"/>
                          <a:cs typeface="+mn-cs"/>
                        </a:rPr>
                        <a:t>4.89</a:t>
                      </a:r>
                    </a:p>
                  </a:txBody>
                  <a:tcPr marL="9525" marR="9525" marT="9525" marB="0" anchor="ctr"/>
                </a:tc>
                <a:tc>
                  <a:txBody>
                    <a:bodyPr/>
                    <a:lstStyle/>
                    <a:p>
                      <a:pPr algn="ctr" fontAlgn="t"/>
                      <a:r>
                        <a:rPr lang="en-US" sz="1400" kern="1200" dirty="0">
                          <a:solidFill>
                            <a:schemeClr val="tx1"/>
                          </a:solidFill>
                          <a:latin typeface="+mn-lt"/>
                          <a:ea typeface="+mn-ea"/>
                          <a:cs typeface="+mn-cs"/>
                        </a:rPr>
                        <a:t>60.7-100</a:t>
                      </a:r>
                    </a:p>
                  </a:txBody>
                  <a:tcPr marL="9525" marR="9525" marT="9525" marB="0" anchor="ctr"/>
                </a:tc>
                <a:extLst>
                  <a:ext uri="{0D108BD9-81ED-4DB2-BD59-A6C34878D82A}">
                    <a16:rowId xmlns:a16="http://schemas.microsoft.com/office/drawing/2014/main" val="10003"/>
                  </a:ext>
                </a:extLst>
              </a:tr>
              <a:tr h="200825">
                <a:tc>
                  <a:txBody>
                    <a:bodyPr/>
                    <a:lstStyle/>
                    <a:p>
                      <a:pPr algn="l"/>
                      <a:r>
                        <a:rPr lang="en-US" sz="1400" dirty="0">
                          <a:solidFill>
                            <a:schemeClr val="tx1"/>
                          </a:solidFill>
                        </a:rPr>
                        <a:t>Senior level</a:t>
                      </a:r>
                    </a:p>
                  </a:txBody>
                  <a:tcPr anchor="ctr"/>
                </a:tc>
                <a:tc>
                  <a:txBody>
                    <a:bodyPr/>
                    <a:lstStyle/>
                    <a:p>
                      <a:pPr algn="ctr"/>
                      <a:r>
                        <a:rPr lang="en-US" sz="1500" kern="1200" dirty="0">
                          <a:solidFill>
                            <a:schemeClr val="tx1"/>
                          </a:solidFill>
                          <a:latin typeface="+mn-lt"/>
                          <a:ea typeface="+mn-ea"/>
                          <a:cs typeface="+mn-cs"/>
                        </a:rPr>
                        <a:t>9</a:t>
                      </a:r>
                    </a:p>
                  </a:txBody>
                  <a:tcPr anchor="ctr">
                    <a:lnR w="12700" cap="flat" cmpd="sng" algn="ctr">
                      <a:solidFill>
                        <a:schemeClr val="tx1"/>
                      </a:solidFill>
                      <a:prstDash val="solid"/>
                      <a:round/>
                      <a:headEnd type="none" w="med" len="med"/>
                      <a:tailEnd type="none" w="med" len="med"/>
                    </a:lnR>
                  </a:tcPr>
                </a:tc>
                <a:tc>
                  <a:txBody>
                    <a:bodyPr/>
                    <a:lstStyle/>
                    <a:p>
                      <a:pPr algn="ctr" fontAlgn="t"/>
                      <a:r>
                        <a:rPr lang="en-US" sz="1400" kern="1200" dirty="0">
                          <a:solidFill>
                            <a:schemeClr val="tx1"/>
                          </a:solidFill>
                          <a:latin typeface="+mn-lt"/>
                          <a:ea typeface="+mn-ea"/>
                          <a:cs typeface="+mn-cs"/>
                        </a:rPr>
                        <a:t>88.60</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t"/>
                      <a:r>
                        <a:rPr lang="en-US" sz="1400" kern="1200" dirty="0">
                          <a:solidFill>
                            <a:schemeClr val="tx1"/>
                          </a:solidFill>
                          <a:latin typeface="+mn-lt"/>
                          <a:ea typeface="+mn-ea"/>
                          <a:cs typeface="+mn-cs"/>
                        </a:rPr>
                        <a:t>33.24</a:t>
                      </a:r>
                    </a:p>
                  </a:txBody>
                  <a:tcPr marL="9525" marR="9525" marT="9525" marB="0" anchor="ctr"/>
                </a:tc>
                <a:tc>
                  <a:txBody>
                    <a:bodyPr/>
                    <a:lstStyle/>
                    <a:p>
                      <a:pPr marL="0" marR="0" indent="0" algn="ctr" defTabSz="685733" rtl="0" eaLnBrk="1" fontAlgn="t"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0-100</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t"/>
                      <a:r>
                        <a:rPr lang="en-US" sz="1400" kern="1200" dirty="0">
                          <a:solidFill>
                            <a:schemeClr val="tx1"/>
                          </a:solidFill>
                          <a:latin typeface="+mn-lt"/>
                          <a:ea typeface="+mn-ea"/>
                          <a:cs typeface="+mn-cs"/>
                        </a:rPr>
                        <a:t>92.97</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t"/>
                      <a:r>
                        <a:rPr lang="en-US" sz="1400" kern="1200" dirty="0">
                          <a:solidFill>
                            <a:schemeClr val="tx1"/>
                          </a:solidFill>
                          <a:latin typeface="+mn-lt"/>
                          <a:ea typeface="+mn-ea"/>
                          <a:cs typeface="+mn-cs"/>
                        </a:rPr>
                        <a:t>16.29</a:t>
                      </a:r>
                    </a:p>
                  </a:txBody>
                  <a:tcPr marL="9525" marR="9525" marT="9525" marB="0" anchor="ctr"/>
                </a:tc>
                <a:tc>
                  <a:txBody>
                    <a:bodyPr/>
                    <a:lstStyle/>
                    <a:p>
                      <a:pPr algn="ctr" fontAlgn="t"/>
                      <a:r>
                        <a:rPr lang="en-US" sz="1400" kern="1200" dirty="0">
                          <a:solidFill>
                            <a:schemeClr val="tx1"/>
                          </a:solidFill>
                          <a:latin typeface="+mn-lt"/>
                          <a:ea typeface="+mn-ea"/>
                          <a:cs typeface="+mn-cs"/>
                        </a:rPr>
                        <a:t>49.7-100</a:t>
                      </a:r>
                    </a:p>
                  </a:txBody>
                  <a:tcPr marL="9525" marR="9525" marT="9525" marB="0" anchor="ctr"/>
                </a:tc>
                <a:extLst>
                  <a:ext uri="{0D108BD9-81ED-4DB2-BD59-A6C34878D82A}">
                    <a16:rowId xmlns:a16="http://schemas.microsoft.com/office/drawing/2014/main" val="10004"/>
                  </a:ext>
                </a:extLst>
              </a:tr>
              <a:tr h="200825">
                <a:tc>
                  <a:txBody>
                    <a:bodyPr/>
                    <a:lstStyle/>
                    <a:p>
                      <a:pPr algn="l"/>
                      <a:r>
                        <a:rPr lang="en-US" sz="1400" dirty="0">
                          <a:solidFill>
                            <a:schemeClr val="tx1"/>
                          </a:solidFill>
                        </a:rPr>
                        <a:t>Executive level</a:t>
                      </a:r>
                    </a:p>
                  </a:txBody>
                  <a:tcPr anchor="ctr"/>
                </a:tc>
                <a:tc>
                  <a:txBody>
                    <a:bodyPr/>
                    <a:lstStyle/>
                    <a:p>
                      <a:pPr algn="ctr"/>
                      <a:r>
                        <a:rPr lang="en-US" sz="1500" kern="1200" dirty="0">
                          <a:solidFill>
                            <a:schemeClr val="tx1"/>
                          </a:solidFill>
                          <a:latin typeface="+mn-lt"/>
                          <a:ea typeface="+mn-ea"/>
                          <a:cs typeface="+mn-cs"/>
                        </a:rPr>
                        <a:t>5</a:t>
                      </a:r>
                    </a:p>
                  </a:txBody>
                  <a:tcPr anchor="ctr">
                    <a:lnR w="12700" cap="flat" cmpd="sng" algn="ctr">
                      <a:solidFill>
                        <a:schemeClr val="tx1"/>
                      </a:solidFill>
                      <a:prstDash val="solid"/>
                      <a:round/>
                      <a:headEnd type="none" w="med" len="med"/>
                      <a:tailEnd type="none" w="med" len="med"/>
                    </a:lnR>
                  </a:tcPr>
                </a:tc>
                <a:tc>
                  <a:txBody>
                    <a:bodyPr/>
                    <a:lstStyle/>
                    <a:p>
                      <a:pPr algn="ctr" fontAlgn="t"/>
                      <a:r>
                        <a:rPr lang="en-US" sz="1400" kern="1200" dirty="0">
                          <a:solidFill>
                            <a:schemeClr val="tx1"/>
                          </a:solidFill>
                          <a:latin typeface="+mn-lt"/>
                          <a:ea typeface="+mn-ea"/>
                          <a:cs typeface="+mn-cs"/>
                        </a:rPr>
                        <a:t>99.48</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t"/>
                      <a:r>
                        <a:rPr lang="en-US" sz="1400" kern="1200" dirty="0">
                          <a:solidFill>
                            <a:schemeClr val="tx1"/>
                          </a:solidFill>
                          <a:latin typeface="+mn-lt"/>
                          <a:ea typeface="+mn-ea"/>
                          <a:cs typeface="+mn-cs"/>
                        </a:rPr>
                        <a:t>1.15</a:t>
                      </a:r>
                    </a:p>
                  </a:txBody>
                  <a:tcPr marL="9525" marR="9525" marT="9525" marB="0" anchor="ctr"/>
                </a:tc>
                <a:tc>
                  <a:txBody>
                    <a:bodyPr/>
                    <a:lstStyle/>
                    <a:p>
                      <a:pPr algn="ctr" fontAlgn="t"/>
                      <a:r>
                        <a:rPr lang="en-US" sz="1400" kern="1200" dirty="0">
                          <a:solidFill>
                            <a:schemeClr val="tx1"/>
                          </a:solidFill>
                          <a:latin typeface="+mn-lt"/>
                          <a:ea typeface="+mn-ea"/>
                          <a:cs typeface="+mn-cs"/>
                        </a:rPr>
                        <a:t>97.4-100</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t"/>
                      <a:r>
                        <a:rPr lang="en-US" sz="1400" kern="1200" dirty="0">
                          <a:solidFill>
                            <a:schemeClr val="tx1"/>
                          </a:solidFill>
                          <a:latin typeface="+mn-lt"/>
                          <a:ea typeface="+mn-ea"/>
                          <a:cs typeface="+mn-cs"/>
                        </a:rPr>
                        <a:t>97.42</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t"/>
                      <a:r>
                        <a:rPr lang="en-US" sz="1400" kern="1200" dirty="0">
                          <a:solidFill>
                            <a:schemeClr val="tx1"/>
                          </a:solidFill>
                          <a:latin typeface="+mn-lt"/>
                          <a:ea typeface="+mn-ea"/>
                          <a:cs typeface="+mn-cs"/>
                        </a:rPr>
                        <a:t>1.58</a:t>
                      </a:r>
                    </a:p>
                  </a:txBody>
                  <a:tcPr marL="9525" marR="9525" marT="9525" marB="0" anchor="ctr"/>
                </a:tc>
                <a:tc>
                  <a:txBody>
                    <a:bodyPr/>
                    <a:lstStyle/>
                    <a:p>
                      <a:pPr algn="ctr" fontAlgn="t"/>
                      <a:r>
                        <a:rPr lang="en-US" sz="1400" kern="1200" dirty="0">
                          <a:solidFill>
                            <a:schemeClr val="tx1"/>
                          </a:solidFill>
                          <a:latin typeface="+mn-lt"/>
                          <a:ea typeface="+mn-ea"/>
                          <a:cs typeface="+mn-cs"/>
                        </a:rPr>
                        <a:t>96.1-100</a:t>
                      </a:r>
                    </a:p>
                  </a:txBody>
                  <a:tcPr marL="9525" marR="9525" marT="9525" marB="0" anchor="ctr"/>
                </a:tc>
                <a:extLst>
                  <a:ext uri="{0D108BD9-81ED-4DB2-BD59-A6C34878D82A}">
                    <a16:rowId xmlns:a16="http://schemas.microsoft.com/office/drawing/2014/main" val="10005"/>
                  </a:ext>
                </a:extLst>
              </a:tr>
              <a:tr h="200825">
                <a:tc>
                  <a:txBody>
                    <a:bodyPr/>
                    <a:lstStyle/>
                    <a:p>
                      <a:pPr algn="l"/>
                      <a:r>
                        <a:rPr lang="en-US" sz="1400" dirty="0">
                          <a:solidFill>
                            <a:schemeClr val="tx1"/>
                          </a:solidFill>
                        </a:rPr>
                        <a:t>All</a:t>
                      </a:r>
                    </a:p>
                  </a:txBody>
                  <a:tcPr anchor="ctr"/>
                </a:tc>
                <a:tc>
                  <a:txBody>
                    <a:bodyPr/>
                    <a:lstStyle/>
                    <a:p>
                      <a:pPr algn="ctr"/>
                      <a:r>
                        <a:rPr lang="en-US" sz="1500" kern="1200" dirty="0">
                          <a:solidFill>
                            <a:schemeClr val="tx1"/>
                          </a:solidFill>
                          <a:latin typeface="+mn-lt"/>
                          <a:ea typeface="+mn-ea"/>
                          <a:cs typeface="+mn-cs"/>
                        </a:rPr>
                        <a:t>124</a:t>
                      </a:r>
                    </a:p>
                  </a:txBody>
                  <a:tcPr anchor="ctr">
                    <a:lnR w="12700" cap="flat" cmpd="sng" algn="ctr">
                      <a:solidFill>
                        <a:schemeClr val="tx1"/>
                      </a:solidFill>
                      <a:prstDash val="solid"/>
                      <a:round/>
                      <a:headEnd type="none" w="med" len="med"/>
                      <a:tailEnd type="none" w="med" len="med"/>
                    </a:lnR>
                  </a:tcPr>
                </a:tc>
                <a:tc>
                  <a:txBody>
                    <a:bodyPr/>
                    <a:lstStyle/>
                    <a:p>
                      <a:pPr algn="ctr" fontAlgn="t"/>
                      <a:r>
                        <a:rPr lang="en-US" sz="1400" kern="1200" dirty="0">
                          <a:solidFill>
                            <a:schemeClr val="tx1"/>
                          </a:solidFill>
                          <a:latin typeface="+mn-lt"/>
                          <a:ea typeface="+mn-ea"/>
                          <a:cs typeface="+mn-cs"/>
                        </a:rPr>
                        <a:t>97.52</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t"/>
                      <a:r>
                        <a:rPr lang="en-US" sz="1400" kern="1200" dirty="0">
                          <a:solidFill>
                            <a:schemeClr val="tx1"/>
                          </a:solidFill>
                          <a:latin typeface="+mn-lt"/>
                          <a:ea typeface="+mn-ea"/>
                          <a:cs typeface="+mn-cs"/>
                        </a:rPr>
                        <a:t>15.42</a:t>
                      </a:r>
                    </a:p>
                  </a:txBody>
                  <a:tcPr marL="9525" marR="9525" marT="9525" marB="0" anchor="ctr"/>
                </a:tc>
                <a:tc>
                  <a:txBody>
                    <a:bodyPr/>
                    <a:lstStyle/>
                    <a:p>
                      <a:pPr algn="ctr" fontAlgn="t"/>
                      <a:r>
                        <a:rPr lang="en-US" sz="1400" kern="1200" dirty="0">
                          <a:solidFill>
                            <a:schemeClr val="tx1"/>
                          </a:solidFill>
                          <a:latin typeface="+mn-lt"/>
                          <a:ea typeface="+mn-ea"/>
                          <a:cs typeface="+mn-cs"/>
                        </a:rPr>
                        <a:t>0-100</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t"/>
                      <a:r>
                        <a:rPr lang="en-US" sz="1400" kern="1200" dirty="0">
                          <a:solidFill>
                            <a:schemeClr val="tx1"/>
                          </a:solidFill>
                          <a:latin typeface="+mn-lt"/>
                          <a:ea typeface="+mn-ea"/>
                          <a:cs typeface="+mn-cs"/>
                        </a:rPr>
                        <a:t>96.44</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t"/>
                      <a:r>
                        <a:rPr lang="en-US" sz="1400" kern="1200" dirty="0">
                          <a:solidFill>
                            <a:schemeClr val="tx1"/>
                          </a:solidFill>
                          <a:latin typeface="+mn-lt"/>
                          <a:ea typeface="+mn-ea"/>
                          <a:cs typeface="+mn-cs"/>
                        </a:rPr>
                        <a:t>8.42</a:t>
                      </a:r>
                    </a:p>
                  </a:txBody>
                  <a:tcPr marL="9525" marR="9525" marT="9525" marB="0" anchor="ctr"/>
                </a:tc>
                <a:tc>
                  <a:txBody>
                    <a:bodyPr/>
                    <a:lstStyle/>
                    <a:p>
                      <a:pPr algn="ctr" fontAlgn="t"/>
                      <a:r>
                        <a:rPr lang="en-US" sz="1400" kern="1200" dirty="0">
                          <a:solidFill>
                            <a:schemeClr val="tx1"/>
                          </a:solidFill>
                          <a:latin typeface="+mn-lt"/>
                          <a:ea typeface="+mn-ea"/>
                          <a:cs typeface="+mn-cs"/>
                        </a:rPr>
                        <a:t>30.3-100</a:t>
                      </a:r>
                    </a:p>
                  </a:txBody>
                  <a:tcPr marL="9525" marR="9525" marT="9525" marB="0" anchor="ctr"/>
                </a:tc>
                <a:extLst>
                  <a:ext uri="{0D108BD9-81ED-4DB2-BD59-A6C34878D82A}">
                    <a16:rowId xmlns:a16="http://schemas.microsoft.com/office/drawing/2014/main" val="10006"/>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0"/>
          </p:nvPr>
        </p:nvSpPr>
        <p:spPr/>
        <p:txBody>
          <a:bodyPr/>
          <a:lstStyle/>
          <a:p>
            <a:r>
              <a:rPr lang="en-US" dirty="0"/>
              <a:t>Density</a:t>
            </a:r>
          </a:p>
        </p:txBody>
      </p:sp>
      <p:sp>
        <p:nvSpPr>
          <p:cNvPr id="3" name="Text Placeholder 2"/>
          <p:cNvSpPr>
            <a:spLocks noGrp="1"/>
          </p:cNvSpPr>
          <p:nvPr>
            <p:ph type="body" sz="half" idx="11"/>
          </p:nvPr>
        </p:nvSpPr>
        <p:spPr>
          <a:xfrm>
            <a:off x="800354" y="965772"/>
            <a:ext cx="8492897" cy="1345914"/>
          </a:xfrm>
        </p:spPr>
        <p:txBody>
          <a:bodyPr/>
          <a:lstStyle/>
          <a:p>
            <a:pPr>
              <a:lnSpc>
                <a:spcPct val="120000"/>
              </a:lnSpc>
              <a:spcBef>
                <a:spcPts val="600"/>
              </a:spcBef>
              <a:buFont typeface="Arial" pitchFamily="34" charset="0"/>
              <a:buChar char="•"/>
            </a:pPr>
            <a:r>
              <a:rPr lang="en-US" sz="1400" dirty="0"/>
              <a:t> What it measures: </a:t>
            </a:r>
            <a:r>
              <a:rPr lang="en-US" sz="1400" i="1" dirty="0"/>
              <a:t>Density</a:t>
            </a:r>
            <a:r>
              <a:rPr lang="en-US" sz="1400" b="0" dirty="0"/>
              <a:t> reflects the degree to which the people you’re connected to are connected amongst themselves. It ranges from 0 (zero closure) to 100 (full closure).</a:t>
            </a:r>
          </a:p>
          <a:p>
            <a:pPr>
              <a:lnSpc>
                <a:spcPct val="120000"/>
              </a:lnSpc>
              <a:spcBef>
                <a:spcPts val="600"/>
              </a:spcBef>
              <a:buFont typeface="Arial" pitchFamily="34" charset="0"/>
              <a:buChar char="•"/>
            </a:pPr>
            <a:r>
              <a:rPr lang="en-US" sz="1400" b="0" dirty="0"/>
              <a:t> Both dense and sparse (personal) networks are beneficial for different reasons. The key is “striking a balance.” </a:t>
            </a:r>
          </a:p>
          <a:p>
            <a:pPr>
              <a:lnSpc>
                <a:spcPct val="120000"/>
              </a:lnSpc>
              <a:spcBef>
                <a:spcPts val="600"/>
              </a:spcBef>
            </a:pPr>
            <a:endParaRPr lang="en-US" sz="1400" dirty="0"/>
          </a:p>
          <a:p>
            <a:pPr>
              <a:lnSpc>
                <a:spcPct val="120000"/>
              </a:lnSpc>
              <a:spcBef>
                <a:spcPts val="600"/>
              </a:spcBef>
            </a:pPr>
            <a:endParaRPr lang="en-US" sz="1400" dirty="0"/>
          </a:p>
        </p:txBody>
      </p:sp>
      <p:grpSp>
        <p:nvGrpSpPr>
          <p:cNvPr id="4" name="Group 3"/>
          <p:cNvGrpSpPr/>
          <p:nvPr/>
        </p:nvGrpSpPr>
        <p:grpSpPr>
          <a:xfrm>
            <a:off x="6846922" y="2043372"/>
            <a:ext cx="1409700" cy="1492250"/>
            <a:chOff x="1573457" y="1777585"/>
            <a:chExt cx="1771650" cy="1739900"/>
          </a:xfrm>
        </p:grpSpPr>
        <p:sp>
          <p:nvSpPr>
            <p:cNvPr id="5" name="Freeform 6"/>
            <p:cNvSpPr>
              <a:spLocks/>
            </p:cNvSpPr>
            <p:nvPr/>
          </p:nvSpPr>
          <p:spPr bwMode="auto">
            <a:xfrm>
              <a:off x="1621082" y="1850610"/>
              <a:ext cx="1666875" cy="1628775"/>
            </a:xfrm>
            <a:custGeom>
              <a:avLst/>
              <a:gdLst>
                <a:gd name="T0" fmla="*/ 1352550 w 1050"/>
                <a:gd name="T1" fmla="*/ 1504950 h 1026"/>
                <a:gd name="T2" fmla="*/ 371475 w 1050"/>
                <a:gd name="T3" fmla="*/ 1628775 h 1026"/>
                <a:gd name="T4" fmla="*/ 0 w 1050"/>
                <a:gd name="T5" fmla="*/ 771525 h 1026"/>
                <a:gd name="T6" fmla="*/ 638175 w 1050"/>
                <a:gd name="T7" fmla="*/ 0 h 1026"/>
                <a:gd name="T8" fmla="*/ 1428750 w 1050"/>
                <a:gd name="T9" fmla="*/ 247650 h 1026"/>
                <a:gd name="T10" fmla="*/ 1666875 w 1050"/>
                <a:gd name="T11" fmla="*/ 895350 h 1026"/>
                <a:gd name="T12" fmla="*/ 1352550 w 1050"/>
                <a:gd name="T13" fmla="*/ 1504950 h 1026"/>
                <a:gd name="T14" fmla="*/ 0 60000 65536"/>
                <a:gd name="T15" fmla="*/ 0 60000 65536"/>
                <a:gd name="T16" fmla="*/ 0 60000 65536"/>
                <a:gd name="T17" fmla="*/ 0 60000 65536"/>
                <a:gd name="T18" fmla="*/ 0 60000 65536"/>
                <a:gd name="T19" fmla="*/ 0 60000 65536"/>
                <a:gd name="T20" fmla="*/ 0 60000 65536"/>
                <a:gd name="T21" fmla="*/ 0 w 1050"/>
                <a:gd name="T22" fmla="*/ 0 h 1026"/>
                <a:gd name="T23" fmla="*/ 1050 w 1050"/>
                <a:gd name="T24" fmla="*/ 1026 h 10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50" h="1026">
                  <a:moveTo>
                    <a:pt x="852" y="948"/>
                  </a:moveTo>
                  <a:lnTo>
                    <a:pt x="234" y="1026"/>
                  </a:lnTo>
                  <a:lnTo>
                    <a:pt x="0" y="486"/>
                  </a:lnTo>
                  <a:lnTo>
                    <a:pt x="402" y="0"/>
                  </a:lnTo>
                  <a:lnTo>
                    <a:pt x="900" y="156"/>
                  </a:lnTo>
                  <a:lnTo>
                    <a:pt x="1050" y="564"/>
                  </a:lnTo>
                  <a:lnTo>
                    <a:pt x="852" y="948"/>
                  </a:lnTo>
                  <a:close/>
                </a:path>
              </a:pathLst>
            </a:custGeom>
            <a:noFill/>
            <a:ln w="9525">
              <a:solidFill>
                <a:srgbClr val="0000FF"/>
              </a:solidFill>
              <a:round/>
              <a:headEnd/>
              <a:tailEnd/>
            </a:ln>
          </p:spPr>
          <p:txBody>
            <a:bodyPr wrap="none" anchor="ctr"/>
            <a:lstStyle/>
            <a:p>
              <a:endParaRPr lang="en-CA"/>
            </a:p>
          </p:txBody>
        </p:sp>
        <p:sp>
          <p:nvSpPr>
            <p:cNvPr id="6" name="Line 7"/>
            <p:cNvSpPr>
              <a:spLocks noChangeShapeType="1"/>
            </p:cNvSpPr>
            <p:nvPr/>
          </p:nvSpPr>
          <p:spPr bwMode="auto">
            <a:xfrm flipV="1">
              <a:off x="1979857" y="2869785"/>
              <a:ext cx="327025" cy="555625"/>
            </a:xfrm>
            <a:prstGeom prst="line">
              <a:avLst/>
            </a:prstGeom>
            <a:noFill/>
            <a:ln w="22225">
              <a:solidFill>
                <a:srgbClr val="0000FF"/>
              </a:solidFill>
              <a:prstDash val="solid"/>
              <a:round/>
              <a:headEnd/>
              <a:tailEnd/>
            </a:ln>
          </p:spPr>
          <p:txBody>
            <a:bodyPr wrap="none" anchor="ctr"/>
            <a:lstStyle/>
            <a:p>
              <a:endParaRPr lang="en-CA"/>
            </a:p>
          </p:txBody>
        </p:sp>
        <p:sp>
          <p:nvSpPr>
            <p:cNvPr id="7" name="Line 8"/>
            <p:cNvSpPr>
              <a:spLocks noChangeShapeType="1"/>
            </p:cNvSpPr>
            <p:nvPr/>
          </p:nvSpPr>
          <p:spPr bwMode="auto">
            <a:xfrm flipH="1" flipV="1">
              <a:off x="2497382" y="2850735"/>
              <a:ext cx="485775" cy="419100"/>
            </a:xfrm>
            <a:prstGeom prst="line">
              <a:avLst/>
            </a:prstGeom>
            <a:noFill/>
            <a:ln w="22225">
              <a:solidFill>
                <a:srgbClr val="0000FF"/>
              </a:solidFill>
              <a:prstDash val="solid"/>
              <a:round/>
              <a:headEnd/>
              <a:tailEnd/>
            </a:ln>
          </p:spPr>
          <p:txBody>
            <a:bodyPr wrap="none" anchor="ctr"/>
            <a:lstStyle/>
            <a:p>
              <a:endParaRPr lang="en-CA"/>
            </a:p>
          </p:txBody>
        </p:sp>
        <p:sp>
          <p:nvSpPr>
            <p:cNvPr id="8" name="Line 9"/>
            <p:cNvSpPr>
              <a:spLocks noChangeShapeType="1"/>
            </p:cNvSpPr>
            <p:nvPr/>
          </p:nvSpPr>
          <p:spPr bwMode="auto">
            <a:xfrm flipH="1" flipV="1">
              <a:off x="2497382" y="2707860"/>
              <a:ext cx="742950" cy="19050"/>
            </a:xfrm>
            <a:prstGeom prst="line">
              <a:avLst/>
            </a:prstGeom>
            <a:noFill/>
            <a:ln w="22225">
              <a:solidFill>
                <a:srgbClr val="0000FF"/>
              </a:solidFill>
              <a:prstDash val="solid"/>
              <a:round/>
              <a:headEnd/>
              <a:tailEnd/>
            </a:ln>
          </p:spPr>
          <p:txBody>
            <a:bodyPr wrap="none" anchor="ctr"/>
            <a:lstStyle/>
            <a:p>
              <a:endParaRPr lang="en-CA"/>
            </a:p>
          </p:txBody>
        </p:sp>
        <p:sp>
          <p:nvSpPr>
            <p:cNvPr id="9" name="Line 10"/>
            <p:cNvSpPr>
              <a:spLocks noChangeShapeType="1"/>
            </p:cNvSpPr>
            <p:nvPr/>
          </p:nvSpPr>
          <p:spPr bwMode="auto">
            <a:xfrm flipH="1">
              <a:off x="2459282" y="2164935"/>
              <a:ext cx="552450" cy="428625"/>
            </a:xfrm>
            <a:prstGeom prst="line">
              <a:avLst/>
            </a:prstGeom>
            <a:noFill/>
            <a:ln w="22225">
              <a:solidFill>
                <a:srgbClr val="0000FF"/>
              </a:solidFill>
              <a:prstDash val="solid"/>
              <a:round/>
              <a:headEnd/>
              <a:tailEnd/>
            </a:ln>
          </p:spPr>
          <p:txBody>
            <a:bodyPr wrap="none" anchor="ctr"/>
            <a:lstStyle/>
            <a:p>
              <a:endParaRPr lang="en-CA"/>
            </a:p>
          </p:txBody>
        </p:sp>
        <p:sp>
          <p:nvSpPr>
            <p:cNvPr id="10" name="Line 11"/>
            <p:cNvSpPr>
              <a:spLocks noChangeShapeType="1"/>
            </p:cNvSpPr>
            <p:nvPr/>
          </p:nvSpPr>
          <p:spPr bwMode="auto">
            <a:xfrm>
              <a:off x="2275132" y="1891885"/>
              <a:ext cx="41275" cy="720725"/>
            </a:xfrm>
            <a:prstGeom prst="line">
              <a:avLst/>
            </a:prstGeom>
            <a:noFill/>
            <a:ln w="22225" cmpd="sng">
              <a:solidFill>
                <a:srgbClr val="0000FF"/>
              </a:solidFill>
              <a:prstDash val="solid"/>
              <a:round/>
              <a:headEnd/>
              <a:tailEnd/>
            </a:ln>
          </p:spPr>
          <p:txBody>
            <a:bodyPr wrap="none" anchor="ctr"/>
            <a:lstStyle/>
            <a:p>
              <a:endParaRPr lang="en-CA"/>
            </a:p>
          </p:txBody>
        </p:sp>
        <p:sp>
          <p:nvSpPr>
            <p:cNvPr id="11" name="Freeform 12"/>
            <p:cNvSpPr>
              <a:spLocks/>
            </p:cNvSpPr>
            <p:nvPr/>
          </p:nvSpPr>
          <p:spPr bwMode="auto">
            <a:xfrm>
              <a:off x="1976682" y="2174460"/>
              <a:ext cx="1073150" cy="1301750"/>
            </a:xfrm>
            <a:custGeom>
              <a:avLst/>
              <a:gdLst>
                <a:gd name="T0" fmla="*/ 0 w 676"/>
                <a:gd name="T1" fmla="*/ 1301750 h 820"/>
                <a:gd name="T2" fmla="*/ 260350 w 676"/>
                <a:gd name="T3" fmla="*/ 1117600 h 820"/>
                <a:gd name="T4" fmla="*/ 806450 w 676"/>
                <a:gd name="T5" fmla="*/ 609600 h 820"/>
                <a:gd name="T6" fmla="*/ 1016000 w 676"/>
                <a:gd name="T7" fmla="*/ 247650 h 820"/>
                <a:gd name="T8" fmla="*/ 1073150 w 676"/>
                <a:gd name="T9" fmla="*/ 0 h 820"/>
                <a:gd name="T10" fmla="*/ 0 60000 65536"/>
                <a:gd name="T11" fmla="*/ 0 60000 65536"/>
                <a:gd name="T12" fmla="*/ 0 60000 65536"/>
                <a:gd name="T13" fmla="*/ 0 60000 65536"/>
                <a:gd name="T14" fmla="*/ 0 60000 65536"/>
                <a:gd name="T15" fmla="*/ 0 w 676"/>
                <a:gd name="T16" fmla="*/ 0 h 820"/>
                <a:gd name="T17" fmla="*/ 676 w 676"/>
                <a:gd name="T18" fmla="*/ 820 h 820"/>
              </a:gdLst>
              <a:ahLst/>
              <a:cxnLst>
                <a:cxn ang="T10">
                  <a:pos x="T0" y="T1"/>
                </a:cxn>
                <a:cxn ang="T11">
                  <a:pos x="T2" y="T3"/>
                </a:cxn>
                <a:cxn ang="T12">
                  <a:pos x="T4" y="T5"/>
                </a:cxn>
                <a:cxn ang="T13">
                  <a:pos x="T6" y="T7"/>
                </a:cxn>
                <a:cxn ang="T14">
                  <a:pos x="T8" y="T9"/>
                </a:cxn>
              </a:cxnLst>
              <a:rect l="T15" t="T16" r="T17" b="T18"/>
              <a:pathLst>
                <a:path w="676" h="820">
                  <a:moveTo>
                    <a:pt x="0" y="820"/>
                  </a:moveTo>
                  <a:cubicBezTo>
                    <a:pt x="27" y="801"/>
                    <a:pt x="79" y="777"/>
                    <a:pt x="164" y="704"/>
                  </a:cubicBezTo>
                  <a:cubicBezTo>
                    <a:pt x="249" y="631"/>
                    <a:pt x="429" y="475"/>
                    <a:pt x="508" y="384"/>
                  </a:cubicBezTo>
                  <a:cubicBezTo>
                    <a:pt x="587" y="293"/>
                    <a:pt x="612" y="220"/>
                    <a:pt x="640" y="156"/>
                  </a:cubicBezTo>
                  <a:cubicBezTo>
                    <a:pt x="668" y="92"/>
                    <a:pt x="669" y="32"/>
                    <a:pt x="676" y="0"/>
                  </a:cubicBezTo>
                </a:path>
              </a:pathLst>
            </a:custGeom>
            <a:noFill/>
            <a:ln w="22225">
              <a:solidFill>
                <a:srgbClr val="0000FF"/>
              </a:solidFill>
              <a:round/>
              <a:headEnd/>
              <a:tailEnd/>
            </a:ln>
          </p:spPr>
          <p:txBody>
            <a:bodyPr wrap="none" anchor="ctr"/>
            <a:lstStyle/>
            <a:p>
              <a:endParaRPr lang="en-CA"/>
            </a:p>
          </p:txBody>
        </p:sp>
        <p:sp>
          <p:nvSpPr>
            <p:cNvPr id="12" name="Freeform 13"/>
            <p:cNvSpPr>
              <a:spLocks/>
            </p:cNvSpPr>
            <p:nvPr/>
          </p:nvSpPr>
          <p:spPr bwMode="auto">
            <a:xfrm>
              <a:off x="1668707" y="2112548"/>
              <a:ext cx="1400175" cy="490537"/>
            </a:xfrm>
            <a:custGeom>
              <a:avLst/>
              <a:gdLst>
                <a:gd name="T0" fmla="*/ 0 w 882"/>
                <a:gd name="T1" fmla="*/ 490537 h 309"/>
                <a:gd name="T2" fmla="*/ 447675 w 882"/>
                <a:gd name="T3" fmla="*/ 207962 h 309"/>
                <a:gd name="T4" fmla="*/ 847725 w 882"/>
                <a:gd name="T5" fmla="*/ 55562 h 309"/>
                <a:gd name="T6" fmla="*/ 1177925 w 882"/>
                <a:gd name="T7" fmla="*/ 4762 h 309"/>
                <a:gd name="T8" fmla="*/ 1400175 w 882"/>
                <a:gd name="T9" fmla="*/ 30162 h 309"/>
                <a:gd name="T10" fmla="*/ 0 60000 65536"/>
                <a:gd name="T11" fmla="*/ 0 60000 65536"/>
                <a:gd name="T12" fmla="*/ 0 60000 65536"/>
                <a:gd name="T13" fmla="*/ 0 60000 65536"/>
                <a:gd name="T14" fmla="*/ 0 60000 65536"/>
                <a:gd name="T15" fmla="*/ 0 w 882"/>
                <a:gd name="T16" fmla="*/ 0 h 309"/>
                <a:gd name="T17" fmla="*/ 882 w 882"/>
                <a:gd name="T18" fmla="*/ 309 h 309"/>
              </a:gdLst>
              <a:ahLst/>
              <a:cxnLst>
                <a:cxn ang="T10">
                  <a:pos x="T0" y="T1"/>
                </a:cxn>
                <a:cxn ang="T11">
                  <a:pos x="T2" y="T3"/>
                </a:cxn>
                <a:cxn ang="T12">
                  <a:pos x="T4" y="T5"/>
                </a:cxn>
                <a:cxn ang="T13">
                  <a:pos x="T6" y="T7"/>
                </a:cxn>
                <a:cxn ang="T14">
                  <a:pos x="T8" y="T9"/>
                </a:cxn>
              </a:cxnLst>
              <a:rect l="T15" t="T16" r="T17" b="T18"/>
              <a:pathLst>
                <a:path w="882" h="309">
                  <a:moveTo>
                    <a:pt x="0" y="309"/>
                  </a:moveTo>
                  <a:cubicBezTo>
                    <a:pt x="47" y="279"/>
                    <a:pt x="193" y="177"/>
                    <a:pt x="282" y="131"/>
                  </a:cubicBezTo>
                  <a:cubicBezTo>
                    <a:pt x="371" y="85"/>
                    <a:pt x="457" y="56"/>
                    <a:pt x="534" y="35"/>
                  </a:cubicBezTo>
                  <a:cubicBezTo>
                    <a:pt x="611" y="14"/>
                    <a:pt x="684" y="6"/>
                    <a:pt x="742" y="3"/>
                  </a:cubicBezTo>
                  <a:cubicBezTo>
                    <a:pt x="800" y="0"/>
                    <a:pt x="853" y="16"/>
                    <a:pt x="882" y="19"/>
                  </a:cubicBezTo>
                </a:path>
              </a:pathLst>
            </a:custGeom>
            <a:noFill/>
            <a:ln w="22225">
              <a:solidFill>
                <a:srgbClr val="0000FF"/>
              </a:solidFill>
              <a:round/>
              <a:headEnd/>
              <a:tailEnd/>
            </a:ln>
          </p:spPr>
          <p:txBody>
            <a:bodyPr wrap="none" anchor="ctr"/>
            <a:lstStyle/>
            <a:p>
              <a:endParaRPr lang="en-CA"/>
            </a:p>
          </p:txBody>
        </p:sp>
        <p:sp>
          <p:nvSpPr>
            <p:cNvPr id="13" name="Freeform 14"/>
            <p:cNvSpPr>
              <a:spLocks/>
            </p:cNvSpPr>
            <p:nvPr/>
          </p:nvSpPr>
          <p:spPr bwMode="auto">
            <a:xfrm>
              <a:off x="2271957" y="1860135"/>
              <a:ext cx="1019175" cy="873125"/>
            </a:xfrm>
            <a:custGeom>
              <a:avLst/>
              <a:gdLst>
                <a:gd name="T0" fmla="*/ 1019175 w 618"/>
                <a:gd name="T1" fmla="*/ 873125 h 534"/>
                <a:gd name="T2" fmla="*/ 524430 w 618"/>
                <a:gd name="T3" fmla="*/ 578813 h 534"/>
                <a:gd name="T4" fmla="*/ 188003 w 618"/>
                <a:gd name="T5" fmla="*/ 264881 h 534"/>
                <a:gd name="T6" fmla="*/ 0 w 618"/>
                <a:gd name="T7" fmla="*/ 0 h 534"/>
                <a:gd name="T8" fmla="*/ 0 60000 65536"/>
                <a:gd name="T9" fmla="*/ 0 60000 65536"/>
                <a:gd name="T10" fmla="*/ 0 60000 65536"/>
                <a:gd name="T11" fmla="*/ 0 60000 65536"/>
                <a:gd name="T12" fmla="*/ 0 w 618"/>
                <a:gd name="T13" fmla="*/ 0 h 534"/>
                <a:gd name="T14" fmla="*/ 618 w 618"/>
                <a:gd name="T15" fmla="*/ 534 h 534"/>
              </a:gdLst>
              <a:ahLst/>
              <a:cxnLst>
                <a:cxn ang="T8">
                  <a:pos x="T0" y="T1"/>
                </a:cxn>
                <a:cxn ang="T9">
                  <a:pos x="T2" y="T3"/>
                </a:cxn>
                <a:cxn ang="T10">
                  <a:pos x="T4" y="T5"/>
                </a:cxn>
                <a:cxn ang="T11">
                  <a:pos x="T6" y="T7"/>
                </a:cxn>
              </a:cxnLst>
              <a:rect l="T12" t="T13" r="T14" b="T15"/>
              <a:pathLst>
                <a:path w="618" h="534">
                  <a:moveTo>
                    <a:pt x="618" y="534"/>
                  </a:moveTo>
                  <a:cubicBezTo>
                    <a:pt x="510" y="475"/>
                    <a:pt x="402" y="416"/>
                    <a:pt x="318" y="354"/>
                  </a:cubicBezTo>
                  <a:cubicBezTo>
                    <a:pt x="234" y="292"/>
                    <a:pt x="167" y="221"/>
                    <a:pt x="114" y="162"/>
                  </a:cubicBezTo>
                  <a:cubicBezTo>
                    <a:pt x="61" y="103"/>
                    <a:pt x="30" y="51"/>
                    <a:pt x="0" y="0"/>
                  </a:cubicBezTo>
                </a:path>
              </a:pathLst>
            </a:custGeom>
            <a:noFill/>
            <a:ln w="22225">
              <a:solidFill>
                <a:srgbClr val="0000FF"/>
              </a:solidFill>
              <a:round/>
              <a:headEnd/>
              <a:tailEnd/>
            </a:ln>
          </p:spPr>
          <p:txBody>
            <a:bodyPr wrap="none" anchor="ctr"/>
            <a:lstStyle/>
            <a:p>
              <a:endParaRPr lang="en-CA"/>
            </a:p>
          </p:txBody>
        </p:sp>
        <p:sp>
          <p:nvSpPr>
            <p:cNvPr id="14" name="Line 15"/>
            <p:cNvSpPr>
              <a:spLocks noChangeShapeType="1"/>
            </p:cNvSpPr>
            <p:nvPr/>
          </p:nvSpPr>
          <p:spPr bwMode="auto">
            <a:xfrm>
              <a:off x="1687757" y="2603085"/>
              <a:ext cx="438150" cy="85725"/>
            </a:xfrm>
            <a:prstGeom prst="line">
              <a:avLst/>
            </a:prstGeom>
            <a:noFill/>
            <a:ln w="22225">
              <a:solidFill>
                <a:srgbClr val="0000FF"/>
              </a:solidFill>
              <a:prstDash val="solid"/>
              <a:round/>
              <a:headEnd/>
              <a:tailEnd/>
            </a:ln>
          </p:spPr>
          <p:txBody>
            <a:bodyPr wrap="none" anchor="ctr"/>
            <a:lstStyle/>
            <a:p>
              <a:endParaRPr lang="en-CA"/>
            </a:p>
          </p:txBody>
        </p:sp>
        <p:sp>
          <p:nvSpPr>
            <p:cNvPr id="15" name="Oval 16"/>
            <p:cNvSpPr>
              <a:spLocks noChangeArrowheads="1"/>
            </p:cNvSpPr>
            <p:nvPr/>
          </p:nvSpPr>
          <p:spPr bwMode="auto">
            <a:xfrm>
              <a:off x="3002207" y="2079210"/>
              <a:ext cx="114300" cy="114300"/>
            </a:xfrm>
            <a:prstGeom prst="ellipse">
              <a:avLst/>
            </a:prstGeom>
            <a:solidFill>
              <a:schemeClr val="tx2"/>
            </a:solidFill>
            <a:ln w="22225">
              <a:solidFill>
                <a:srgbClr val="0000FF"/>
              </a:solidFill>
              <a:round/>
              <a:headEnd/>
              <a:tailEnd/>
            </a:ln>
          </p:spPr>
          <p:txBody>
            <a:bodyPr wrap="none" anchor="ctr"/>
            <a:lstStyle/>
            <a:p>
              <a:endParaRPr lang="en-CA"/>
            </a:p>
          </p:txBody>
        </p:sp>
        <p:sp>
          <p:nvSpPr>
            <p:cNvPr id="16" name="Oval 17"/>
            <p:cNvSpPr>
              <a:spLocks noChangeArrowheads="1"/>
            </p:cNvSpPr>
            <p:nvPr/>
          </p:nvSpPr>
          <p:spPr bwMode="auto">
            <a:xfrm>
              <a:off x="2983157" y="3269835"/>
              <a:ext cx="114300" cy="114300"/>
            </a:xfrm>
            <a:prstGeom prst="ellipse">
              <a:avLst/>
            </a:prstGeom>
            <a:solidFill>
              <a:schemeClr val="tx2"/>
            </a:solidFill>
            <a:ln w="22225">
              <a:solidFill>
                <a:srgbClr val="0000FF"/>
              </a:solidFill>
              <a:round/>
              <a:headEnd/>
              <a:tailEnd/>
            </a:ln>
          </p:spPr>
          <p:txBody>
            <a:bodyPr wrap="none" anchor="ctr"/>
            <a:lstStyle/>
            <a:p>
              <a:endParaRPr lang="en-CA"/>
            </a:p>
          </p:txBody>
        </p:sp>
        <p:sp>
          <p:nvSpPr>
            <p:cNvPr id="17" name="Oval 18"/>
            <p:cNvSpPr>
              <a:spLocks noChangeArrowheads="1"/>
            </p:cNvSpPr>
            <p:nvPr/>
          </p:nvSpPr>
          <p:spPr bwMode="auto">
            <a:xfrm>
              <a:off x="1906832" y="3403185"/>
              <a:ext cx="114300" cy="114300"/>
            </a:xfrm>
            <a:prstGeom prst="ellipse">
              <a:avLst/>
            </a:prstGeom>
            <a:solidFill>
              <a:schemeClr val="tx2"/>
            </a:solidFill>
            <a:ln w="22225">
              <a:solidFill>
                <a:srgbClr val="0000FF"/>
              </a:solidFill>
              <a:round/>
              <a:headEnd/>
              <a:tailEnd/>
            </a:ln>
          </p:spPr>
          <p:txBody>
            <a:bodyPr wrap="none" anchor="ctr"/>
            <a:lstStyle/>
            <a:p>
              <a:endParaRPr lang="en-CA"/>
            </a:p>
          </p:txBody>
        </p:sp>
        <p:sp>
          <p:nvSpPr>
            <p:cNvPr id="18" name="Oval 19"/>
            <p:cNvSpPr>
              <a:spLocks noChangeArrowheads="1"/>
            </p:cNvSpPr>
            <p:nvPr/>
          </p:nvSpPr>
          <p:spPr bwMode="auto">
            <a:xfrm>
              <a:off x="1573457" y="2545935"/>
              <a:ext cx="114300" cy="114300"/>
            </a:xfrm>
            <a:prstGeom prst="ellipse">
              <a:avLst/>
            </a:prstGeom>
            <a:solidFill>
              <a:schemeClr val="tx2"/>
            </a:solidFill>
            <a:ln w="22225">
              <a:solidFill>
                <a:srgbClr val="0000FF"/>
              </a:solidFill>
              <a:round/>
              <a:headEnd/>
              <a:tailEnd/>
            </a:ln>
          </p:spPr>
          <p:txBody>
            <a:bodyPr wrap="none" anchor="ctr"/>
            <a:lstStyle/>
            <a:p>
              <a:endParaRPr lang="en-CA"/>
            </a:p>
          </p:txBody>
        </p:sp>
        <p:sp>
          <p:nvSpPr>
            <p:cNvPr id="19" name="Oval 20"/>
            <p:cNvSpPr>
              <a:spLocks noChangeArrowheads="1"/>
            </p:cNvSpPr>
            <p:nvPr/>
          </p:nvSpPr>
          <p:spPr bwMode="auto">
            <a:xfrm>
              <a:off x="3230807" y="2707860"/>
              <a:ext cx="114300" cy="114300"/>
            </a:xfrm>
            <a:prstGeom prst="ellipse">
              <a:avLst/>
            </a:prstGeom>
            <a:solidFill>
              <a:schemeClr val="tx2"/>
            </a:solidFill>
            <a:ln w="22225">
              <a:solidFill>
                <a:srgbClr val="0000FF"/>
              </a:solidFill>
              <a:round/>
              <a:headEnd/>
              <a:tailEnd/>
            </a:ln>
          </p:spPr>
          <p:txBody>
            <a:bodyPr wrap="none" anchor="ctr"/>
            <a:lstStyle/>
            <a:p>
              <a:endParaRPr lang="en-CA"/>
            </a:p>
          </p:txBody>
        </p:sp>
        <p:sp>
          <p:nvSpPr>
            <p:cNvPr id="20" name="Oval 21"/>
            <p:cNvSpPr>
              <a:spLocks noChangeArrowheads="1"/>
            </p:cNvSpPr>
            <p:nvPr/>
          </p:nvSpPr>
          <p:spPr bwMode="auto">
            <a:xfrm>
              <a:off x="2224332" y="1777585"/>
              <a:ext cx="114300" cy="114300"/>
            </a:xfrm>
            <a:prstGeom prst="ellipse">
              <a:avLst/>
            </a:prstGeom>
            <a:solidFill>
              <a:schemeClr val="tx2"/>
            </a:solidFill>
            <a:ln w="22225">
              <a:solidFill>
                <a:srgbClr val="0000FF"/>
              </a:solidFill>
              <a:round/>
              <a:headEnd/>
              <a:tailEnd/>
            </a:ln>
          </p:spPr>
          <p:txBody>
            <a:bodyPr wrap="none" anchor="ctr"/>
            <a:lstStyle/>
            <a:p>
              <a:endParaRPr lang="en-CA"/>
            </a:p>
          </p:txBody>
        </p:sp>
        <p:sp>
          <p:nvSpPr>
            <p:cNvPr id="21" name="Text Box 5"/>
            <p:cNvSpPr txBox="1">
              <a:spLocks noChangeArrowheads="1"/>
            </p:cNvSpPr>
            <p:nvPr/>
          </p:nvSpPr>
          <p:spPr bwMode="auto">
            <a:xfrm>
              <a:off x="2062407" y="2544348"/>
              <a:ext cx="522180" cy="349883"/>
            </a:xfrm>
            <a:prstGeom prst="rect">
              <a:avLst/>
            </a:prstGeom>
            <a:solidFill>
              <a:schemeClr val="bg1"/>
            </a:solidFill>
            <a:ln w="22225">
              <a:solidFill>
                <a:srgbClr val="0000FF"/>
              </a:solidFill>
              <a:miter lim="800000"/>
              <a:headEnd/>
              <a:tailEnd/>
            </a:ln>
          </p:spPr>
          <p:txBody>
            <a:bodyPr wrap="none">
              <a:spAutoFit/>
            </a:bodyPr>
            <a:lstStyle/>
            <a:p>
              <a:pPr eaLnBrk="0" hangingPunct="0"/>
              <a:r>
                <a:rPr lang="en-US" dirty="0"/>
                <a:t>Bill</a:t>
              </a:r>
            </a:p>
          </p:txBody>
        </p:sp>
      </p:grpSp>
      <p:grpSp>
        <p:nvGrpSpPr>
          <p:cNvPr id="22" name="Group 21"/>
          <p:cNvGrpSpPr/>
          <p:nvPr/>
        </p:nvGrpSpPr>
        <p:grpSpPr>
          <a:xfrm>
            <a:off x="6894486" y="3686686"/>
            <a:ext cx="2028652" cy="1446935"/>
            <a:chOff x="4648200" y="1278477"/>
            <a:chExt cx="2528692" cy="1672131"/>
          </a:xfrm>
        </p:grpSpPr>
        <p:sp>
          <p:nvSpPr>
            <p:cNvPr id="23" name="Line 22"/>
            <p:cNvSpPr>
              <a:spLocks noChangeShapeType="1"/>
            </p:cNvSpPr>
            <p:nvPr/>
          </p:nvSpPr>
          <p:spPr bwMode="auto">
            <a:xfrm flipH="1" flipV="1">
              <a:off x="6305260" y="2179922"/>
              <a:ext cx="804584" cy="707287"/>
            </a:xfrm>
            <a:prstGeom prst="line">
              <a:avLst/>
            </a:prstGeom>
            <a:noFill/>
            <a:ln w="22225">
              <a:solidFill>
                <a:srgbClr val="0000FF"/>
              </a:solidFill>
              <a:prstDash val="solid"/>
              <a:round/>
              <a:headEnd/>
              <a:tailEnd/>
            </a:ln>
          </p:spPr>
          <p:txBody>
            <a:bodyPr wrap="none" anchor="ctr"/>
            <a:lstStyle/>
            <a:p>
              <a:endParaRPr lang="en-CA"/>
            </a:p>
          </p:txBody>
        </p:sp>
        <p:sp>
          <p:nvSpPr>
            <p:cNvPr id="24" name="Line 23"/>
            <p:cNvSpPr>
              <a:spLocks noChangeShapeType="1"/>
            </p:cNvSpPr>
            <p:nvPr/>
          </p:nvSpPr>
          <p:spPr bwMode="auto">
            <a:xfrm flipV="1">
              <a:off x="6219054" y="1340885"/>
              <a:ext cx="651330" cy="700353"/>
            </a:xfrm>
            <a:prstGeom prst="line">
              <a:avLst/>
            </a:prstGeom>
            <a:noFill/>
            <a:ln w="22225">
              <a:solidFill>
                <a:srgbClr val="0000FF"/>
              </a:solidFill>
              <a:round/>
              <a:headEnd/>
              <a:tailEnd/>
            </a:ln>
          </p:spPr>
          <p:txBody>
            <a:bodyPr wrap="none" anchor="ctr"/>
            <a:lstStyle/>
            <a:p>
              <a:endParaRPr lang="en-CA"/>
            </a:p>
          </p:txBody>
        </p:sp>
        <p:sp>
          <p:nvSpPr>
            <p:cNvPr id="25" name="Line 24"/>
            <p:cNvSpPr>
              <a:spLocks noChangeShapeType="1"/>
            </p:cNvSpPr>
            <p:nvPr/>
          </p:nvSpPr>
          <p:spPr bwMode="auto">
            <a:xfrm flipH="1" flipV="1">
              <a:off x="5175011" y="1424095"/>
              <a:ext cx="766270" cy="568604"/>
            </a:xfrm>
            <a:prstGeom prst="line">
              <a:avLst/>
            </a:prstGeom>
            <a:noFill/>
            <a:ln w="22225">
              <a:solidFill>
                <a:srgbClr val="0000FF"/>
              </a:solidFill>
              <a:prstDash val="solid"/>
              <a:round/>
              <a:headEnd/>
              <a:tailEnd/>
            </a:ln>
          </p:spPr>
          <p:txBody>
            <a:bodyPr wrap="none" anchor="ctr"/>
            <a:lstStyle/>
            <a:p>
              <a:endParaRPr lang="en-CA"/>
            </a:p>
          </p:txBody>
        </p:sp>
        <p:sp>
          <p:nvSpPr>
            <p:cNvPr id="26" name="Line 25"/>
            <p:cNvSpPr>
              <a:spLocks noChangeShapeType="1"/>
            </p:cNvSpPr>
            <p:nvPr/>
          </p:nvSpPr>
          <p:spPr bwMode="auto">
            <a:xfrm flipH="1" flipV="1">
              <a:off x="4724827" y="1944159"/>
              <a:ext cx="1194105" cy="134061"/>
            </a:xfrm>
            <a:prstGeom prst="line">
              <a:avLst/>
            </a:prstGeom>
            <a:noFill/>
            <a:ln w="22225">
              <a:solidFill>
                <a:srgbClr val="0000FF"/>
              </a:solidFill>
              <a:prstDash val="solid"/>
              <a:round/>
              <a:headEnd/>
              <a:tailEnd/>
            </a:ln>
          </p:spPr>
          <p:txBody>
            <a:bodyPr wrap="none" anchor="ctr"/>
            <a:lstStyle/>
            <a:p>
              <a:endParaRPr lang="en-CA"/>
            </a:p>
          </p:txBody>
        </p:sp>
        <p:sp>
          <p:nvSpPr>
            <p:cNvPr id="27" name="Line 26"/>
            <p:cNvSpPr>
              <a:spLocks noChangeShapeType="1"/>
            </p:cNvSpPr>
            <p:nvPr/>
          </p:nvSpPr>
          <p:spPr bwMode="auto">
            <a:xfrm flipH="1">
              <a:off x="5031335" y="2172988"/>
              <a:ext cx="900368" cy="436854"/>
            </a:xfrm>
            <a:prstGeom prst="line">
              <a:avLst/>
            </a:prstGeom>
            <a:noFill/>
            <a:ln w="22225">
              <a:solidFill>
                <a:srgbClr val="0000FF"/>
              </a:solidFill>
              <a:prstDash val="solid"/>
              <a:round/>
              <a:headEnd/>
              <a:tailEnd/>
            </a:ln>
          </p:spPr>
          <p:txBody>
            <a:bodyPr wrap="none" anchor="ctr"/>
            <a:lstStyle/>
            <a:p>
              <a:endParaRPr lang="en-CA"/>
            </a:p>
          </p:txBody>
        </p:sp>
        <p:sp>
          <p:nvSpPr>
            <p:cNvPr id="28" name="Line 27"/>
            <p:cNvSpPr>
              <a:spLocks noChangeShapeType="1"/>
            </p:cNvSpPr>
            <p:nvPr/>
          </p:nvSpPr>
          <p:spPr bwMode="auto">
            <a:xfrm>
              <a:off x="6372308" y="2159119"/>
              <a:ext cx="488497" cy="110947"/>
            </a:xfrm>
            <a:prstGeom prst="line">
              <a:avLst/>
            </a:prstGeom>
            <a:noFill/>
            <a:ln w="22225">
              <a:solidFill>
                <a:srgbClr val="0000FF"/>
              </a:solidFill>
              <a:prstDash val="solid"/>
              <a:round/>
              <a:headEnd/>
              <a:tailEnd/>
            </a:ln>
          </p:spPr>
          <p:txBody>
            <a:bodyPr wrap="none" anchor="ctr"/>
            <a:lstStyle/>
            <a:p>
              <a:endParaRPr lang="en-CA"/>
            </a:p>
          </p:txBody>
        </p:sp>
        <p:sp>
          <p:nvSpPr>
            <p:cNvPr id="29" name="Line 28"/>
            <p:cNvSpPr>
              <a:spLocks noChangeShapeType="1"/>
            </p:cNvSpPr>
            <p:nvPr/>
          </p:nvSpPr>
          <p:spPr bwMode="auto">
            <a:xfrm>
              <a:off x="6860806" y="2311671"/>
              <a:ext cx="249038" cy="575538"/>
            </a:xfrm>
            <a:prstGeom prst="line">
              <a:avLst/>
            </a:prstGeom>
            <a:noFill/>
            <a:ln w="22225">
              <a:solidFill>
                <a:srgbClr val="0000FF"/>
              </a:solidFill>
              <a:round/>
              <a:headEnd/>
              <a:tailEnd/>
            </a:ln>
          </p:spPr>
          <p:txBody>
            <a:bodyPr wrap="none" anchor="ctr"/>
            <a:lstStyle/>
            <a:p>
              <a:endParaRPr lang="en-CA"/>
            </a:p>
          </p:txBody>
        </p:sp>
        <p:sp>
          <p:nvSpPr>
            <p:cNvPr id="30" name="Text Box 29"/>
            <p:cNvSpPr txBox="1">
              <a:spLocks noChangeArrowheads="1"/>
            </p:cNvSpPr>
            <p:nvPr/>
          </p:nvSpPr>
          <p:spPr bwMode="auto">
            <a:xfrm>
              <a:off x="5881810" y="1970741"/>
              <a:ext cx="613826" cy="346786"/>
            </a:xfrm>
            <a:prstGeom prst="rect">
              <a:avLst/>
            </a:prstGeom>
            <a:solidFill>
              <a:schemeClr val="bg1"/>
            </a:solidFill>
            <a:ln w="9525">
              <a:solidFill>
                <a:srgbClr val="0000FF"/>
              </a:solidFill>
              <a:miter lim="800000"/>
              <a:headEnd/>
              <a:tailEnd/>
            </a:ln>
          </p:spPr>
          <p:txBody>
            <a:bodyPr wrap="none">
              <a:spAutoFit/>
            </a:bodyPr>
            <a:lstStyle/>
            <a:p>
              <a:pPr algn="ctr" eaLnBrk="0" hangingPunct="0"/>
              <a:r>
                <a:rPr lang="en-US" dirty="0"/>
                <a:t>Sue</a:t>
              </a:r>
            </a:p>
          </p:txBody>
        </p:sp>
        <p:sp>
          <p:nvSpPr>
            <p:cNvPr id="31" name="Oval 30"/>
            <p:cNvSpPr>
              <a:spLocks noChangeArrowheads="1"/>
            </p:cNvSpPr>
            <p:nvPr/>
          </p:nvSpPr>
          <p:spPr bwMode="auto">
            <a:xfrm>
              <a:off x="6832070" y="1278477"/>
              <a:ext cx="114941" cy="118872"/>
            </a:xfrm>
            <a:prstGeom prst="ellipse">
              <a:avLst/>
            </a:prstGeom>
            <a:solidFill>
              <a:schemeClr val="tx2"/>
            </a:solidFill>
            <a:ln w="9525">
              <a:solidFill>
                <a:srgbClr val="0000FF"/>
              </a:solidFill>
              <a:round/>
              <a:headEnd/>
              <a:tailEnd/>
            </a:ln>
          </p:spPr>
          <p:txBody>
            <a:bodyPr wrap="none" anchor="ctr"/>
            <a:lstStyle/>
            <a:p>
              <a:endParaRPr lang="en-CA"/>
            </a:p>
          </p:txBody>
        </p:sp>
        <p:sp>
          <p:nvSpPr>
            <p:cNvPr id="32" name="Oval 31"/>
            <p:cNvSpPr>
              <a:spLocks noChangeArrowheads="1"/>
            </p:cNvSpPr>
            <p:nvPr/>
          </p:nvSpPr>
          <p:spPr bwMode="auto">
            <a:xfrm>
              <a:off x="7061951" y="2831736"/>
              <a:ext cx="114941" cy="118872"/>
            </a:xfrm>
            <a:prstGeom prst="ellipse">
              <a:avLst/>
            </a:prstGeom>
            <a:solidFill>
              <a:schemeClr val="tx2"/>
            </a:solidFill>
            <a:ln w="9525">
              <a:solidFill>
                <a:srgbClr val="0000FF"/>
              </a:solidFill>
              <a:round/>
              <a:headEnd/>
              <a:tailEnd/>
            </a:ln>
          </p:spPr>
          <p:txBody>
            <a:bodyPr wrap="none" anchor="ctr"/>
            <a:lstStyle/>
            <a:p>
              <a:endParaRPr lang="en-CA"/>
            </a:p>
          </p:txBody>
        </p:sp>
        <p:sp>
          <p:nvSpPr>
            <p:cNvPr id="33" name="Oval 32"/>
            <p:cNvSpPr>
              <a:spLocks noChangeArrowheads="1"/>
            </p:cNvSpPr>
            <p:nvPr/>
          </p:nvSpPr>
          <p:spPr bwMode="auto">
            <a:xfrm>
              <a:off x="5031335" y="2554368"/>
              <a:ext cx="114941" cy="118872"/>
            </a:xfrm>
            <a:prstGeom prst="ellipse">
              <a:avLst/>
            </a:prstGeom>
            <a:solidFill>
              <a:schemeClr val="tx2"/>
            </a:solidFill>
            <a:ln w="9525">
              <a:solidFill>
                <a:srgbClr val="0000FF"/>
              </a:solidFill>
              <a:round/>
              <a:headEnd/>
              <a:tailEnd/>
            </a:ln>
          </p:spPr>
          <p:txBody>
            <a:bodyPr wrap="none" anchor="ctr"/>
            <a:lstStyle/>
            <a:p>
              <a:endParaRPr lang="en-CA"/>
            </a:p>
          </p:txBody>
        </p:sp>
        <p:sp>
          <p:nvSpPr>
            <p:cNvPr id="34" name="Oval 33"/>
            <p:cNvSpPr>
              <a:spLocks noChangeArrowheads="1"/>
            </p:cNvSpPr>
            <p:nvPr/>
          </p:nvSpPr>
          <p:spPr bwMode="auto">
            <a:xfrm>
              <a:off x="4648200" y="1888686"/>
              <a:ext cx="114941" cy="118872"/>
            </a:xfrm>
            <a:prstGeom prst="ellipse">
              <a:avLst/>
            </a:prstGeom>
            <a:solidFill>
              <a:schemeClr val="tx2"/>
            </a:solidFill>
            <a:ln w="9525">
              <a:solidFill>
                <a:srgbClr val="0000FF"/>
              </a:solidFill>
              <a:round/>
              <a:headEnd/>
              <a:tailEnd/>
            </a:ln>
          </p:spPr>
          <p:txBody>
            <a:bodyPr wrap="none" anchor="ctr"/>
            <a:lstStyle/>
            <a:p>
              <a:endParaRPr lang="en-CA"/>
            </a:p>
          </p:txBody>
        </p:sp>
        <p:sp>
          <p:nvSpPr>
            <p:cNvPr id="35" name="Oval 34"/>
            <p:cNvSpPr>
              <a:spLocks noChangeArrowheads="1"/>
            </p:cNvSpPr>
            <p:nvPr/>
          </p:nvSpPr>
          <p:spPr bwMode="auto">
            <a:xfrm>
              <a:off x="6803335" y="2249264"/>
              <a:ext cx="114941" cy="118872"/>
            </a:xfrm>
            <a:prstGeom prst="ellipse">
              <a:avLst/>
            </a:prstGeom>
            <a:solidFill>
              <a:schemeClr val="tx2"/>
            </a:solidFill>
            <a:ln w="9525">
              <a:solidFill>
                <a:srgbClr val="0000FF"/>
              </a:solidFill>
              <a:round/>
              <a:headEnd/>
              <a:tailEnd/>
            </a:ln>
          </p:spPr>
          <p:txBody>
            <a:bodyPr wrap="none" anchor="ctr"/>
            <a:lstStyle/>
            <a:p>
              <a:endParaRPr lang="en-CA"/>
            </a:p>
          </p:txBody>
        </p:sp>
        <p:sp>
          <p:nvSpPr>
            <p:cNvPr id="36" name="Oval 35"/>
            <p:cNvSpPr>
              <a:spLocks noChangeArrowheads="1"/>
            </p:cNvSpPr>
            <p:nvPr/>
          </p:nvSpPr>
          <p:spPr bwMode="auto">
            <a:xfrm>
              <a:off x="5111155" y="1384801"/>
              <a:ext cx="114941" cy="118872"/>
            </a:xfrm>
            <a:prstGeom prst="ellipse">
              <a:avLst/>
            </a:prstGeom>
            <a:solidFill>
              <a:schemeClr val="tx2"/>
            </a:solidFill>
            <a:ln w="9525">
              <a:solidFill>
                <a:srgbClr val="0000FF"/>
              </a:solidFill>
              <a:round/>
              <a:headEnd/>
              <a:tailEnd/>
            </a:ln>
          </p:spPr>
          <p:txBody>
            <a:bodyPr wrap="none" anchor="ctr"/>
            <a:lstStyle/>
            <a:p>
              <a:endParaRPr lang="en-CA"/>
            </a:p>
          </p:txBody>
        </p:sp>
      </p:grpSp>
      <p:sp>
        <p:nvSpPr>
          <p:cNvPr id="37" name="TextBox 36"/>
          <p:cNvSpPr txBox="1"/>
          <p:nvPr/>
        </p:nvSpPr>
        <p:spPr>
          <a:xfrm>
            <a:off x="1036558" y="2084106"/>
            <a:ext cx="5901312" cy="1514261"/>
          </a:xfrm>
          <a:prstGeom prst="rect">
            <a:avLst/>
          </a:prstGeom>
          <a:noFill/>
        </p:spPr>
        <p:txBody>
          <a:bodyPr wrap="square" rtlCol="0">
            <a:spAutoFit/>
          </a:bodyPr>
          <a:lstStyle/>
          <a:p>
            <a:pPr>
              <a:lnSpc>
                <a:spcPct val="110000"/>
              </a:lnSpc>
              <a:defRPr/>
            </a:pPr>
            <a:r>
              <a:rPr lang="en-US" sz="1400" b="1" dirty="0"/>
              <a:t>Benefits of dense personal networks (see Bill’s network)</a:t>
            </a:r>
          </a:p>
          <a:p>
            <a:pPr>
              <a:lnSpc>
                <a:spcPct val="110000"/>
              </a:lnSpc>
              <a:buFont typeface="Arial" pitchFamily="34" charset="0"/>
              <a:buChar char="•"/>
              <a:defRPr/>
            </a:pPr>
            <a:r>
              <a:rPr lang="en-US" sz="1400" dirty="0"/>
              <a:t>    Greater trust and socio-emotional support </a:t>
            </a:r>
          </a:p>
          <a:p>
            <a:pPr>
              <a:lnSpc>
                <a:spcPct val="110000"/>
              </a:lnSpc>
              <a:buFont typeface="Arial" pitchFamily="34" charset="0"/>
              <a:buChar char="•"/>
              <a:defRPr/>
            </a:pPr>
            <a:r>
              <a:rPr lang="en-US" sz="1400" dirty="0"/>
              <a:t>    Ease of coordination</a:t>
            </a:r>
          </a:p>
          <a:p>
            <a:pPr>
              <a:lnSpc>
                <a:spcPct val="110000"/>
              </a:lnSpc>
              <a:buFont typeface="Arial" pitchFamily="34" charset="0"/>
              <a:buChar char="•"/>
              <a:defRPr/>
            </a:pPr>
            <a:r>
              <a:rPr lang="en-US" sz="1400" dirty="0"/>
              <a:t>    Transfer of complex, tacit, sensitive knowledge</a:t>
            </a:r>
          </a:p>
          <a:p>
            <a:pPr>
              <a:lnSpc>
                <a:spcPct val="110000"/>
              </a:lnSpc>
              <a:buFont typeface="Arial" pitchFamily="34" charset="0"/>
              <a:buChar char="•"/>
              <a:defRPr/>
            </a:pPr>
            <a:r>
              <a:rPr lang="en-US" sz="1400" dirty="0"/>
              <a:t>    Stability, reliability of access to idiosyncratic resources</a:t>
            </a:r>
          </a:p>
          <a:p>
            <a:pPr>
              <a:lnSpc>
                <a:spcPct val="110000"/>
              </a:lnSpc>
              <a:buFont typeface="Arial" pitchFamily="34" charset="0"/>
              <a:buChar char="•"/>
              <a:defRPr/>
            </a:pPr>
            <a:r>
              <a:rPr lang="en-US" sz="1400" dirty="0"/>
              <a:t>    Reputational effects are stronger</a:t>
            </a:r>
            <a:endParaRPr lang="en-US" dirty="0"/>
          </a:p>
        </p:txBody>
      </p:sp>
      <p:sp>
        <p:nvSpPr>
          <p:cNvPr id="38" name="TextBox 37"/>
          <p:cNvSpPr txBox="1"/>
          <p:nvPr/>
        </p:nvSpPr>
        <p:spPr>
          <a:xfrm>
            <a:off x="1054648" y="3642752"/>
            <a:ext cx="5901312" cy="1471941"/>
          </a:xfrm>
          <a:prstGeom prst="rect">
            <a:avLst/>
          </a:prstGeom>
          <a:noFill/>
        </p:spPr>
        <p:txBody>
          <a:bodyPr wrap="square" rtlCol="0">
            <a:spAutoFit/>
          </a:bodyPr>
          <a:lstStyle/>
          <a:p>
            <a:pPr>
              <a:lnSpc>
                <a:spcPct val="110000"/>
              </a:lnSpc>
              <a:defRPr/>
            </a:pPr>
            <a:r>
              <a:rPr lang="en-US" sz="1400" b="1" dirty="0"/>
              <a:t>Benefits of sparse personal networks (see Sue’s network)</a:t>
            </a:r>
          </a:p>
          <a:p>
            <a:pPr lvl="1" indent="-342900">
              <a:lnSpc>
                <a:spcPct val="110000"/>
              </a:lnSpc>
              <a:buFont typeface="Arial" pitchFamily="34" charset="0"/>
              <a:buChar char="•"/>
              <a:defRPr/>
            </a:pPr>
            <a:r>
              <a:rPr lang="en-US" dirty="0"/>
              <a:t>Access to non-redundant information</a:t>
            </a:r>
          </a:p>
          <a:p>
            <a:pPr lvl="1" indent="-342900">
              <a:lnSpc>
                <a:spcPct val="110000"/>
              </a:lnSpc>
              <a:buFont typeface="Arial" pitchFamily="34" charset="0"/>
              <a:buChar char="•"/>
              <a:defRPr/>
            </a:pPr>
            <a:r>
              <a:rPr lang="en-US" dirty="0"/>
              <a:t>Access to entrepreneurial opportunities</a:t>
            </a:r>
          </a:p>
          <a:p>
            <a:pPr lvl="1" indent="-342900">
              <a:lnSpc>
                <a:spcPct val="110000"/>
              </a:lnSpc>
              <a:buFont typeface="Arial" pitchFamily="34" charset="0"/>
              <a:buChar char="•"/>
              <a:defRPr/>
            </a:pPr>
            <a:r>
              <a:rPr lang="en-US" dirty="0"/>
              <a:t>Flexibility, mobility</a:t>
            </a:r>
          </a:p>
          <a:p>
            <a:pPr lvl="1" indent="-342900">
              <a:lnSpc>
                <a:spcPct val="110000"/>
              </a:lnSpc>
              <a:buFont typeface="Arial" pitchFamily="34" charset="0"/>
              <a:buChar char="•"/>
              <a:defRPr/>
            </a:pPr>
            <a:r>
              <a:rPr lang="en-US" dirty="0"/>
              <a:t>Control of information and resources</a:t>
            </a:r>
          </a:p>
          <a:p>
            <a:pPr lvl="1" indent="-342900">
              <a:lnSpc>
                <a:spcPct val="110000"/>
              </a:lnSpc>
              <a:buFont typeface="Arial" pitchFamily="34" charset="0"/>
              <a:buChar char="•"/>
              <a:defRPr/>
            </a:pPr>
            <a:r>
              <a:rPr lang="en-US" dirty="0"/>
              <a:t>Relative freedom from reputation effects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0"/>
          </p:nvPr>
        </p:nvSpPr>
        <p:spPr/>
        <p:txBody>
          <a:bodyPr/>
          <a:lstStyle/>
          <a:p>
            <a:r>
              <a:rPr lang="en-US" dirty="0"/>
              <a:t>Density (cont.)</a:t>
            </a:r>
          </a:p>
        </p:txBody>
      </p:sp>
      <p:sp>
        <p:nvSpPr>
          <p:cNvPr id="3" name="Text Placeholder 2"/>
          <p:cNvSpPr>
            <a:spLocks noGrp="1"/>
          </p:cNvSpPr>
          <p:nvPr>
            <p:ph type="body" sz="half" idx="11"/>
          </p:nvPr>
        </p:nvSpPr>
        <p:spPr>
          <a:xfrm>
            <a:off x="800354" y="3767139"/>
            <a:ext cx="8492897" cy="1214491"/>
          </a:xfrm>
        </p:spPr>
        <p:txBody>
          <a:bodyPr/>
          <a:lstStyle/>
          <a:p>
            <a:pPr>
              <a:lnSpc>
                <a:spcPct val="120000"/>
              </a:lnSpc>
              <a:spcBef>
                <a:spcPts val="600"/>
              </a:spcBef>
              <a:buFont typeface="Arial" pitchFamily="34" charset="0"/>
              <a:buChar char="•"/>
            </a:pPr>
            <a:r>
              <a:rPr lang="en-US" sz="1500" dirty="0"/>
              <a:t> </a:t>
            </a:r>
            <a:r>
              <a:rPr lang="en-US" sz="1500" b="0" dirty="0"/>
              <a:t>ANOVA reveals no significant differences in either </a:t>
            </a:r>
            <a:r>
              <a:rPr lang="en-US" sz="1500" b="0" i="1" dirty="0"/>
              <a:t>density</a:t>
            </a:r>
            <a:r>
              <a:rPr lang="en-US" sz="1500" b="0" dirty="0"/>
              <a:t> scores across </a:t>
            </a:r>
            <a:r>
              <a:rPr lang="en-US" sz="1500" b="0" i="1" dirty="0"/>
              <a:t>org levels.</a:t>
            </a:r>
          </a:p>
          <a:p>
            <a:pPr>
              <a:lnSpc>
                <a:spcPct val="120000"/>
              </a:lnSpc>
              <a:spcBef>
                <a:spcPts val="600"/>
              </a:spcBef>
              <a:buFont typeface="Arial" pitchFamily="34" charset="0"/>
              <a:buChar char="•"/>
            </a:pPr>
            <a:r>
              <a:rPr lang="fi-FI" sz="1500" b="0" i="1" dirty="0"/>
              <a:t> Networking behavior </a:t>
            </a:r>
            <a:r>
              <a:rPr lang="fi-FI" sz="1500" b="0" dirty="0"/>
              <a:t>is negatively related to </a:t>
            </a:r>
            <a:r>
              <a:rPr lang="fi-FI" sz="1500" b="0" i="1" dirty="0"/>
              <a:t>density </a:t>
            </a:r>
            <a:r>
              <a:rPr lang="fi-FI" sz="1500" b="0" dirty="0"/>
              <a:t>(</a:t>
            </a:r>
            <a:r>
              <a:rPr lang="en-US" sz="1500" b="0" i="1" dirty="0"/>
              <a:t>r = </a:t>
            </a:r>
            <a:r>
              <a:rPr lang="en-US" sz="1500" b="0" dirty="0"/>
              <a:t>-.27, </a:t>
            </a:r>
            <a:r>
              <a:rPr lang="en-US" sz="1500" b="0" i="1" dirty="0"/>
              <a:t>p </a:t>
            </a:r>
            <a:r>
              <a:rPr lang="en-US" sz="1500" b="0" dirty="0"/>
              <a:t>&lt; .01 for both networks)</a:t>
            </a:r>
            <a:endParaRPr lang="en-US" sz="1500" b="0" i="1" dirty="0"/>
          </a:p>
          <a:p>
            <a:pPr>
              <a:lnSpc>
                <a:spcPct val="120000"/>
              </a:lnSpc>
              <a:spcBef>
                <a:spcPts val="600"/>
              </a:spcBef>
              <a:buFont typeface="Arial" pitchFamily="34" charset="0"/>
              <a:buChar char="•"/>
            </a:pPr>
            <a:r>
              <a:rPr lang="en-US" sz="1500" b="0" dirty="0"/>
              <a:t> Friendship </a:t>
            </a:r>
            <a:r>
              <a:rPr lang="en-US" sz="1500" b="0" i="1" dirty="0"/>
              <a:t>density</a:t>
            </a:r>
            <a:r>
              <a:rPr lang="en-US" sz="1500" b="0" dirty="0"/>
              <a:t> has significant, negative correlations with </a:t>
            </a:r>
            <a:r>
              <a:rPr lang="en-US" sz="1500" b="0" i="1" dirty="0"/>
              <a:t>tenure </a:t>
            </a:r>
            <a:r>
              <a:rPr lang="en-US" sz="1500" b="0" dirty="0"/>
              <a:t>(</a:t>
            </a:r>
            <a:r>
              <a:rPr lang="en-US" sz="1500" b="0" i="1" dirty="0"/>
              <a:t>r = </a:t>
            </a:r>
            <a:r>
              <a:rPr lang="en-US" sz="1500" b="0" dirty="0"/>
              <a:t>-.19, </a:t>
            </a:r>
            <a:r>
              <a:rPr lang="en-US" sz="1500" b="0" i="1" dirty="0"/>
              <a:t>p </a:t>
            </a:r>
            <a:r>
              <a:rPr lang="en-US" sz="1500" b="0" dirty="0"/>
              <a:t>&lt; .05) and </a:t>
            </a:r>
            <a:r>
              <a:rPr lang="en-US" sz="1500" b="0" i="1" dirty="0"/>
              <a:t>TIO </a:t>
            </a:r>
            <a:r>
              <a:rPr lang="en-US" sz="1500" b="0" dirty="0"/>
              <a:t>(</a:t>
            </a:r>
            <a:r>
              <a:rPr lang="en-US" sz="1500" b="0" i="1" dirty="0"/>
              <a:t>r = -</a:t>
            </a:r>
            <a:r>
              <a:rPr lang="en-US" sz="1500" b="0" dirty="0"/>
              <a:t>.19, </a:t>
            </a:r>
            <a:r>
              <a:rPr lang="en-US" sz="1500" b="0" i="1" dirty="0"/>
              <a:t>p </a:t>
            </a:r>
            <a:r>
              <a:rPr lang="en-US" sz="1500" b="0" dirty="0"/>
              <a:t>&lt; .01), and a significant, positive correlation with </a:t>
            </a:r>
            <a:r>
              <a:rPr lang="en-US" sz="1500" b="0" i="1" dirty="0"/>
              <a:t>TGO</a:t>
            </a:r>
            <a:r>
              <a:rPr lang="en-US" sz="1500" b="0" dirty="0"/>
              <a:t> (</a:t>
            </a:r>
            <a:r>
              <a:rPr lang="en-US" sz="1500" b="0" i="1" dirty="0"/>
              <a:t>r = </a:t>
            </a:r>
            <a:r>
              <a:rPr lang="en-US" sz="1500" b="0" dirty="0"/>
              <a:t>.18</a:t>
            </a:r>
            <a:r>
              <a:rPr lang="en-US" sz="1500" b="0" i="1" dirty="0"/>
              <a:t>, p </a:t>
            </a:r>
            <a:r>
              <a:rPr lang="en-US" sz="1500" b="0" dirty="0"/>
              <a:t>&lt; .01).</a:t>
            </a:r>
          </a:p>
          <a:p>
            <a:pPr>
              <a:lnSpc>
                <a:spcPct val="120000"/>
              </a:lnSpc>
              <a:spcBef>
                <a:spcPts val="600"/>
              </a:spcBef>
              <a:buFont typeface="Arial" pitchFamily="34" charset="0"/>
              <a:buChar char="•"/>
            </a:pPr>
            <a:endParaRPr lang="en-US" sz="1500" b="0" dirty="0"/>
          </a:p>
        </p:txBody>
      </p:sp>
      <p:graphicFrame>
        <p:nvGraphicFramePr>
          <p:cNvPr id="27" name="Table 26"/>
          <p:cNvGraphicFramePr>
            <a:graphicFrameLocks noGrp="1"/>
          </p:cNvGraphicFramePr>
          <p:nvPr>
            <p:extLst>
              <p:ext uri="{D42A27DB-BD31-4B8C-83A1-F6EECF244321}">
                <p14:modId xmlns:p14="http://schemas.microsoft.com/office/powerpoint/2010/main" val="1187402211"/>
              </p:ext>
            </p:extLst>
          </p:nvPr>
        </p:nvGraphicFramePr>
        <p:xfrm>
          <a:off x="925717" y="1140431"/>
          <a:ext cx="7976272" cy="2548890"/>
        </p:xfrm>
        <a:graphic>
          <a:graphicData uri="http://schemas.openxmlformats.org/drawingml/2006/table">
            <a:tbl>
              <a:tblPr firstRow="1" bandRow="1">
                <a:tableStyleId>{69012ECD-51FC-41F1-AA8D-1B2483CD663E}</a:tableStyleId>
              </a:tblPr>
              <a:tblGrid>
                <a:gridCol w="1072036">
                  <a:extLst>
                    <a:ext uri="{9D8B030D-6E8A-4147-A177-3AD203B41FA5}">
                      <a16:colId xmlns:a16="http://schemas.microsoft.com/office/drawing/2014/main" val="20000"/>
                    </a:ext>
                  </a:extLst>
                </a:gridCol>
                <a:gridCol w="616449">
                  <a:extLst>
                    <a:ext uri="{9D8B030D-6E8A-4147-A177-3AD203B41FA5}">
                      <a16:colId xmlns:a16="http://schemas.microsoft.com/office/drawing/2014/main" val="20001"/>
                    </a:ext>
                  </a:extLst>
                </a:gridCol>
                <a:gridCol w="788237">
                  <a:extLst>
                    <a:ext uri="{9D8B030D-6E8A-4147-A177-3AD203B41FA5}">
                      <a16:colId xmlns:a16="http://schemas.microsoft.com/office/drawing/2014/main" val="20002"/>
                    </a:ext>
                  </a:extLst>
                </a:gridCol>
                <a:gridCol w="855628">
                  <a:extLst>
                    <a:ext uri="{9D8B030D-6E8A-4147-A177-3AD203B41FA5}">
                      <a16:colId xmlns:a16="http://schemas.microsoft.com/office/drawing/2014/main" val="20003"/>
                    </a:ext>
                  </a:extLst>
                </a:gridCol>
                <a:gridCol w="1438382">
                  <a:extLst>
                    <a:ext uri="{9D8B030D-6E8A-4147-A177-3AD203B41FA5}">
                      <a16:colId xmlns:a16="http://schemas.microsoft.com/office/drawing/2014/main" val="20004"/>
                    </a:ext>
                  </a:extLst>
                </a:gridCol>
                <a:gridCol w="792472">
                  <a:extLst>
                    <a:ext uri="{9D8B030D-6E8A-4147-A177-3AD203B41FA5}">
                      <a16:colId xmlns:a16="http://schemas.microsoft.com/office/drawing/2014/main" val="20005"/>
                    </a:ext>
                  </a:extLst>
                </a:gridCol>
                <a:gridCol w="1206534">
                  <a:extLst>
                    <a:ext uri="{9D8B030D-6E8A-4147-A177-3AD203B41FA5}">
                      <a16:colId xmlns:a16="http://schemas.microsoft.com/office/drawing/2014/main" val="20006"/>
                    </a:ext>
                  </a:extLst>
                </a:gridCol>
                <a:gridCol w="1206534">
                  <a:extLst>
                    <a:ext uri="{9D8B030D-6E8A-4147-A177-3AD203B41FA5}">
                      <a16:colId xmlns:a16="http://schemas.microsoft.com/office/drawing/2014/main" val="20007"/>
                    </a:ext>
                  </a:extLst>
                </a:gridCol>
              </a:tblGrid>
              <a:tr h="333375">
                <a:tc gridSpan="2">
                  <a:txBody>
                    <a:bodyPr/>
                    <a:lstStyle/>
                    <a:p>
                      <a:pPr algn="ctr"/>
                      <a:endParaRPr lang="en-US" sz="1500" b="1" i="0" dirty="0">
                        <a:solidFill>
                          <a:schemeClr val="tx1"/>
                        </a:solidFill>
                      </a:endParaRPr>
                    </a:p>
                  </a:txBody>
                  <a:tcPr anchor="ctr">
                    <a:lnR w="12700" cap="flat" cmpd="sng" algn="ctr">
                      <a:solidFill>
                        <a:schemeClr val="tx1"/>
                      </a:solidFill>
                      <a:prstDash val="solid"/>
                      <a:round/>
                      <a:headEnd type="none" w="med" len="med"/>
                      <a:tailEnd type="none" w="med" len="med"/>
                    </a:lnR>
                    <a:noFill/>
                  </a:tcPr>
                </a:tc>
                <a:tc hMerge="1">
                  <a:txBody>
                    <a:bodyPr/>
                    <a:lstStyle/>
                    <a:p>
                      <a:pPr algn="ctr"/>
                      <a:endParaRPr lang="en-US" sz="1400" b="1" i="1" dirty="0">
                        <a:solidFill>
                          <a:schemeClr val="tx1"/>
                        </a:solidFill>
                      </a:endParaRPr>
                    </a:p>
                  </a:txBody>
                  <a:tcPr anchor="ctr">
                    <a:lnR w="12700" cap="flat" cmpd="sng" algn="ctr">
                      <a:noFill/>
                      <a:prstDash val="solid"/>
                      <a:round/>
                      <a:headEnd type="none" w="med" len="med"/>
                      <a:tailEnd type="none" w="med" len="med"/>
                    </a:lnR>
                    <a:noFill/>
                  </a:tcPr>
                </a:tc>
                <a:tc gridSpan="3">
                  <a:txBody>
                    <a:bodyPr/>
                    <a:lstStyle/>
                    <a:p>
                      <a:pPr marL="0" marR="0" indent="0" algn="ctr" defTabSz="685733" rtl="0" eaLnBrk="1" fontAlgn="auto" latinLnBrk="0" hangingPunct="1">
                        <a:lnSpc>
                          <a:spcPct val="100000"/>
                        </a:lnSpc>
                        <a:spcBef>
                          <a:spcPts val="0"/>
                        </a:spcBef>
                        <a:spcAft>
                          <a:spcPts val="0"/>
                        </a:spcAft>
                        <a:buClrTx/>
                        <a:buSzTx/>
                        <a:buFontTx/>
                        <a:buNone/>
                        <a:tabLst/>
                        <a:defRPr/>
                      </a:pPr>
                      <a:r>
                        <a:rPr lang="en-US" sz="1500" b="1" i="0" baseline="0" dirty="0">
                          <a:solidFill>
                            <a:schemeClr val="tx1"/>
                          </a:solidFill>
                        </a:rPr>
                        <a:t>Instrumental network density (in-bound)</a:t>
                      </a:r>
                      <a:endParaRPr lang="en-US" sz="1500" b="1" i="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400" b="1" i="1" dirty="0">
                        <a:solidFill>
                          <a:schemeClr val="tx1"/>
                        </a:solidFill>
                      </a:endParaRPr>
                    </a:p>
                  </a:txBody>
                  <a:tcPr anchor="ctr"/>
                </a:tc>
                <a:tc hMerge="1">
                  <a:txBody>
                    <a:bodyPr/>
                    <a:lstStyle/>
                    <a:p>
                      <a:pPr algn="ctr"/>
                      <a:endParaRPr lang="en-US" sz="1400" b="1" i="1" dirty="0">
                        <a:solidFill>
                          <a:schemeClr val="tx1"/>
                        </a:solidFill>
                      </a:endParaRPr>
                    </a:p>
                  </a:txBody>
                  <a:tcPr anchor="ctr"/>
                </a:tc>
                <a:tc gridSpan="3">
                  <a:txBody>
                    <a:bodyPr/>
                    <a:lstStyle/>
                    <a:p>
                      <a:pPr marL="0" marR="0" indent="0" algn="ctr" defTabSz="685733" rtl="0" eaLnBrk="1" fontAlgn="auto" latinLnBrk="0" hangingPunct="1">
                        <a:lnSpc>
                          <a:spcPct val="100000"/>
                        </a:lnSpc>
                        <a:spcBef>
                          <a:spcPts val="0"/>
                        </a:spcBef>
                        <a:spcAft>
                          <a:spcPts val="0"/>
                        </a:spcAft>
                        <a:buClrTx/>
                        <a:buSzTx/>
                        <a:buFontTx/>
                        <a:buNone/>
                        <a:tabLst/>
                        <a:defRPr/>
                      </a:pPr>
                      <a:r>
                        <a:rPr lang="en-US" sz="1500" b="1" i="0" dirty="0">
                          <a:solidFill>
                            <a:schemeClr val="tx1"/>
                          </a:solidFill>
                        </a:rPr>
                        <a:t>Friendship network density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marL="0" marR="0" indent="0" algn="ctr" defTabSz="685733" rtl="0" eaLnBrk="1" fontAlgn="auto" latinLnBrk="0" hangingPunct="1">
                        <a:lnSpc>
                          <a:spcPct val="100000"/>
                        </a:lnSpc>
                        <a:spcBef>
                          <a:spcPts val="0"/>
                        </a:spcBef>
                        <a:spcAft>
                          <a:spcPts val="0"/>
                        </a:spcAft>
                        <a:buClrTx/>
                        <a:buSzTx/>
                        <a:buFontTx/>
                        <a:buNone/>
                        <a:tabLst/>
                        <a:defRPr/>
                      </a:pPr>
                      <a:endParaRPr lang="en-US" sz="1400" b="1" i="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hMerge="1">
                  <a:txBody>
                    <a:bodyPr/>
                    <a:lstStyle/>
                    <a:p>
                      <a:pPr marL="0" marR="0" indent="0" algn="ctr" defTabSz="685733" rtl="0" eaLnBrk="1" fontAlgn="auto" latinLnBrk="0" hangingPunct="1">
                        <a:lnSpc>
                          <a:spcPct val="100000"/>
                        </a:lnSpc>
                        <a:spcBef>
                          <a:spcPts val="0"/>
                        </a:spcBef>
                        <a:spcAft>
                          <a:spcPts val="0"/>
                        </a:spcAft>
                        <a:buClrTx/>
                        <a:buSzTx/>
                        <a:buFontTx/>
                        <a:buNone/>
                        <a:tabLst/>
                        <a:defRPr/>
                      </a:pPr>
                      <a:endParaRPr lang="en-US" sz="1400" b="1" i="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000"/>
                  </a:ext>
                </a:extLst>
              </a:tr>
              <a:tr h="333375">
                <a:tc>
                  <a:txBody>
                    <a:bodyPr/>
                    <a:lstStyle/>
                    <a:p>
                      <a:pPr algn="l"/>
                      <a:r>
                        <a:rPr lang="en-US" sz="1500" b="1" i="1" dirty="0">
                          <a:solidFill>
                            <a:schemeClr val="tx1"/>
                          </a:solidFill>
                        </a:rPr>
                        <a:t>Org level</a:t>
                      </a:r>
                    </a:p>
                  </a:txBody>
                  <a:tcPr anchor="ctr"/>
                </a:tc>
                <a:tc>
                  <a:txBody>
                    <a:bodyPr/>
                    <a:lstStyle/>
                    <a:p>
                      <a:pPr algn="ctr"/>
                      <a:r>
                        <a:rPr lang="en-US" sz="1500" b="1" i="1" dirty="0">
                          <a:solidFill>
                            <a:schemeClr val="tx1"/>
                          </a:solidFill>
                        </a:rPr>
                        <a:t>N</a:t>
                      </a:r>
                    </a:p>
                  </a:txBody>
                  <a:tcPr anchor="ctr">
                    <a:lnR w="12700" cap="flat" cmpd="sng" algn="ctr">
                      <a:solidFill>
                        <a:schemeClr val="tx1"/>
                      </a:solidFill>
                      <a:prstDash val="solid"/>
                      <a:round/>
                      <a:headEnd type="none" w="med" len="med"/>
                      <a:tailEnd type="none" w="med" len="med"/>
                    </a:lnR>
                  </a:tcPr>
                </a:tc>
                <a:tc>
                  <a:txBody>
                    <a:bodyPr/>
                    <a:lstStyle/>
                    <a:p>
                      <a:pPr algn="ctr"/>
                      <a:r>
                        <a:rPr lang="en-US" sz="1500" b="1" i="1" dirty="0">
                          <a:solidFill>
                            <a:schemeClr val="tx1"/>
                          </a:solidFill>
                        </a:rPr>
                        <a:t>Mean</a:t>
                      </a:r>
                    </a:p>
                  </a:txBody>
                  <a:tcPr anchor="ctr">
                    <a:lnL w="12700" cap="flat" cmpd="sng" algn="ctr">
                      <a:solidFill>
                        <a:schemeClr val="tx1"/>
                      </a:solidFill>
                      <a:prstDash val="solid"/>
                      <a:round/>
                      <a:headEnd type="none" w="med" len="med"/>
                      <a:tailEnd type="none" w="med" len="med"/>
                    </a:lnL>
                  </a:tcPr>
                </a:tc>
                <a:tc>
                  <a:txBody>
                    <a:bodyPr/>
                    <a:lstStyle/>
                    <a:p>
                      <a:pPr algn="ctr"/>
                      <a:r>
                        <a:rPr lang="en-US" sz="1500" b="1" i="1" dirty="0">
                          <a:solidFill>
                            <a:schemeClr val="tx1"/>
                          </a:solidFill>
                        </a:rPr>
                        <a:t>S.D.</a:t>
                      </a:r>
                    </a:p>
                  </a:txBody>
                  <a:tcPr anchor="ctr"/>
                </a:tc>
                <a:tc>
                  <a:txBody>
                    <a:bodyPr/>
                    <a:lstStyle/>
                    <a:p>
                      <a:pPr algn="ctr"/>
                      <a:r>
                        <a:rPr lang="en-US" sz="1500" b="1" i="1" dirty="0">
                          <a:solidFill>
                            <a:schemeClr val="tx1"/>
                          </a:solidFill>
                        </a:rPr>
                        <a:t>Range</a:t>
                      </a:r>
                    </a:p>
                  </a:txBody>
                  <a:tcPr anchor="ctr">
                    <a:lnR w="12700" cap="flat" cmpd="sng" algn="ctr">
                      <a:solidFill>
                        <a:schemeClr val="tx1"/>
                      </a:solidFill>
                      <a:prstDash val="solid"/>
                      <a:round/>
                      <a:headEnd type="none" w="med" len="med"/>
                      <a:tailEnd type="none" w="med" len="med"/>
                    </a:lnR>
                  </a:tcPr>
                </a:tc>
                <a:tc>
                  <a:txBody>
                    <a:bodyPr/>
                    <a:lstStyle/>
                    <a:p>
                      <a:pPr algn="ctr"/>
                      <a:r>
                        <a:rPr lang="en-US" sz="1500" b="1" i="1" dirty="0">
                          <a:solidFill>
                            <a:schemeClr val="tx1"/>
                          </a:solidFill>
                        </a:rPr>
                        <a:t>Mean</a:t>
                      </a:r>
                    </a:p>
                  </a:txBody>
                  <a:tcPr anchor="ctr">
                    <a:lnL w="12700" cap="flat" cmpd="sng" algn="ctr">
                      <a:solidFill>
                        <a:schemeClr val="tx1"/>
                      </a:solidFill>
                      <a:prstDash val="solid"/>
                      <a:round/>
                      <a:headEnd type="none" w="med" len="med"/>
                      <a:tailEnd type="none" w="med" len="med"/>
                    </a:lnL>
                  </a:tcPr>
                </a:tc>
                <a:tc>
                  <a:txBody>
                    <a:bodyPr/>
                    <a:lstStyle/>
                    <a:p>
                      <a:pPr algn="ctr"/>
                      <a:r>
                        <a:rPr lang="en-US" sz="1500" b="1" i="1" dirty="0">
                          <a:solidFill>
                            <a:schemeClr val="tx1"/>
                          </a:solidFill>
                        </a:rPr>
                        <a:t>S.D.</a:t>
                      </a:r>
                    </a:p>
                  </a:txBody>
                  <a:tcPr anchor="ctr"/>
                </a:tc>
                <a:tc>
                  <a:txBody>
                    <a:bodyPr/>
                    <a:lstStyle/>
                    <a:p>
                      <a:pPr algn="ctr"/>
                      <a:r>
                        <a:rPr lang="en-US" sz="1500" b="1" i="1" dirty="0">
                          <a:solidFill>
                            <a:schemeClr val="tx1"/>
                          </a:solidFill>
                        </a:rPr>
                        <a:t>Range</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333375">
                <a:tc>
                  <a:txBody>
                    <a:bodyPr/>
                    <a:lstStyle/>
                    <a:p>
                      <a:pPr algn="l"/>
                      <a:r>
                        <a:rPr lang="en-US" sz="1500" dirty="0">
                          <a:solidFill>
                            <a:schemeClr val="tx1"/>
                          </a:solidFill>
                        </a:rPr>
                        <a:t>Entry</a:t>
                      </a:r>
                    </a:p>
                  </a:txBody>
                  <a:tcPr anchor="ctr"/>
                </a:tc>
                <a:tc>
                  <a:txBody>
                    <a:bodyPr/>
                    <a:lstStyle/>
                    <a:p>
                      <a:pPr algn="ctr"/>
                      <a:r>
                        <a:rPr lang="en-US" sz="1500" kern="1200" dirty="0">
                          <a:solidFill>
                            <a:schemeClr val="tx1"/>
                          </a:solidFill>
                          <a:latin typeface="+mn-lt"/>
                          <a:ea typeface="+mn-ea"/>
                          <a:cs typeface="+mn-cs"/>
                        </a:rPr>
                        <a:t>32</a:t>
                      </a:r>
                    </a:p>
                  </a:txBody>
                  <a:tcPr anchor="ctr">
                    <a:lnR w="12700" cap="flat" cmpd="sng" algn="ctr">
                      <a:solidFill>
                        <a:schemeClr val="tx1"/>
                      </a:solidFill>
                      <a:prstDash val="solid"/>
                      <a:round/>
                      <a:headEnd type="none" w="med" len="med"/>
                      <a:tailEnd type="none" w="med" len="med"/>
                    </a:lnR>
                  </a:tcPr>
                </a:tc>
                <a:tc>
                  <a:txBody>
                    <a:bodyPr/>
                    <a:lstStyle/>
                    <a:p>
                      <a:pPr algn="ctr" fontAlgn="t"/>
                      <a:r>
                        <a:rPr lang="en-US" sz="1500" kern="1200" dirty="0">
                          <a:solidFill>
                            <a:schemeClr val="tx1"/>
                          </a:solidFill>
                          <a:latin typeface="+mn-lt"/>
                          <a:ea typeface="+mn-ea"/>
                          <a:cs typeface="+mn-cs"/>
                        </a:rPr>
                        <a:t>45.49</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t"/>
                      <a:r>
                        <a:rPr lang="en-US" sz="1500" kern="1200" dirty="0">
                          <a:solidFill>
                            <a:schemeClr val="tx1"/>
                          </a:solidFill>
                          <a:latin typeface="+mn-lt"/>
                          <a:ea typeface="+mn-ea"/>
                          <a:cs typeface="+mn-cs"/>
                        </a:rPr>
                        <a:t>9.05</a:t>
                      </a:r>
                    </a:p>
                  </a:txBody>
                  <a:tcPr marL="9525" marR="9525" marT="9525" marB="0" anchor="ctr"/>
                </a:tc>
                <a:tc>
                  <a:txBody>
                    <a:bodyPr/>
                    <a:lstStyle/>
                    <a:p>
                      <a:pPr algn="ctr" fontAlgn="t"/>
                      <a:r>
                        <a:rPr lang="en-US" sz="1500" kern="1200" dirty="0">
                          <a:solidFill>
                            <a:schemeClr val="tx1"/>
                          </a:solidFill>
                          <a:latin typeface="+mn-lt"/>
                          <a:ea typeface="+mn-ea"/>
                          <a:cs typeface="+mn-cs"/>
                        </a:rPr>
                        <a:t>26.1 – 66.7</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t"/>
                      <a:r>
                        <a:rPr lang="en-US" sz="1500" kern="1200" dirty="0">
                          <a:solidFill>
                            <a:schemeClr val="tx1"/>
                          </a:solidFill>
                          <a:latin typeface="+mn-lt"/>
                          <a:ea typeface="+mn-ea"/>
                          <a:cs typeface="+mn-cs"/>
                        </a:rPr>
                        <a:t>40.94</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t"/>
                      <a:r>
                        <a:rPr lang="en-US" sz="1500" kern="1200" dirty="0">
                          <a:solidFill>
                            <a:schemeClr val="tx1"/>
                          </a:solidFill>
                          <a:latin typeface="+mn-lt"/>
                          <a:ea typeface="+mn-ea"/>
                          <a:cs typeface="+mn-cs"/>
                        </a:rPr>
                        <a:t>16.58</a:t>
                      </a:r>
                    </a:p>
                  </a:txBody>
                  <a:tcPr marL="9525" marR="9525" marT="9525" marB="0" anchor="ctr"/>
                </a:tc>
                <a:tc>
                  <a:txBody>
                    <a:bodyPr/>
                    <a:lstStyle/>
                    <a:p>
                      <a:pPr algn="ctr" fontAlgn="t"/>
                      <a:r>
                        <a:rPr lang="en-US" sz="1500" kern="1200" dirty="0">
                          <a:solidFill>
                            <a:schemeClr val="tx1"/>
                          </a:solidFill>
                          <a:latin typeface="+mn-lt"/>
                          <a:ea typeface="+mn-ea"/>
                          <a:cs typeface="+mn-cs"/>
                        </a:rPr>
                        <a:t>0 – 84.7</a:t>
                      </a: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333375">
                <a:tc>
                  <a:txBody>
                    <a:bodyPr/>
                    <a:lstStyle/>
                    <a:p>
                      <a:pPr algn="l"/>
                      <a:r>
                        <a:rPr lang="en-US" sz="1500" dirty="0">
                          <a:solidFill>
                            <a:schemeClr val="tx1"/>
                          </a:solidFill>
                        </a:rPr>
                        <a:t>Mid</a:t>
                      </a:r>
                    </a:p>
                  </a:txBody>
                  <a:tcPr anchor="ctr"/>
                </a:tc>
                <a:tc>
                  <a:txBody>
                    <a:bodyPr/>
                    <a:lstStyle/>
                    <a:p>
                      <a:pPr algn="ctr"/>
                      <a:r>
                        <a:rPr lang="en-US" sz="1500" kern="1200" dirty="0">
                          <a:solidFill>
                            <a:schemeClr val="tx1"/>
                          </a:solidFill>
                          <a:latin typeface="+mn-lt"/>
                          <a:ea typeface="+mn-ea"/>
                          <a:cs typeface="+mn-cs"/>
                        </a:rPr>
                        <a:t>78</a:t>
                      </a:r>
                    </a:p>
                  </a:txBody>
                  <a:tcPr anchor="ctr">
                    <a:lnR w="12700" cap="flat" cmpd="sng" algn="ctr">
                      <a:solidFill>
                        <a:schemeClr val="tx1"/>
                      </a:solidFill>
                      <a:prstDash val="solid"/>
                      <a:round/>
                      <a:headEnd type="none" w="med" len="med"/>
                      <a:tailEnd type="none" w="med" len="med"/>
                    </a:lnR>
                  </a:tcPr>
                </a:tc>
                <a:tc>
                  <a:txBody>
                    <a:bodyPr/>
                    <a:lstStyle/>
                    <a:p>
                      <a:pPr algn="ctr" fontAlgn="t"/>
                      <a:r>
                        <a:rPr lang="en-US" sz="1500" kern="1200" dirty="0">
                          <a:solidFill>
                            <a:schemeClr val="tx1"/>
                          </a:solidFill>
                          <a:latin typeface="+mn-lt"/>
                          <a:ea typeface="+mn-ea"/>
                          <a:cs typeface="+mn-cs"/>
                        </a:rPr>
                        <a:t>48.28</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t"/>
                      <a:r>
                        <a:rPr lang="en-US" sz="1500" kern="1200" dirty="0">
                          <a:solidFill>
                            <a:schemeClr val="tx1"/>
                          </a:solidFill>
                          <a:latin typeface="+mn-lt"/>
                          <a:ea typeface="+mn-ea"/>
                          <a:cs typeface="+mn-cs"/>
                        </a:rPr>
                        <a:t>8.03</a:t>
                      </a:r>
                    </a:p>
                  </a:txBody>
                  <a:tcPr marL="9525" marR="9525" marT="9525" marB="0" anchor="ctr"/>
                </a:tc>
                <a:tc>
                  <a:txBody>
                    <a:bodyPr/>
                    <a:lstStyle/>
                    <a:p>
                      <a:pPr algn="ctr" fontAlgn="t"/>
                      <a:r>
                        <a:rPr lang="en-US" sz="1500" kern="1200" dirty="0">
                          <a:solidFill>
                            <a:schemeClr val="tx1"/>
                          </a:solidFill>
                          <a:latin typeface="+mn-lt"/>
                          <a:ea typeface="+mn-ea"/>
                          <a:cs typeface="+mn-cs"/>
                        </a:rPr>
                        <a:t>28.5 – 66.9</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t"/>
                      <a:r>
                        <a:rPr lang="en-US" sz="1500" kern="1200" dirty="0">
                          <a:solidFill>
                            <a:schemeClr val="tx1"/>
                          </a:solidFill>
                          <a:latin typeface="+mn-lt"/>
                          <a:ea typeface="+mn-ea"/>
                          <a:cs typeface="+mn-cs"/>
                        </a:rPr>
                        <a:t>38.01</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t"/>
                      <a:r>
                        <a:rPr lang="en-US" sz="1500" kern="1200" dirty="0">
                          <a:solidFill>
                            <a:schemeClr val="tx1"/>
                          </a:solidFill>
                          <a:latin typeface="+mn-lt"/>
                          <a:ea typeface="+mn-ea"/>
                          <a:cs typeface="+mn-cs"/>
                        </a:rPr>
                        <a:t>12.85</a:t>
                      </a:r>
                    </a:p>
                  </a:txBody>
                  <a:tcPr marL="9525" marR="9525" marT="9525" marB="0" anchor="ctr"/>
                </a:tc>
                <a:tc>
                  <a:txBody>
                    <a:bodyPr/>
                    <a:lstStyle/>
                    <a:p>
                      <a:pPr algn="ctr" fontAlgn="t"/>
                      <a:r>
                        <a:rPr lang="en-US" sz="1500" kern="1200" dirty="0">
                          <a:solidFill>
                            <a:schemeClr val="tx1"/>
                          </a:solidFill>
                          <a:latin typeface="+mn-lt"/>
                          <a:ea typeface="+mn-ea"/>
                          <a:cs typeface="+mn-cs"/>
                        </a:rPr>
                        <a:t>10.7 – 68.6</a:t>
                      </a: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333375">
                <a:tc>
                  <a:txBody>
                    <a:bodyPr/>
                    <a:lstStyle/>
                    <a:p>
                      <a:pPr algn="l"/>
                      <a:r>
                        <a:rPr lang="en-US" sz="1500" dirty="0">
                          <a:solidFill>
                            <a:schemeClr val="tx1"/>
                          </a:solidFill>
                        </a:rPr>
                        <a:t>Senior</a:t>
                      </a:r>
                    </a:p>
                  </a:txBody>
                  <a:tcPr anchor="ctr"/>
                </a:tc>
                <a:tc>
                  <a:txBody>
                    <a:bodyPr/>
                    <a:lstStyle/>
                    <a:p>
                      <a:pPr algn="ctr"/>
                      <a:r>
                        <a:rPr lang="en-US" sz="1500" kern="1200" dirty="0">
                          <a:solidFill>
                            <a:schemeClr val="tx1"/>
                          </a:solidFill>
                          <a:latin typeface="+mn-lt"/>
                          <a:ea typeface="+mn-ea"/>
                          <a:cs typeface="+mn-cs"/>
                        </a:rPr>
                        <a:t>9</a:t>
                      </a:r>
                    </a:p>
                  </a:txBody>
                  <a:tcPr anchor="ctr">
                    <a:lnR w="12700" cap="flat" cmpd="sng" algn="ctr">
                      <a:solidFill>
                        <a:schemeClr val="tx1"/>
                      </a:solidFill>
                      <a:prstDash val="solid"/>
                      <a:round/>
                      <a:headEnd type="none" w="med" len="med"/>
                      <a:tailEnd type="none" w="med" len="med"/>
                    </a:lnR>
                  </a:tcPr>
                </a:tc>
                <a:tc>
                  <a:txBody>
                    <a:bodyPr/>
                    <a:lstStyle/>
                    <a:p>
                      <a:pPr algn="ctr" fontAlgn="t"/>
                      <a:r>
                        <a:rPr lang="en-US" sz="1500" kern="1200" dirty="0">
                          <a:solidFill>
                            <a:schemeClr val="tx1"/>
                          </a:solidFill>
                          <a:latin typeface="+mn-lt"/>
                          <a:ea typeface="+mn-ea"/>
                          <a:cs typeface="+mn-cs"/>
                        </a:rPr>
                        <a:t>41.74</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t"/>
                      <a:r>
                        <a:rPr lang="en-US" sz="1500" kern="1200" dirty="0">
                          <a:solidFill>
                            <a:schemeClr val="tx1"/>
                          </a:solidFill>
                          <a:latin typeface="+mn-lt"/>
                          <a:ea typeface="+mn-ea"/>
                          <a:cs typeface="+mn-cs"/>
                        </a:rPr>
                        <a:t>6.89</a:t>
                      </a:r>
                    </a:p>
                  </a:txBody>
                  <a:tcPr marL="9525" marR="9525" marT="9525" marB="0" anchor="ctr"/>
                </a:tc>
                <a:tc>
                  <a:txBody>
                    <a:bodyPr/>
                    <a:lstStyle/>
                    <a:p>
                      <a:pPr marL="0" marR="0" indent="0" algn="ctr" defTabSz="685733" rtl="0" eaLnBrk="1" fontAlgn="t" latinLnBrk="0" hangingPunct="1">
                        <a:lnSpc>
                          <a:spcPct val="100000"/>
                        </a:lnSpc>
                        <a:spcBef>
                          <a:spcPts val="0"/>
                        </a:spcBef>
                        <a:spcAft>
                          <a:spcPts val="0"/>
                        </a:spcAft>
                        <a:buClrTx/>
                        <a:buSzTx/>
                        <a:buFontTx/>
                        <a:buNone/>
                        <a:tabLst/>
                        <a:defRPr/>
                      </a:pPr>
                      <a:r>
                        <a:rPr lang="en-US" sz="1500" kern="1200" dirty="0">
                          <a:solidFill>
                            <a:schemeClr val="tx1"/>
                          </a:solidFill>
                          <a:latin typeface="+mn-lt"/>
                          <a:ea typeface="+mn-ea"/>
                          <a:cs typeface="+mn-cs"/>
                        </a:rPr>
                        <a:t>30.3 – 53.6</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t"/>
                      <a:r>
                        <a:rPr lang="en-US" sz="1500" kern="1200" dirty="0">
                          <a:solidFill>
                            <a:schemeClr val="tx1"/>
                          </a:solidFill>
                          <a:latin typeface="+mn-lt"/>
                          <a:ea typeface="+mn-ea"/>
                          <a:cs typeface="+mn-cs"/>
                        </a:rPr>
                        <a:t>36.87</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t"/>
                      <a:r>
                        <a:rPr lang="en-US" sz="1500" kern="1200" dirty="0">
                          <a:solidFill>
                            <a:schemeClr val="tx1"/>
                          </a:solidFill>
                          <a:latin typeface="+mn-lt"/>
                          <a:ea typeface="+mn-ea"/>
                          <a:cs typeface="+mn-cs"/>
                        </a:rPr>
                        <a:t>20.40</a:t>
                      </a:r>
                    </a:p>
                  </a:txBody>
                  <a:tcPr marL="9525" marR="9525" marT="9525" marB="0" anchor="ctr"/>
                </a:tc>
                <a:tc>
                  <a:txBody>
                    <a:bodyPr/>
                    <a:lstStyle/>
                    <a:p>
                      <a:pPr marL="0" marR="0" indent="0" algn="ctr" defTabSz="685733" rtl="0" eaLnBrk="1" fontAlgn="t" latinLnBrk="0" hangingPunct="1">
                        <a:lnSpc>
                          <a:spcPct val="100000"/>
                        </a:lnSpc>
                        <a:spcBef>
                          <a:spcPts val="0"/>
                        </a:spcBef>
                        <a:spcAft>
                          <a:spcPts val="0"/>
                        </a:spcAft>
                        <a:buClrTx/>
                        <a:buSzTx/>
                        <a:buFontTx/>
                        <a:buNone/>
                        <a:tabLst/>
                        <a:defRPr/>
                      </a:pPr>
                      <a:r>
                        <a:rPr lang="en-US" sz="1500" kern="1200" dirty="0">
                          <a:solidFill>
                            <a:schemeClr val="tx1"/>
                          </a:solidFill>
                          <a:latin typeface="+mn-lt"/>
                          <a:ea typeface="+mn-ea"/>
                          <a:cs typeface="+mn-cs"/>
                        </a:rPr>
                        <a:t>0 – 70.3</a:t>
                      </a: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r h="333375">
                <a:tc>
                  <a:txBody>
                    <a:bodyPr/>
                    <a:lstStyle/>
                    <a:p>
                      <a:pPr algn="l"/>
                      <a:r>
                        <a:rPr lang="en-US" sz="1500" dirty="0">
                          <a:solidFill>
                            <a:schemeClr val="tx1"/>
                          </a:solidFill>
                        </a:rPr>
                        <a:t>Executive</a:t>
                      </a:r>
                    </a:p>
                  </a:txBody>
                  <a:tcPr anchor="ctr"/>
                </a:tc>
                <a:tc>
                  <a:txBody>
                    <a:bodyPr/>
                    <a:lstStyle/>
                    <a:p>
                      <a:pPr algn="ctr"/>
                      <a:r>
                        <a:rPr lang="en-US" sz="1500" kern="1200" dirty="0">
                          <a:solidFill>
                            <a:schemeClr val="tx1"/>
                          </a:solidFill>
                          <a:latin typeface="+mn-lt"/>
                          <a:ea typeface="+mn-ea"/>
                          <a:cs typeface="+mn-cs"/>
                        </a:rPr>
                        <a:t>5</a:t>
                      </a:r>
                    </a:p>
                  </a:txBody>
                  <a:tcPr anchor="ctr">
                    <a:lnR w="12700" cap="flat" cmpd="sng" algn="ctr">
                      <a:solidFill>
                        <a:schemeClr val="tx1"/>
                      </a:solidFill>
                      <a:prstDash val="solid"/>
                      <a:round/>
                      <a:headEnd type="none" w="med" len="med"/>
                      <a:tailEnd type="none" w="med" len="med"/>
                    </a:lnR>
                  </a:tcPr>
                </a:tc>
                <a:tc>
                  <a:txBody>
                    <a:bodyPr/>
                    <a:lstStyle/>
                    <a:p>
                      <a:pPr algn="ctr" fontAlgn="t"/>
                      <a:r>
                        <a:rPr lang="en-US" sz="1500" kern="1200" dirty="0">
                          <a:solidFill>
                            <a:schemeClr val="tx1"/>
                          </a:solidFill>
                          <a:latin typeface="+mn-lt"/>
                          <a:ea typeface="+mn-ea"/>
                          <a:cs typeface="+mn-cs"/>
                        </a:rPr>
                        <a:t>46.53</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t"/>
                      <a:r>
                        <a:rPr lang="en-US" sz="1500" kern="1200" dirty="0">
                          <a:solidFill>
                            <a:schemeClr val="tx1"/>
                          </a:solidFill>
                          <a:latin typeface="+mn-lt"/>
                          <a:ea typeface="+mn-ea"/>
                          <a:cs typeface="+mn-cs"/>
                        </a:rPr>
                        <a:t>6.58</a:t>
                      </a:r>
                    </a:p>
                  </a:txBody>
                  <a:tcPr marL="9525" marR="9525" marT="9525" marB="0" anchor="ctr"/>
                </a:tc>
                <a:tc>
                  <a:txBody>
                    <a:bodyPr/>
                    <a:lstStyle/>
                    <a:p>
                      <a:pPr marL="0" marR="0" indent="0" algn="ctr" defTabSz="685733" rtl="0" eaLnBrk="1" fontAlgn="t" latinLnBrk="0" hangingPunct="1">
                        <a:lnSpc>
                          <a:spcPct val="100000"/>
                        </a:lnSpc>
                        <a:spcBef>
                          <a:spcPts val="0"/>
                        </a:spcBef>
                        <a:spcAft>
                          <a:spcPts val="0"/>
                        </a:spcAft>
                        <a:buClrTx/>
                        <a:buSzTx/>
                        <a:buFontTx/>
                        <a:buNone/>
                        <a:tabLst/>
                        <a:defRPr/>
                      </a:pPr>
                      <a:r>
                        <a:rPr lang="en-US" sz="1500" kern="1200" dirty="0">
                          <a:solidFill>
                            <a:schemeClr val="tx1"/>
                          </a:solidFill>
                          <a:latin typeface="+mn-lt"/>
                          <a:ea typeface="+mn-ea"/>
                          <a:cs typeface="+mn-cs"/>
                        </a:rPr>
                        <a:t>39.0 – 56.6</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t"/>
                      <a:r>
                        <a:rPr lang="en-US" sz="1500" kern="1200" dirty="0">
                          <a:solidFill>
                            <a:schemeClr val="tx1"/>
                          </a:solidFill>
                          <a:latin typeface="+mn-lt"/>
                          <a:ea typeface="+mn-ea"/>
                          <a:cs typeface="+mn-cs"/>
                        </a:rPr>
                        <a:t>40.69</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t"/>
                      <a:r>
                        <a:rPr lang="en-US" sz="1500" kern="1200" dirty="0">
                          <a:solidFill>
                            <a:schemeClr val="tx1"/>
                          </a:solidFill>
                          <a:latin typeface="+mn-lt"/>
                          <a:ea typeface="+mn-ea"/>
                          <a:cs typeface="+mn-cs"/>
                        </a:rPr>
                        <a:t>18.56</a:t>
                      </a:r>
                    </a:p>
                  </a:txBody>
                  <a:tcPr marL="9525" marR="9525" marT="9525" marB="0" anchor="ctr"/>
                </a:tc>
                <a:tc>
                  <a:txBody>
                    <a:bodyPr/>
                    <a:lstStyle/>
                    <a:p>
                      <a:pPr marL="0" marR="0" indent="0" algn="ctr" defTabSz="685733" rtl="0" eaLnBrk="1" fontAlgn="t" latinLnBrk="0" hangingPunct="1">
                        <a:lnSpc>
                          <a:spcPct val="100000"/>
                        </a:lnSpc>
                        <a:spcBef>
                          <a:spcPts val="0"/>
                        </a:spcBef>
                        <a:spcAft>
                          <a:spcPts val="0"/>
                        </a:spcAft>
                        <a:buClrTx/>
                        <a:buSzTx/>
                        <a:buFontTx/>
                        <a:buNone/>
                        <a:tabLst/>
                        <a:defRPr/>
                      </a:pPr>
                      <a:r>
                        <a:rPr lang="en-US" sz="1500" kern="1200" dirty="0">
                          <a:solidFill>
                            <a:schemeClr val="tx1"/>
                          </a:solidFill>
                          <a:latin typeface="+mn-lt"/>
                          <a:ea typeface="+mn-ea"/>
                          <a:cs typeface="+mn-cs"/>
                        </a:rPr>
                        <a:t>13.4 – 62.2</a:t>
                      </a: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333375">
                <a:tc>
                  <a:txBody>
                    <a:bodyPr/>
                    <a:lstStyle/>
                    <a:p>
                      <a:pPr algn="l"/>
                      <a:r>
                        <a:rPr lang="en-US" sz="1500" dirty="0">
                          <a:solidFill>
                            <a:schemeClr val="tx1"/>
                          </a:solidFill>
                        </a:rPr>
                        <a:t>All</a:t>
                      </a:r>
                    </a:p>
                  </a:txBody>
                  <a:tcPr anchor="ctr"/>
                </a:tc>
                <a:tc>
                  <a:txBody>
                    <a:bodyPr/>
                    <a:lstStyle/>
                    <a:p>
                      <a:pPr algn="ctr"/>
                      <a:r>
                        <a:rPr lang="en-US" sz="1500" kern="1200" dirty="0">
                          <a:solidFill>
                            <a:schemeClr val="tx1"/>
                          </a:solidFill>
                          <a:latin typeface="+mn-lt"/>
                          <a:ea typeface="+mn-ea"/>
                          <a:cs typeface="+mn-cs"/>
                        </a:rPr>
                        <a:t>124</a:t>
                      </a:r>
                    </a:p>
                  </a:txBody>
                  <a:tcPr anchor="ctr">
                    <a:lnR w="12700" cap="flat" cmpd="sng" algn="ctr">
                      <a:solidFill>
                        <a:schemeClr val="tx1"/>
                      </a:solidFill>
                      <a:prstDash val="solid"/>
                      <a:round/>
                      <a:headEnd type="none" w="med" len="med"/>
                      <a:tailEnd type="none" w="med" len="med"/>
                    </a:lnR>
                  </a:tcPr>
                </a:tc>
                <a:tc>
                  <a:txBody>
                    <a:bodyPr/>
                    <a:lstStyle/>
                    <a:p>
                      <a:pPr algn="ctr" fontAlgn="t"/>
                      <a:r>
                        <a:rPr lang="en-US" sz="1500" kern="1200" dirty="0">
                          <a:solidFill>
                            <a:schemeClr val="tx1"/>
                          </a:solidFill>
                          <a:latin typeface="+mn-lt"/>
                          <a:ea typeface="+mn-ea"/>
                          <a:cs typeface="+mn-cs"/>
                        </a:rPr>
                        <a:t>47.01</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t"/>
                      <a:r>
                        <a:rPr lang="en-US" sz="1500" kern="1200" dirty="0">
                          <a:solidFill>
                            <a:schemeClr val="tx1"/>
                          </a:solidFill>
                          <a:latin typeface="+mn-lt"/>
                          <a:ea typeface="+mn-ea"/>
                          <a:cs typeface="+mn-cs"/>
                        </a:rPr>
                        <a:t>8.31</a:t>
                      </a:r>
                    </a:p>
                  </a:txBody>
                  <a:tcPr marL="9525" marR="9525" marT="9525" marB="0" anchor="ctr"/>
                </a:tc>
                <a:tc>
                  <a:txBody>
                    <a:bodyPr/>
                    <a:lstStyle/>
                    <a:p>
                      <a:pPr algn="ctr" fontAlgn="t"/>
                      <a:r>
                        <a:rPr lang="en-US" sz="1500" kern="1200" dirty="0">
                          <a:solidFill>
                            <a:schemeClr val="tx1"/>
                          </a:solidFill>
                          <a:latin typeface="+mn-lt"/>
                          <a:ea typeface="+mn-ea"/>
                          <a:cs typeface="+mn-cs"/>
                        </a:rPr>
                        <a:t>26.1 – 66.9</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t"/>
                      <a:r>
                        <a:rPr lang="en-US" sz="1500" kern="1200" dirty="0">
                          <a:solidFill>
                            <a:schemeClr val="tx1"/>
                          </a:solidFill>
                          <a:latin typeface="+mn-lt"/>
                          <a:ea typeface="+mn-ea"/>
                          <a:cs typeface="+mn-cs"/>
                        </a:rPr>
                        <a:t>38.79</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t"/>
                      <a:r>
                        <a:rPr lang="en-US" sz="1500" kern="1200" dirty="0">
                          <a:solidFill>
                            <a:schemeClr val="tx1"/>
                          </a:solidFill>
                          <a:latin typeface="+mn-lt"/>
                          <a:ea typeface="+mn-ea"/>
                          <a:cs typeface="+mn-cs"/>
                        </a:rPr>
                        <a:t>14.59</a:t>
                      </a:r>
                    </a:p>
                  </a:txBody>
                  <a:tcPr marL="9525" marR="9525" marT="9525" marB="0" anchor="ctr"/>
                </a:tc>
                <a:tc>
                  <a:txBody>
                    <a:bodyPr/>
                    <a:lstStyle/>
                    <a:p>
                      <a:pPr algn="ctr" fontAlgn="t"/>
                      <a:r>
                        <a:rPr lang="en-US" sz="1500" kern="1200" dirty="0">
                          <a:solidFill>
                            <a:schemeClr val="tx1"/>
                          </a:solidFill>
                          <a:latin typeface="+mn-lt"/>
                          <a:ea typeface="+mn-ea"/>
                          <a:cs typeface="+mn-cs"/>
                        </a:rPr>
                        <a:t>0 – 84.7</a:t>
                      </a: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6"/>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0"/>
          </p:nvPr>
        </p:nvSpPr>
        <p:spPr/>
        <p:txBody>
          <a:bodyPr/>
          <a:lstStyle/>
          <a:p>
            <a:r>
              <a:rPr lang="en-US" dirty="0"/>
              <a:t>Brokerage</a:t>
            </a:r>
          </a:p>
        </p:txBody>
      </p:sp>
      <p:sp>
        <p:nvSpPr>
          <p:cNvPr id="3" name="Text Placeholder 2"/>
          <p:cNvSpPr>
            <a:spLocks noGrp="1"/>
          </p:cNvSpPr>
          <p:nvPr>
            <p:ph type="body" sz="half" idx="11"/>
          </p:nvPr>
        </p:nvSpPr>
        <p:spPr>
          <a:xfrm>
            <a:off x="800354" y="1037691"/>
            <a:ext cx="8492897" cy="3914360"/>
          </a:xfrm>
        </p:spPr>
        <p:txBody>
          <a:bodyPr/>
          <a:lstStyle/>
          <a:p>
            <a:pPr>
              <a:lnSpc>
                <a:spcPct val="150000"/>
              </a:lnSpc>
              <a:spcBef>
                <a:spcPts val="600"/>
              </a:spcBef>
              <a:buFont typeface="Arial" pitchFamily="34" charset="0"/>
              <a:buChar char="•"/>
            </a:pPr>
            <a:r>
              <a:rPr lang="en-US" sz="1500" dirty="0"/>
              <a:t> What it measures: </a:t>
            </a:r>
            <a:r>
              <a:rPr lang="en-US" sz="1500" u="sng" dirty="0"/>
              <a:t>Actor A </a:t>
            </a:r>
            <a:r>
              <a:rPr lang="en-US" sz="1500" i="1" u="sng" dirty="0"/>
              <a:t>brokers</a:t>
            </a:r>
            <a:r>
              <a:rPr lang="en-US" sz="1500" u="sng" dirty="0"/>
              <a:t> actors B and C</a:t>
            </a:r>
            <a:r>
              <a:rPr lang="en-US" sz="1500" dirty="0"/>
              <a:t> </a:t>
            </a:r>
            <a:r>
              <a:rPr lang="en-US" sz="1500" b="0" i="1" dirty="0"/>
              <a:t>if </a:t>
            </a:r>
            <a:r>
              <a:rPr lang="en-US" sz="1500" b="0" dirty="0"/>
              <a:t>A is connected to both B and C, but B and C are not connected. In this study, we computed </a:t>
            </a:r>
            <a:r>
              <a:rPr lang="en-US" sz="1500" i="1" dirty="0"/>
              <a:t>brokerage</a:t>
            </a:r>
            <a:r>
              <a:rPr lang="en-US" sz="1500" b="0" dirty="0"/>
              <a:t> as the extent to which </a:t>
            </a:r>
            <a:r>
              <a:rPr lang="en-US" sz="1500" b="0" u="sng" dirty="0"/>
              <a:t>your personal contacts must “go through” you in order to reach others</a:t>
            </a:r>
            <a:r>
              <a:rPr lang="en-US" sz="1500" b="0" dirty="0"/>
              <a:t> (i.e., you lie in the shortest path between X and Y, meaning X must go through you to reach Y).</a:t>
            </a:r>
          </a:p>
          <a:p>
            <a:pPr>
              <a:lnSpc>
                <a:spcPct val="150000"/>
              </a:lnSpc>
              <a:spcBef>
                <a:spcPts val="600"/>
              </a:spcBef>
              <a:buFont typeface="Arial" pitchFamily="34" charset="0"/>
              <a:buChar char="•"/>
            </a:pPr>
            <a:r>
              <a:rPr lang="en-US" sz="1500" b="0" dirty="0"/>
              <a:t> Conceptually, it is more-or-less an “inverse” of </a:t>
            </a:r>
            <a:r>
              <a:rPr lang="en-US" sz="1500" b="0" i="1" dirty="0"/>
              <a:t>density</a:t>
            </a:r>
            <a:r>
              <a:rPr lang="en-US" sz="1500" b="0" dirty="0"/>
              <a:t>. </a:t>
            </a:r>
          </a:p>
          <a:p>
            <a:pPr>
              <a:lnSpc>
                <a:spcPct val="150000"/>
              </a:lnSpc>
              <a:spcBef>
                <a:spcPts val="600"/>
              </a:spcBef>
              <a:buFont typeface="Arial" pitchFamily="34" charset="0"/>
              <a:buChar char="•"/>
            </a:pPr>
            <a:r>
              <a:rPr lang="en-US" sz="1500" i="1" dirty="0"/>
              <a:t> Brokerage</a:t>
            </a:r>
            <a:r>
              <a:rPr lang="en-US" sz="1500" b="0" i="1" dirty="0"/>
              <a:t> </a:t>
            </a:r>
            <a:r>
              <a:rPr lang="en-US" sz="1500" b="0" dirty="0"/>
              <a:t>ranges from </a:t>
            </a:r>
            <a:r>
              <a:rPr lang="en-US" sz="1500" dirty="0"/>
              <a:t>0</a:t>
            </a:r>
            <a:r>
              <a:rPr lang="en-US" sz="1500" b="0" dirty="0"/>
              <a:t> (i.e., 0% of pairs in your network must go “through you” to reach each other as quickly as possible) to </a:t>
            </a:r>
            <a:r>
              <a:rPr lang="en-US" sz="1500" dirty="0"/>
              <a:t>1</a:t>
            </a:r>
            <a:r>
              <a:rPr lang="en-US" sz="1500" b="0" dirty="0"/>
              <a:t> (i.e., 100% of pairs in your network must go “through you” to reach each other as quickly as possible).</a:t>
            </a:r>
          </a:p>
          <a:p>
            <a:pPr>
              <a:lnSpc>
                <a:spcPct val="150000"/>
              </a:lnSpc>
              <a:spcBef>
                <a:spcPts val="600"/>
              </a:spcBef>
              <a:buFont typeface="Arial" pitchFamily="34" charset="0"/>
              <a:buChar char="•"/>
            </a:pPr>
            <a:r>
              <a:rPr lang="en-US" sz="1500" b="0" dirty="0"/>
              <a:t> Occupying brokerage positions is </a:t>
            </a:r>
            <a:r>
              <a:rPr lang="en-US" sz="1500" b="0" u="sng" dirty="0"/>
              <a:t>strategically advantageous</a:t>
            </a:r>
            <a:r>
              <a:rPr lang="en-US" sz="1500" b="0" dirty="0"/>
              <a:t>, because brokers are able to control the flow of resources, and is the center point of innovation and idea creation.</a:t>
            </a:r>
          </a:p>
          <a:p>
            <a:pPr>
              <a:lnSpc>
                <a:spcPct val="150000"/>
              </a:lnSpc>
              <a:spcBef>
                <a:spcPts val="600"/>
              </a:spcBef>
              <a:buFont typeface="Arial" pitchFamily="34" charset="0"/>
              <a:buChar char="•"/>
            </a:pPr>
            <a:endParaRPr lang="en-US" sz="1500" b="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0"/>
          </p:nvPr>
        </p:nvSpPr>
        <p:spPr/>
        <p:txBody>
          <a:bodyPr/>
          <a:lstStyle/>
          <a:p>
            <a:r>
              <a:rPr lang="en-US" dirty="0"/>
              <a:t>Brokerage (cont.)</a:t>
            </a:r>
          </a:p>
        </p:txBody>
      </p:sp>
      <p:sp>
        <p:nvSpPr>
          <p:cNvPr id="3" name="Text Placeholder 2"/>
          <p:cNvSpPr>
            <a:spLocks noGrp="1"/>
          </p:cNvSpPr>
          <p:nvPr>
            <p:ph type="body" sz="half" idx="11"/>
          </p:nvPr>
        </p:nvSpPr>
        <p:spPr>
          <a:xfrm>
            <a:off x="800354" y="3852809"/>
            <a:ext cx="8492897" cy="1214491"/>
          </a:xfrm>
        </p:spPr>
        <p:txBody>
          <a:bodyPr/>
          <a:lstStyle/>
          <a:p>
            <a:pPr>
              <a:lnSpc>
                <a:spcPct val="120000"/>
              </a:lnSpc>
              <a:spcBef>
                <a:spcPts val="600"/>
              </a:spcBef>
              <a:buFont typeface="Arial" pitchFamily="34" charset="0"/>
              <a:buChar char="•"/>
            </a:pPr>
            <a:r>
              <a:rPr lang="en-US" sz="1500" dirty="0"/>
              <a:t> </a:t>
            </a:r>
            <a:r>
              <a:rPr lang="en-US" sz="1500" b="0" dirty="0"/>
              <a:t>ANOVA reveals no significant differences in </a:t>
            </a:r>
            <a:r>
              <a:rPr lang="en-US" sz="1500" b="0" i="1" dirty="0"/>
              <a:t>brokerage</a:t>
            </a:r>
            <a:r>
              <a:rPr lang="en-US" sz="1500" b="0" dirty="0"/>
              <a:t> scores across org levels.</a:t>
            </a:r>
          </a:p>
          <a:p>
            <a:pPr>
              <a:lnSpc>
                <a:spcPct val="120000"/>
              </a:lnSpc>
              <a:spcBef>
                <a:spcPts val="600"/>
              </a:spcBef>
              <a:buFont typeface="Arial" pitchFamily="34" charset="0"/>
              <a:buChar char="•"/>
            </a:pPr>
            <a:r>
              <a:rPr lang="en-US" sz="1500" b="0" dirty="0"/>
              <a:t> </a:t>
            </a:r>
            <a:r>
              <a:rPr lang="en-US" sz="1500" b="0" i="1" dirty="0"/>
              <a:t>Brokerage </a:t>
            </a:r>
            <a:r>
              <a:rPr lang="en-US" sz="1500" b="0" dirty="0"/>
              <a:t>has significant and positive correlations with</a:t>
            </a:r>
            <a:r>
              <a:rPr lang="en-US" sz="1500" b="0" i="1" dirty="0"/>
              <a:t> networking behavior </a:t>
            </a:r>
            <a:r>
              <a:rPr lang="en-US" sz="1500" b="0" dirty="0"/>
              <a:t>(</a:t>
            </a:r>
            <a:r>
              <a:rPr lang="en-US" sz="1500" b="0" i="1" dirty="0"/>
              <a:t>r = </a:t>
            </a:r>
            <a:r>
              <a:rPr lang="en-US" sz="1500" b="0" dirty="0"/>
              <a:t>.34, </a:t>
            </a:r>
            <a:r>
              <a:rPr lang="en-US" sz="1500" b="0" i="1" dirty="0"/>
              <a:t>p </a:t>
            </a:r>
            <a:r>
              <a:rPr lang="en-US" sz="1500" b="0" dirty="0"/>
              <a:t>&lt; .01), self-perceived </a:t>
            </a:r>
            <a:r>
              <a:rPr lang="en-US" sz="1500" b="0" i="1" dirty="0"/>
              <a:t>status </a:t>
            </a:r>
            <a:r>
              <a:rPr lang="en-US" sz="1500" b="0" dirty="0"/>
              <a:t>(</a:t>
            </a:r>
            <a:r>
              <a:rPr lang="en-US" sz="1500" b="0" i="1" dirty="0"/>
              <a:t>r = </a:t>
            </a:r>
            <a:r>
              <a:rPr lang="en-US" sz="1500" b="0" dirty="0"/>
              <a:t>.24, </a:t>
            </a:r>
            <a:r>
              <a:rPr lang="en-US" sz="1500" b="0" i="1" dirty="0"/>
              <a:t>p </a:t>
            </a:r>
            <a:r>
              <a:rPr lang="en-US" sz="1500" b="0" dirty="0"/>
              <a:t>&lt; .01), and TCO (</a:t>
            </a:r>
            <a:r>
              <a:rPr lang="en-US" sz="1500" b="0" i="1" dirty="0"/>
              <a:t>r = </a:t>
            </a:r>
            <a:r>
              <a:rPr lang="en-US" sz="1500" b="0" dirty="0"/>
              <a:t>.25, </a:t>
            </a:r>
            <a:r>
              <a:rPr lang="en-US" sz="1500" b="0" i="1" dirty="0"/>
              <a:t>p </a:t>
            </a:r>
            <a:r>
              <a:rPr lang="en-US" sz="1500" b="0" dirty="0"/>
              <a:t>&lt; .01).</a:t>
            </a:r>
          </a:p>
          <a:p>
            <a:pPr>
              <a:lnSpc>
                <a:spcPct val="120000"/>
              </a:lnSpc>
              <a:spcBef>
                <a:spcPts val="600"/>
              </a:spcBef>
              <a:buFont typeface="Arial" pitchFamily="34" charset="0"/>
              <a:buChar char="•"/>
            </a:pPr>
            <a:endParaRPr lang="en-US" sz="1500" b="0" dirty="0"/>
          </a:p>
        </p:txBody>
      </p:sp>
      <p:graphicFrame>
        <p:nvGraphicFramePr>
          <p:cNvPr id="27" name="Table 26"/>
          <p:cNvGraphicFramePr>
            <a:graphicFrameLocks noGrp="1"/>
          </p:cNvGraphicFramePr>
          <p:nvPr>
            <p:extLst>
              <p:ext uri="{D42A27DB-BD31-4B8C-83A1-F6EECF244321}">
                <p14:modId xmlns:p14="http://schemas.microsoft.com/office/powerpoint/2010/main" val="1544035420"/>
              </p:ext>
            </p:extLst>
          </p:nvPr>
        </p:nvGraphicFramePr>
        <p:xfrm>
          <a:off x="925718" y="1140432"/>
          <a:ext cx="7976271" cy="2333625"/>
        </p:xfrm>
        <a:graphic>
          <a:graphicData uri="http://schemas.openxmlformats.org/drawingml/2006/table">
            <a:tbl>
              <a:tblPr firstRow="1" bandRow="1">
                <a:tableStyleId>{69012ECD-51FC-41F1-AA8D-1B2483CD663E}</a:tableStyleId>
              </a:tblPr>
              <a:tblGrid>
                <a:gridCol w="1667937">
                  <a:extLst>
                    <a:ext uri="{9D8B030D-6E8A-4147-A177-3AD203B41FA5}">
                      <a16:colId xmlns:a16="http://schemas.microsoft.com/office/drawing/2014/main" val="20000"/>
                    </a:ext>
                  </a:extLst>
                </a:gridCol>
                <a:gridCol w="1109609">
                  <a:extLst>
                    <a:ext uri="{9D8B030D-6E8A-4147-A177-3AD203B41FA5}">
                      <a16:colId xmlns:a16="http://schemas.microsoft.com/office/drawing/2014/main" val="20001"/>
                    </a:ext>
                  </a:extLst>
                </a:gridCol>
                <a:gridCol w="1756881">
                  <a:extLst>
                    <a:ext uri="{9D8B030D-6E8A-4147-A177-3AD203B41FA5}">
                      <a16:colId xmlns:a16="http://schemas.microsoft.com/office/drawing/2014/main" val="20002"/>
                    </a:ext>
                  </a:extLst>
                </a:gridCol>
                <a:gridCol w="1232899">
                  <a:extLst>
                    <a:ext uri="{9D8B030D-6E8A-4147-A177-3AD203B41FA5}">
                      <a16:colId xmlns:a16="http://schemas.microsoft.com/office/drawing/2014/main" val="20003"/>
                    </a:ext>
                  </a:extLst>
                </a:gridCol>
                <a:gridCol w="2208945">
                  <a:extLst>
                    <a:ext uri="{9D8B030D-6E8A-4147-A177-3AD203B41FA5}">
                      <a16:colId xmlns:a16="http://schemas.microsoft.com/office/drawing/2014/main" val="20004"/>
                    </a:ext>
                  </a:extLst>
                </a:gridCol>
              </a:tblGrid>
              <a:tr h="333375">
                <a:tc gridSpan="5">
                  <a:txBody>
                    <a:bodyPr/>
                    <a:lstStyle/>
                    <a:p>
                      <a:pPr algn="ctr"/>
                      <a:r>
                        <a:rPr lang="fi-FI" sz="1400" b="1" i="0" dirty="0">
                          <a:solidFill>
                            <a:schemeClr val="tx1"/>
                          </a:solidFill>
                        </a:rPr>
                        <a:t>Brokerage</a:t>
                      </a:r>
                      <a:r>
                        <a:rPr lang="fi-FI" sz="1400" b="1" i="0" baseline="0" dirty="0">
                          <a:solidFill>
                            <a:schemeClr val="tx1"/>
                          </a:solidFill>
                        </a:rPr>
                        <a:t> in one</a:t>
                      </a:r>
                      <a:r>
                        <a:rPr lang="en-US" sz="1400" b="1" i="0" baseline="0" dirty="0">
                          <a:solidFill>
                            <a:schemeClr val="tx1"/>
                          </a:solidFill>
                        </a:rPr>
                        <a:t>’s personal</a:t>
                      </a:r>
                      <a:r>
                        <a:rPr lang="fi-FI" sz="1400" b="1" i="0" baseline="0" dirty="0">
                          <a:solidFill>
                            <a:schemeClr val="tx1"/>
                          </a:solidFill>
                        </a:rPr>
                        <a:t> instrumental network</a:t>
                      </a:r>
                      <a:endParaRPr lang="en-US" sz="1400" b="1" i="0" dirty="0">
                        <a:solidFill>
                          <a:schemeClr val="tx1"/>
                        </a:solidFill>
                      </a:endParaRPr>
                    </a:p>
                  </a:txBody>
                  <a:tcPr anchor="ctr">
                    <a:lnR w="12700" cap="flat" cmpd="sng" algn="ctr">
                      <a:solidFill>
                        <a:schemeClr val="tx1"/>
                      </a:solidFill>
                      <a:prstDash val="solid"/>
                      <a:round/>
                      <a:headEnd type="none" w="med" len="med"/>
                      <a:tailEnd type="none" w="med" len="med"/>
                    </a:lnR>
                    <a:noFill/>
                  </a:tcPr>
                </a:tc>
                <a:tc hMerge="1">
                  <a:txBody>
                    <a:bodyPr/>
                    <a:lstStyle/>
                    <a:p>
                      <a:pPr algn="ctr"/>
                      <a:endParaRPr lang="en-US" sz="1400" b="1" i="1" dirty="0">
                        <a:solidFill>
                          <a:schemeClr val="tx1"/>
                        </a:solidFill>
                      </a:endParaRPr>
                    </a:p>
                  </a:txBody>
                  <a:tcPr anchor="ctr">
                    <a:lnR w="12700" cap="flat" cmpd="sng" algn="ctr">
                      <a:noFill/>
                      <a:prstDash val="solid"/>
                      <a:round/>
                      <a:headEnd type="none" w="med" len="med"/>
                      <a:tailEnd type="none" w="med" len="med"/>
                    </a:lnR>
                    <a:noFill/>
                  </a:tcPr>
                </a:tc>
                <a:tc hMerge="1">
                  <a:txBody>
                    <a:bodyPr/>
                    <a:lstStyle/>
                    <a:p>
                      <a:pPr marL="0" marR="0" indent="0" algn="ctr" defTabSz="685733" rtl="0" eaLnBrk="1" fontAlgn="auto" latinLnBrk="0" hangingPunct="1">
                        <a:lnSpc>
                          <a:spcPct val="100000"/>
                        </a:lnSpc>
                        <a:spcBef>
                          <a:spcPts val="0"/>
                        </a:spcBef>
                        <a:spcAft>
                          <a:spcPts val="0"/>
                        </a:spcAft>
                        <a:buClrTx/>
                        <a:buSzTx/>
                        <a:buFontTx/>
                        <a:buNone/>
                        <a:tabLst/>
                        <a:defRPr/>
                      </a:pPr>
                      <a:endParaRPr lang="en-US" sz="1400" b="0" i="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hMerge="1">
                  <a:txBody>
                    <a:bodyPr/>
                    <a:lstStyle/>
                    <a:p>
                      <a:pPr algn="ctr"/>
                      <a:endParaRPr lang="en-US" sz="1400" b="1" i="1" dirty="0">
                        <a:solidFill>
                          <a:schemeClr val="tx1"/>
                        </a:solidFill>
                      </a:endParaRPr>
                    </a:p>
                  </a:txBody>
                  <a:tcPr anchor="ctr"/>
                </a:tc>
                <a:tc hMerge="1">
                  <a:txBody>
                    <a:bodyPr/>
                    <a:lstStyle/>
                    <a:p>
                      <a:pPr algn="ctr"/>
                      <a:endParaRPr lang="en-US" sz="1400" b="1" i="1" dirty="0">
                        <a:solidFill>
                          <a:schemeClr val="tx1"/>
                        </a:solidFill>
                      </a:endParaRPr>
                    </a:p>
                  </a:txBody>
                  <a:tcPr anchor="ctr"/>
                </a:tc>
                <a:extLst>
                  <a:ext uri="{0D108BD9-81ED-4DB2-BD59-A6C34878D82A}">
                    <a16:rowId xmlns:a16="http://schemas.microsoft.com/office/drawing/2014/main" val="10000"/>
                  </a:ext>
                </a:extLst>
              </a:tr>
              <a:tr h="333375">
                <a:tc>
                  <a:txBody>
                    <a:bodyPr/>
                    <a:lstStyle/>
                    <a:p>
                      <a:pPr algn="l"/>
                      <a:r>
                        <a:rPr lang="en-US" sz="1400" b="1" i="1" dirty="0">
                          <a:solidFill>
                            <a:schemeClr val="tx1"/>
                          </a:solidFill>
                        </a:rPr>
                        <a:t>Org level</a:t>
                      </a:r>
                    </a:p>
                  </a:txBody>
                  <a:tcPr anchor="ctr"/>
                </a:tc>
                <a:tc>
                  <a:txBody>
                    <a:bodyPr/>
                    <a:lstStyle/>
                    <a:p>
                      <a:pPr algn="ctr"/>
                      <a:r>
                        <a:rPr lang="en-US" sz="1400" b="1" i="1" dirty="0">
                          <a:solidFill>
                            <a:schemeClr val="tx1"/>
                          </a:solidFill>
                        </a:rPr>
                        <a:t>N</a:t>
                      </a:r>
                    </a:p>
                  </a:txBody>
                  <a:tcPr anchor="ctr">
                    <a:lnR w="12700" cap="flat" cmpd="sng" algn="ctr">
                      <a:noFill/>
                      <a:prstDash val="solid"/>
                      <a:round/>
                      <a:headEnd type="none" w="med" len="med"/>
                      <a:tailEnd type="none" w="med" len="med"/>
                    </a:lnR>
                  </a:tcPr>
                </a:tc>
                <a:tc>
                  <a:txBody>
                    <a:bodyPr/>
                    <a:lstStyle/>
                    <a:p>
                      <a:pPr algn="ctr"/>
                      <a:r>
                        <a:rPr lang="en-US" sz="1400" b="1" i="1" dirty="0">
                          <a:solidFill>
                            <a:schemeClr val="tx1"/>
                          </a:solidFill>
                        </a:rPr>
                        <a:t>Mean</a:t>
                      </a:r>
                    </a:p>
                  </a:txBody>
                  <a:tcPr anchor="ctr">
                    <a:lnL w="12700" cap="flat" cmpd="sng" algn="ctr">
                      <a:noFill/>
                      <a:prstDash val="solid"/>
                      <a:round/>
                      <a:headEnd type="none" w="med" len="med"/>
                      <a:tailEnd type="none" w="med" len="med"/>
                    </a:lnL>
                  </a:tcPr>
                </a:tc>
                <a:tc>
                  <a:txBody>
                    <a:bodyPr/>
                    <a:lstStyle/>
                    <a:p>
                      <a:pPr algn="ctr"/>
                      <a:r>
                        <a:rPr lang="en-US" sz="1400" b="1" i="1" dirty="0">
                          <a:solidFill>
                            <a:schemeClr val="tx1"/>
                          </a:solidFill>
                        </a:rPr>
                        <a:t>S.D.</a:t>
                      </a:r>
                    </a:p>
                  </a:txBody>
                  <a:tcPr anchor="ctr"/>
                </a:tc>
                <a:tc>
                  <a:txBody>
                    <a:bodyPr/>
                    <a:lstStyle/>
                    <a:p>
                      <a:pPr algn="ctr"/>
                      <a:r>
                        <a:rPr lang="en-US" sz="1400" b="1" i="1" dirty="0">
                          <a:solidFill>
                            <a:schemeClr val="tx1"/>
                          </a:solidFill>
                        </a:rPr>
                        <a:t>Range</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333375">
                <a:tc>
                  <a:txBody>
                    <a:bodyPr/>
                    <a:lstStyle/>
                    <a:p>
                      <a:pPr algn="l"/>
                      <a:r>
                        <a:rPr lang="en-US" sz="1400" dirty="0">
                          <a:solidFill>
                            <a:schemeClr val="tx1"/>
                          </a:solidFill>
                        </a:rPr>
                        <a:t>Entry level</a:t>
                      </a:r>
                    </a:p>
                  </a:txBody>
                  <a:tcPr anchor="ctr"/>
                </a:tc>
                <a:tc>
                  <a:txBody>
                    <a:bodyPr/>
                    <a:lstStyle/>
                    <a:p>
                      <a:pPr algn="ctr"/>
                      <a:r>
                        <a:rPr lang="en-US" sz="1500" kern="1200" dirty="0">
                          <a:solidFill>
                            <a:schemeClr val="tx1"/>
                          </a:solidFill>
                          <a:latin typeface="+mn-lt"/>
                          <a:ea typeface="+mn-ea"/>
                          <a:cs typeface="+mn-cs"/>
                        </a:rPr>
                        <a:t>32</a:t>
                      </a:r>
                    </a:p>
                  </a:txBody>
                  <a:tcPr anchor="ctr">
                    <a:lnR w="12700" cap="flat" cmpd="sng" algn="ctr">
                      <a:noFill/>
                      <a:prstDash val="solid"/>
                      <a:round/>
                      <a:headEnd type="none" w="med" len="med"/>
                      <a:tailEnd type="none" w="med" len="med"/>
                    </a:lnR>
                  </a:tcPr>
                </a:tc>
                <a:tc>
                  <a:txBody>
                    <a:bodyPr/>
                    <a:lstStyle/>
                    <a:p>
                      <a:pPr algn="ctr" fontAlgn="t"/>
                      <a:r>
                        <a:rPr lang="en-US" sz="1500" kern="1200" dirty="0">
                          <a:solidFill>
                            <a:schemeClr val="tx1"/>
                          </a:solidFill>
                          <a:latin typeface="+mn-lt"/>
                          <a:ea typeface="+mn-ea"/>
                          <a:cs typeface="+mn-cs"/>
                        </a:rPr>
                        <a:t>0.18</a:t>
                      </a:r>
                    </a:p>
                  </a:txBody>
                  <a:tcPr marL="9525" marR="9525" marT="9525" marB="0" anchor="ctr">
                    <a:lnL w="12700" cap="flat" cmpd="sng" algn="ctr">
                      <a:noFill/>
                      <a:prstDash val="solid"/>
                      <a:round/>
                      <a:headEnd type="none" w="med" len="med"/>
                      <a:tailEnd type="none" w="med" len="med"/>
                    </a:lnL>
                  </a:tcPr>
                </a:tc>
                <a:tc>
                  <a:txBody>
                    <a:bodyPr/>
                    <a:lstStyle/>
                    <a:p>
                      <a:pPr algn="ctr" fontAlgn="t"/>
                      <a:r>
                        <a:rPr lang="en-US" sz="1500" kern="1200" dirty="0">
                          <a:solidFill>
                            <a:schemeClr val="tx1"/>
                          </a:solidFill>
                          <a:latin typeface="+mn-lt"/>
                          <a:ea typeface="+mn-ea"/>
                          <a:cs typeface="+mn-cs"/>
                        </a:rPr>
                        <a:t>0.03</a:t>
                      </a:r>
                    </a:p>
                  </a:txBody>
                  <a:tcPr marL="9525" marR="9525" marT="9525" marB="0" anchor="ctr"/>
                </a:tc>
                <a:tc>
                  <a:txBody>
                    <a:bodyPr/>
                    <a:lstStyle/>
                    <a:p>
                      <a:pPr algn="ctr" fontAlgn="t"/>
                      <a:r>
                        <a:rPr lang="en-US" sz="1500" kern="1200" dirty="0">
                          <a:solidFill>
                            <a:schemeClr val="tx1"/>
                          </a:solidFill>
                          <a:latin typeface="+mn-lt"/>
                          <a:ea typeface="+mn-ea"/>
                          <a:cs typeface="+mn-cs"/>
                        </a:rPr>
                        <a:t>0.10 – 0.24</a:t>
                      </a: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333375">
                <a:tc>
                  <a:txBody>
                    <a:bodyPr/>
                    <a:lstStyle/>
                    <a:p>
                      <a:pPr algn="l"/>
                      <a:r>
                        <a:rPr lang="en-US" sz="1400" dirty="0">
                          <a:solidFill>
                            <a:schemeClr val="tx1"/>
                          </a:solidFill>
                        </a:rPr>
                        <a:t>Mid level</a:t>
                      </a:r>
                    </a:p>
                  </a:txBody>
                  <a:tcPr anchor="ctr"/>
                </a:tc>
                <a:tc>
                  <a:txBody>
                    <a:bodyPr/>
                    <a:lstStyle/>
                    <a:p>
                      <a:pPr algn="ctr"/>
                      <a:r>
                        <a:rPr lang="en-US" sz="1500" kern="1200" dirty="0">
                          <a:solidFill>
                            <a:schemeClr val="tx1"/>
                          </a:solidFill>
                          <a:latin typeface="+mn-lt"/>
                          <a:ea typeface="+mn-ea"/>
                          <a:cs typeface="+mn-cs"/>
                        </a:rPr>
                        <a:t>78</a:t>
                      </a:r>
                    </a:p>
                  </a:txBody>
                  <a:tcPr anchor="ctr">
                    <a:lnR w="12700" cap="flat" cmpd="sng" algn="ctr">
                      <a:noFill/>
                      <a:prstDash val="solid"/>
                      <a:round/>
                      <a:headEnd type="none" w="med" len="med"/>
                      <a:tailEnd type="none" w="med" len="med"/>
                    </a:lnR>
                  </a:tcPr>
                </a:tc>
                <a:tc>
                  <a:txBody>
                    <a:bodyPr/>
                    <a:lstStyle/>
                    <a:p>
                      <a:pPr algn="ctr" fontAlgn="t"/>
                      <a:r>
                        <a:rPr lang="en-US" sz="1500" kern="1200" dirty="0">
                          <a:solidFill>
                            <a:schemeClr val="tx1"/>
                          </a:solidFill>
                          <a:latin typeface="+mn-lt"/>
                          <a:ea typeface="+mn-ea"/>
                          <a:cs typeface="+mn-cs"/>
                        </a:rPr>
                        <a:t>0.20</a:t>
                      </a:r>
                    </a:p>
                  </a:txBody>
                  <a:tcPr marL="9525" marR="9525" marT="9525" marB="0" anchor="ctr">
                    <a:lnL w="12700" cap="flat" cmpd="sng" algn="ctr">
                      <a:noFill/>
                      <a:prstDash val="solid"/>
                      <a:round/>
                      <a:headEnd type="none" w="med" len="med"/>
                      <a:tailEnd type="none" w="med" len="med"/>
                    </a:lnL>
                  </a:tcPr>
                </a:tc>
                <a:tc>
                  <a:txBody>
                    <a:bodyPr/>
                    <a:lstStyle/>
                    <a:p>
                      <a:pPr algn="ctr" fontAlgn="t"/>
                      <a:r>
                        <a:rPr lang="en-US" sz="1500" kern="1200" dirty="0">
                          <a:solidFill>
                            <a:schemeClr val="tx1"/>
                          </a:solidFill>
                          <a:latin typeface="+mn-lt"/>
                          <a:ea typeface="+mn-ea"/>
                          <a:cs typeface="+mn-cs"/>
                        </a:rPr>
                        <a:t>0.05</a:t>
                      </a:r>
                    </a:p>
                  </a:txBody>
                  <a:tcPr marL="9525" marR="9525" marT="9525" marB="0" anchor="ctr"/>
                </a:tc>
                <a:tc>
                  <a:txBody>
                    <a:bodyPr/>
                    <a:lstStyle/>
                    <a:p>
                      <a:pPr algn="ctr" fontAlgn="t"/>
                      <a:r>
                        <a:rPr lang="en-US" sz="1500" kern="1200" dirty="0">
                          <a:solidFill>
                            <a:schemeClr val="tx1"/>
                          </a:solidFill>
                          <a:latin typeface="+mn-lt"/>
                          <a:ea typeface="+mn-ea"/>
                          <a:cs typeface="+mn-cs"/>
                        </a:rPr>
                        <a:t>0.00 – 0.31</a:t>
                      </a: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333375">
                <a:tc>
                  <a:txBody>
                    <a:bodyPr/>
                    <a:lstStyle/>
                    <a:p>
                      <a:pPr algn="l"/>
                      <a:r>
                        <a:rPr lang="en-US" sz="1400" dirty="0">
                          <a:solidFill>
                            <a:schemeClr val="tx1"/>
                          </a:solidFill>
                        </a:rPr>
                        <a:t>Senior level</a:t>
                      </a:r>
                    </a:p>
                  </a:txBody>
                  <a:tcPr anchor="ctr"/>
                </a:tc>
                <a:tc>
                  <a:txBody>
                    <a:bodyPr/>
                    <a:lstStyle/>
                    <a:p>
                      <a:pPr algn="ctr"/>
                      <a:r>
                        <a:rPr lang="en-US" sz="1500" kern="1200" dirty="0">
                          <a:solidFill>
                            <a:schemeClr val="tx1"/>
                          </a:solidFill>
                          <a:latin typeface="+mn-lt"/>
                          <a:ea typeface="+mn-ea"/>
                          <a:cs typeface="+mn-cs"/>
                        </a:rPr>
                        <a:t>9</a:t>
                      </a:r>
                    </a:p>
                  </a:txBody>
                  <a:tcPr anchor="ctr">
                    <a:lnR w="12700" cap="flat" cmpd="sng" algn="ctr">
                      <a:noFill/>
                      <a:prstDash val="solid"/>
                      <a:round/>
                      <a:headEnd type="none" w="med" len="med"/>
                      <a:tailEnd type="none" w="med" len="med"/>
                    </a:lnR>
                  </a:tcPr>
                </a:tc>
                <a:tc>
                  <a:txBody>
                    <a:bodyPr/>
                    <a:lstStyle/>
                    <a:p>
                      <a:pPr algn="ctr" fontAlgn="t"/>
                      <a:r>
                        <a:rPr lang="en-US" sz="1500" kern="1200" dirty="0">
                          <a:solidFill>
                            <a:schemeClr val="tx1"/>
                          </a:solidFill>
                          <a:latin typeface="+mn-lt"/>
                          <a:ea typeface="+mn-ea"/>
                          <a:cs typeface="+mn-cs"/>
                        </a:rPr>
                        <a:t>0.21</a:t>
                      </a:r>
                    </a:p>
                  </a:txBody>
                  <a:tcPr marL="9525" marR="9525" marT="9525" marB="0" anchor="ctr">
                    <a:lnL w="12700" cap="flat" cmpd="sng" algn="ctr">
                      <a:noFill/>
                      <a:prstDash val="solid"/>
                      <a:round/>
                      <a:headEnd type="none" w="med" len="med"/>
                      <a:tailEnd type="none" w="med" len="med"/>
                    </a:lnL>
                  </a:tcPr>
                </a:tc>
                <a:tc>
                  <a:txBody>
                    <a:bodyPr/>
                    <a:lstStyle/>
                    <a:p>
                      <a:pPr algn="ctr" fontAlgn="t"/>
                      <a:r>
                        <a:rPr lang="en-US" sz="1500" kern="1200" dirty="0">
                          <a:solidFill>
                            <a:schemeClr val="tx1"/>
                          </a:solidFill>
                          <a:latin typeface="+mn-lt"/>
                          <a:ea typeface="+mn-ea"/>
                          <a:cs typeface="+mn-cs"/>
                        </a:rPr>
                        <a:t>0.08</a:t>
                      </a:r>
                    </a:p>
                  </a:txBody>
                  <a:tcPr marL="9525" marR="9525" marT="9525" marB="0" anchor="ctr"/>
                </a:tc>
                <a:tc>
                  <a:txBody>
                    <a:bodyPr/>
                    <a:lstStyle/>
                    <a:p>
                      <a:pPr marL="0" marR="0" indent="0" algn="ctr" defTabSz="685733" rtl="0" eaLnBrk="1" fontAlgn="t" latinLnBrk="0" hangingPunct="1">
                        <a:lnSpc>
                          <a:spcPct val="100000"/>
                        </a:lnSpc>
                        <a:spcBef>
                          <a:spcPts val="0"/>
                        </a:spcBef>
                        <a:spcAft>
                          <a:spcPts val="0"/>
                        </a:spcAft>
                        <a:buClrTx/>
                        <a:buSzTx/>
                        <a:buFontTx/>
                        <a:buNone/>
                        <a:tabLst/>
                        <a:defRPr/>
                      </a:pPr>
                      <a:r>
                        <a:rPr lang="en-US" sz="1500" kern="1200" dirty="0">
                          <a:solidFill>
                            <a:schemeClr val="tx1"/>
                          </a:solidFill>
                          <a:latin typeface="+mn-lt"/>
                          <a:ea typeface="+mn-ea"/>
                          <a:cs typeface="+mn-cs"/>
                        </a:rPr>
                        <a:t>0.00 – 0.25</a:t>
                      </a: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r h="333375">
                <a:tc>
                  <a:txBody>
                    <a:bodyPr/>
                    <a:lstStyle/>
                    <a:p>
                      <a:pPr algn="l"/>
                      <a:r>
                        <a:rPr lang="en-US" sz="1400" dirty="0">
                          <a:solidFill>
                            <a:schemeClr val="tx1"/>
                          </a:solidFill>
                        </a:rPr>
                        <a:t>Executive level</a:t>
                      </a:r>
                    </a:p>
                  </a:txBody>
                  <a:tcPr anchor="ctr"/>
                </a:tc>
                <a:tc>
                  <a:txBody>
                    <a:bodyPr/>
                    <a:lstStyle/>
                    <a:p>
                      <a:pPr algn="ctr"/>
                      <a:r>
                        <a:rPr lang="en-US" sz="1500" kern="1200" dirty="0">
                          <a:solidFill>
                            <a:schemeClr val="tx1"/>
                          </a:solidFill>
                          <a:latin typeface="+mn-lt"/>
                          <a:ea typeface="+mn-ea"/>
                          <a:cs typeface="+mn-cs"/>
                        </a:rPr>
                        <a:t>5</a:t>
                      </a:r>
                    </a:p>
                  </a:txBody>
                  <a:tcPr anchor="ctr">
                    <a:lnR w="12700" cap="flat" cmpd="sng" algn="ctr">
                      <a:noFill/>
                      <a:prstDash val="solid"/>
                      <a:round/>
                      <a:headEnd type="none" w="med" len="med"/>
                      <a:tailEnd type="none" w="med" len="med"/>
                    </a:lnR>
                  </a:tcPr>
                </a:tc>
                <a:tc>
                  <a:txBody>
                    <a:bodyPr/>
                    <a:lstStyle/>
                    <a:p>
                      <a:pPr algn="ctr" fontAlgn="t"/>
                      <a:r>
                        <a:rPr lang="en-US" sz="1500" kern="1200" dirty="0">
                          <a:solidFill>
                            <a:schemeClr val="tx1"/>
                          </a:solidFill>
                          <a:latin typeface="+mn-lt"/>
                          <a:ea typeface="+mn-ea"/>
                          <a:cs typeface="+mn-cs"/>
                        </a:rPr>
                        <a:t>0.21</a:t>
                      </a:r>
                    </a:p>
                  </a:txBody>
                  <a:tcPr marL="9525" marR="9525" marT="9525" marB="0" anchor="ctr">
                    <a:lnL w="12700" cap="flat" cmpd="sng" algn="ctr">
                      <a:noFill/>
                      <a:prstDash val="solid"/>
                      <a:round/>
                      <a:headEnd type="none" w="med" len="med"/>
                      <a:tailEnd type="none" w="med" len="med"/>
                    </a:lnL>
                  </a:tcPr>
                </a:tc>
                <a:tc>
                  <a:txBody>
                    <a:bodyPr/>
                    <a:lstStyle/>
                    <a:p>
                      <a:pPr algn="ctr" fontAlgn="t"/>
                      <a:r>
                        <a:rPr lang="en-US" sz="1500" kern="1200" dirty="0">
                          <a:solidFill>
                            <a:schemeClr val="tx1"/>
                          </a:solidFill>
                          <a:latin typeface="+mn-lt"/>
                          <a:ea typeface="+mn-ea"/>
                          <a:cs typeface="+mn-cs"/>
                        </a:rPr>
                        <a:t>0.03</a:t>
                      </a:r>
                    </a:p>
                  </a:txBody>
                  <a:tcPr marL="9525" marR="9525" marT="9525" marB="0" anchor="ctr"/>
                </a:tc>
                <a:tc>
                  <a:txBody>
                    <a:bodyPr/>
                    <a:lstStyle/>
                    <a:p>
                      <a:pPr marL="0" marR="0" indent="0" algn="ctr" defTabSz="685733" rtl="0" eaLnBrk="1" fontAlgn="t" latinLnBrk="0" hangingPunct="1">
                        <a:lnSpc>
                          <a:spcPct val="100000"/>
                        </a:lnSpc>
                        <a:spcBef>
                          <a:spcPts val="0"/>
                        </a:spcBef>
                        <a:spcAft>
                          <a:spcPts val="0"/>
                        </a:spcAft>
                        <a:buClrTx/>
                        <a:buSzTx/>
                        <a:buFontTx/>
                        <a:buNone/>
                        <a:tabLst/>
                        <a:defRPr/>
                      </a:pPr>
                      <a:r>
                        <a:rPr lang="en-US" sz="1500" kern="1200" dirty="0">
                          <a:solidFill>
                            <a:schemeClr val="tx1"/>
                          </a:solidFill>
                          <a:latin typeface="+mn-lt"/>
                          <a:ea typeface="+mn-ea"/>
                          <a:cs typeface="+mn-cs"/>
                        </a:rPr>
                        <a:t>0.18 – 0.27</a:t>
                      </a: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333375">
                <a:tc>
                  <a:txBody>
                    <a:bodyPr/>
                    <a:lstStyle/>
                    <a:p>
                      <a:pPr algn="l"/>
                      <a:r>
                        <a:rPr lang="en-US" sz="1400" dirty="0">
                          <a:solidFill>
                            <a:schemeClr val="tx1"/>
                          </a:solidFill>
                        </a:rPr>
                        <a:t>All</a:t>
                      </a:r>
                    </a:p>
                  </a:txBody>
                  <a:tcPr anchor="ctr"/>
                </a:tc>
                <a:tc>
                  <a:txBody>
                    <a:bodyPr/>
                    <a:lstStyle/>
                    <a:p>
                      <a:pPr algn="ctr"/>
                      <a:r>
                        <a:rPr lang="en-US" sz="1500" kern="1200" dirty="0">
                          <a:solidFill>
                            <a:schemeClr val="tx1"/>
                          </a:solidFill>
                          <a:latin typeface="+mn-lt"/>
                          <a:ea typeface="+mn-ea"/>
                          <a:cs typeface="+mn-cs"/>
                        </a:rPr>
                        <a:t>124</a:t>
                      </a:r>
                    </a:p>
                  </a:txBody>
                  <a:tcPr anchor="ctr">
                    <a:lnR w="12700" cap="flat" cmpd="sng" algn="ctr">
                      <a:noFill/>
                      <a:prstDash val="solid"/>
                      <a:round/>
                      <a:headEnd type="none" w="med" len="med"/>
                      <a:tailEnd type="none" w="med" len="med"/>
                    </a:lnR>
                  </a:tcPr>
                </a:tc>
                <a:tc>
                  <a:txBody>
                    <a:bodyPr/>
                    <a:lstStyle/>
                    <a:p>
                      <a:pPr algn="ctr" fontAlgn="t"/>
                      <a:r>
                        <a:rPr lang="en-US" sz="1500" kern="1200" dirty="0">
                          <a:solidFill>
                            <a:schemeClr val="tx1"/>
                          </a:solidFill>
                          <a:latin typeface="+mn-lt"/>
                          <a:ea typeface="+mn-ea"/>
                          <a:cs typeface="+mn-cs"/>
                        </a:rPr>
                        <a:t>0.20</a:t>
                      </a:r>
                    </a:p>
                  </a:txBody>
                  <a:tcPr marL="9525" marR="9525" marT="9525" marB="0" anchor="ctr">
                    <a:lnL w="12700" cap="flat" cmpd="sng" algn="ctr">
                      <a:noFill/>
                      <a:prstDash val="solid"/>
                      <a:round/>
                      <a:headEnd type="none" w="med" len="med"/>
                      <a:tailEnd type="none" w="med" len="med"/>
                    </a:lnL>
                  </a:tcPr>
                </a:tc>
                <a:tc>
                  <a:txBody>
                    <a:bodyPr/>
                    <a:lstStyle/>
                    <a:p>
                      <a:pPr algn="ctr" fontAlgn="t"/>
                      <a:r>
                        <a:rPr lang="en-US" sz="1500" kern="1200" dirty="0">
                          <a:solidFill>
                            <a:schemeClr val="tx1"/>
                          </a:solidFill>
                          <a:latin typeface="+mn-lt"/>
                          <a:ea typeface="+mn-ea"/>
                          <a:cs typeface="+mn-cs"/>
                        </a:rPr>
                        <a:t>0.05</a:t>
                      </a:r>
                    </a:p>
                  </a:txBody>
                  <a:tcPr marL="9525" marR="9525" marT="9525" marB="0" anchor="ctr"/>
                </a:tc>
                <a:tc>
                  <a:txBody>
                    <a:bodyPr/>
                    <a:lstStyle/>
                    <a:p>
                      <a:pPr algn="ctr" fontAlgn="t"/>
                      <a:r>
                        <a:rPr lang="en-US" sz="1500" kern="1200" dirty="0">
                          <a:solidFill>
                            <a:schemeClr val="tx1"/>
                          </a:solidFill>
                          <a:latin typeface="+mn-lt"/>
                          <a:ea typeface="+mn-ea"/>
                          <a:cs typeface="+mn-cs"/>
                        </a:rPr>
                        <a:t>0.00 – 0.31</a:t>
                      </a: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6"/>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0"/>
          </p:nvPr>
        </p:nvSpPr>
        <p:spPr/>
        <p:txBody>
          <a:bodyPr/>
          <a:lstStyle/>
          <a:p>
            <a:r>
              <a:rPr lang="en-US" sz="2300" dirty="0"/>
              <a:t>Key takeaways II (centrality, reach, density, and brokerage) </a:t>
            </a:r>
          </a:p>
        </p:txBody>
      </p:sp>
      <p:sp>
        <p:nvSpPr>
          <p:cNvPr id="3" name="Text Placeholder 2"/>
          <p:cNvSpPr>
            <a:spLocks noGrp="1"/>
          </p:cNvSpPr>
          <p:nvPr>
            <p:ph type="body" sz="half" idx="11"/>
          </p:nvPr>
        </p:nvSpPr>
        <p:spPr>
          <a:xfrm>
            <a:off x="800354" y="1017143"/>
            <a:ext cx="8492897" cy="3934908"/>
          </a:xfrm>
        </p:spPr>
        <p:txBody>
          <a:bodyPr/>
          <a:lstStyle/>
          <a:p>
            <a:pPr>
              <a:lnSpc>
                <a:spcPct val="150000"/>
              </a:lnSpc>
              <a:spcBef>
                <a:spcPts val="600"/>
              </a:spcBef>
            </a:pPr>
            <a:r>
              <a:rPr lang="en-US" sz="1500" dirty="0"/>
              <a:t>“</a:t>
            </a:r>
            <a:r>
              <a:rPr lang="en-US" sz="1500" u="sng" dirty="0"/>
              <a:t>Why examine networks?”</a:t>
            </a:r>
          </a:p>
          <a:p>
            <a:pPr>
              <a:lnSpc>
                <a:spcPct val="150000"/>
              </a:lnSpc>
              <a:spcBef>
                <a:spcPts val="600"/>
              </a:spcBef>
              <a:buFont typeface="Arial" pitchFamily="34" charset="0"/>
              <a:buChar char="•"/>
            </a:pPr>
            <a:r>
              <a:rPr lang="en-US" sz="1500" b="0" dirty="0"/>
              <a:t> Social network metrics describe (and reveal patterns among) social relations that facilitate knowledge sharing and collaboration. </a:t>
            </a:r>
          </a:p>
          <a:p>
            <a:pPr>
              <a:lnSpc>
                <a:spcPct val="150000"/>
              </a:lnSpc>
              <a:spcBef>
                <a:spcPts val="600"/>
              </a:spcBef>
              <a:buFont typeface="Arial" pitchFamily="34" charset="0"/>
              <a:buChar char="•"/>
            </a:pPr>
            <a:r>
              <a:rPr lang="en-US" sz="1500" b="0" dirty="0"/>
              <a:t> For example, in instrumental networks, </a:t>
            </a:r>
            <a:r>
              <a:rPr lang="en-US" sz="1500" i="1" dirty="0"/>
              <a:t>centrality</a:t>
            </a:r>
            <a:r>
              <a:rPr lang="en-US" sz="1500" b="0" dirty="0"/>
              <a:t> and </a:t>
            </a:r>
            <a:r>
              <a:rPr lang="en-US" sz="1500" i="1" dirty="0"/>
              <a:t>reach</a:t>
            </a:r>
            <a:r>
              <a:rPr lang="en-US" sz="1500" b="0" dirty="0"/>
              <a:t> is indicative of the amount and breadth of information that flows in and out of you. </a:t>
            </a:r>
          </a:p>
          <a:p>
            <a:pPr>
              <a:lnSpc>
                <a:spcPct val="150000"/>
              </a:lnSpc>
              <a:spcBef>
                <a:spcPts val="600"/>
              </a:spcBef>
              <a:buFont typeface="Arial" pitchFamily="34" charset="0"/>
              <a:buChar char="•"/>
            </a:pPr>
            <a:r>
              <a:rPr lang="en-US" sz="1500" b="0" i="1" dirty="0"/>
              <a:t> </a:t>
            </a:r>
            <a:r>
              <a:rPr lang="en-US" sz="1500" i="1" dirty="0"/>
              <a:t>Dense</a:t>
            </a:r>
            <a:r>
              <a:rPr lang="en-US" sz="1500" b="0" i="1" dirty="0"/>
              <a:t> </a:t>
            </a:r>
            <a:r>
              <a:rPr lang="en-US" sz="1500" b="0" dirty="0"/>
              <a:t>personal networks can be effective at facilitating tacit and sensitive knowledge, forming interpersonal trust, and coordinating group activities. </a:t>
            </a:r>
          </a:p>
          <a:p>
            <a:pPr>
              <a:lnSpc>
                <a:spcPct val="150000"/>
              </a:lnSpc>
              <a:spcBef>
                <a:spcPts val="600"/>
              </a:spcBef>
              <a:buFont typeface="Arial" pitchFamily="34" charset="0"/>
              <a:buChar char="•"/>
            </a:pPr>
            <a:r>
              <a:rPr lang="en-US" sz="1500" b="0" dirty="0"/>
              <a:t> On the other hand, </a:t>
            </a:r>
            <a:r>
              <a:rPr lang="en-US" sz="1500" i="1" dirty="0"/>
              <a:t>sparse</a:t>
            </a:r>
            <a:r>
              <a:rPr lang="en-US" sz="1500" b="0" dirty="0"/>
              <a:t> personal networks enable one to potentially occupy powerful </a:t>
            </a:r>
            <a:r>
              <a:rPr lang="en-US" sz="1500" i="1" dirty="0"/>
              <a:t>brokerage</a:t>
            </a:r>
            <a:r>
              <a:rPr lang="en-US" sz="1500" b="0" i="1" dirty="0"/>
              <a:t> positions </a:t>
            </a:r>
            <a:r>
              <a:rPr lang="en-US" sz="1500" b="0" dirty="0"/>
              <a:t>that allow strategic control of the flow of resources between other people.</a:t>
            </a:r>
          </a:p>
          <a:p>
            <a:pPr>
              <a:lnSpc>
                <a:spcPct val="150000"/>
              </a:lnSpc>
              <a:spcBef>
                <a:spcPts val="600"/>
              </a:spcBef>
            </a:pPr>
            <a:r>
              <a:rPr lang="en-US" sz="1500" b="0" dirty="0"/>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0"/>
          </p:nvPr>
        </p:nvSpPr>
        <p:spPr/>
        <p:txBody>
          <a:bodyPr/>
          <a:lstStyle/>
          <a:p>
            <a:r>
              <a:rPr lang="en-US" sz="2100" dirty="0"/>
              <a:t>Key takeaways II: Centrality, reach, density, and brokerage (cont.) </a:t>
            </a:r>
          </a:p>
        </p:txBody>
      </p:sp>
      <p:sp>
        <p:nvSpPr>
          <p:cNvPr id="3" name="Text Placeholder 2"/>
          <p:cNvSpPr>
            <a:spLocks noGrp="1"/>
          </p:cNvSpPr>
          <p:nvPr>
            <p:ph type="body" sz="half" idx="11"/>
          </p:nvPr>
        </p:nvSpPr>
        <p:spPr>
          <a:xfrm>
            <a:off x="800354" y="595902"/>
            <a:ext cx="8492897" cy="4530903"/>
          </a:xfrm>
        </p:spPr>
        <p:txBody>
          <a:bodyPr/>
          <a:lstStyle/>
          <a:p>
            <a:pPr>
              <a:lnSpc>
                <a:spcPct val="140000"/>
              </a:lnSpc>
              <a:spcBef>
                <a:spcPts val="600"/>
              </a:spcBef>
            </a:pPr>
            <a:r>
              <a:rPr lang="en-US" sz="1400" u="sng" dirty="0"/>
              <a:t>Data revealed that</a:t>
            </a:r>
            <a:r>
              <a:rPr lang="en-US" sz="1400" b="0" u="sng" dirty="0"/>
              <a:t>:</a:t>
            </a:r>
          </a:p>
          <a:p>
            <a:pPr>
              <a:lnSpc>
                <a:spcPct val="140000"/>
              </a:lnSpc>
              <a:spcBef>
                <a:spcPts val="600"/>
              </a:spcBef>
              <a:buFont typeface="Arial" pitchFamily="34" charset="0"/>
              <a:buChar char="•"/>
            </a:pPr>
            <a:r>
              <a:rPr lang="en-US" sz="1400" b="0" dirty="0"/>
              <a:t> People who engage in more </a:t>
            </a:r>
            <a:r>
              <a:rPr lang="en-US" sz="1400" i="1" dirty="0"/>
              <a:t>networking behavior </a:t>
            </a:r>
            <a:r>
              <a:rPr lang="en-US" sz="1400" b="0" dirty="0"/>
              <a:t>tended to </a:t>
            </a:r>
            <a:r>
              <a:rPr lang="en-US" sz="1400" b="0" u="sng" dirty="0"/>
              <a:t>score </a:t>
            </a:r>
            <a:r>
              <a:rPr lang="en-US" sz="1400" b="0" i="1" u="sng" dirty="0"/>
              <a:t>higher</a:t>
            </a:r>
            <a:r>
              <a:rPr lang="en-US" sz="1400" b="0" u="sng" dirty="0"/>
              <a:t> on</a:t>
            </a:r>
            <a:r>
              <a:rPr lang="en-US" sz="1400" i="1" u="sng" dirty="0"/>
              <a:t> centrality </a:t>
            </a:r>
            <a:r>
              <a:rPr lang="en-US" sz="1400" b="0" u="sng" dirty="0"/>
              <a:t>(in both instrumental and friendship networks) and </a:t>
            </a:r>
            <a:r>
              <a:rPr lang="en-US" sz="1400" i="1" u="sng" dirty="0"/>
              <a:t>brokerage</a:t>
            </a:r>
            <a:r>
              <a:rPr lang="en-US" sz="1400" b="0" u="sng" dirty="0"/>
              <a:t>, but </a:t>
            </a:r>
            <a:r>
              <a:rPr lang="en-US" sz="1400" b="0" i="1" u="sng" dirty="0"/>
              <a:t>lower</a:t>
            </a:r>
            <a:r>
              <a:rPr lang="en-US" sz="1400" b="0" u="sng" dirty="0"/>
              <a:t> on </a:t>
            </a:r>
            <a:r>
              <a:rPr lang="en-US" sz="1400" b="0" i="1" u="sng" dirty="0"/>
              <a:t>density</a:t>
            </a:r>
            <a:r>
              <a:rPr lang="en-US" sz="1400" b="0" dirty="0"/>
              <a:t>. </a:t>
            </a:r>
          </a:p>
          <a:p>
            <a:pPr lvl="1">
              <a:lnSpc>
                <a:spcPct val="140000"/>
              </a:lnSpc>
              <a:spcBef>
                <a:spcPts val="600"/>
              </a:spcBef>
            </a:pPr>
            <a:r>
              <a:rPr lang="en-US" sz="1400" dirty="0"/>
              <a:t>It is likely that people who actively “network” frequently form new relationships with people outside of their pre-existing personal networks and are thus able to acquire more </a:t>
            </a:r>
            <a:r>
              <a:rPr lang="en-US" sz="1400" i="1" dirty="0"/>
              <a:t>brokerage</a:t>
            </a:r>
            <a:r>
              <a:rPr lang="en-US" sz="1400" dirty="0"/>
              <a:t> positions.</a:t>
            </a:r>
          </a:p>
          <a:p>
            <a:pPr>
              <a:lnSpc>
                <a:spcPct val="140000"/>
              </a:lnSpc>
              <a:spcBef>
                <a:spcPts val="600"/>
              </a:spcBef>
              <a:buFont typeface="Arial" pitchFamily="34" charset="0"/>
              <a:buChar char="•"/>
            </a:pPr>
            <a:r>
              <a:rPr lang="en-US" sz="1400" b="0" dirty="0"/>
              <a:t> Individuals with higher </a:t>
            </a:r>
            <a:r>
              <a:rPr lang="en-US" sz="1400" i="1" dirty="0"/>
              <a:t>power </a:t>
            </a:r>
            <a:r>
              <a:rPr lang="en-US" sz="1400" b="0" dirty="0"/>
              <a:t>and </a:t>
            </a:r>
            <a:r>
              <a:rPr lang="en-US" sz="1400" i="1" dirty="0"/>
              <a:t>status </a:t>
            </a:r>
            <a:r>
              <a:rPr lang="en-US" sz="1400" b="0" dirty="0"/>
              <a:t>tended to be </a:t>
            </a:r>
            <a:r>
              <a:rPr lang="en-US" sz="1400" b="0" i="1" u="sng" dirty="0"/>
              <a:t>less</a:t>
            </a:r>
            <a:r>
              <a:rPr lang="en-US" sz="1400" b="0" u="sng" dirty="0"/>
              <a:t> </a:t>
            </a:r>
            <a:r>
              <a:rPr lang="en-US" sz="1400" i="1" u="sng" dirty="0"/>
              <a:t>central </a:t>
            </a:r>
            <a:r>
              <a:rPr lang="en-US" sz="1400" b="0" u="sng" dirty="0"/>
              <a:t>in the friendship network</a:t>
            </a:r>
            <a:r>
              <a:rPr lang="en-US" sz="1400" b="0" dirty="0"/>
              <a:t>.</a:t>
            </a:r>
            <a:endParaRPr lang="en-US" sz="1400" i="1" dirty="0"/>
          </a:p>
          <a:p>
            <a:pPr lvl="1">
              <a:lnSpc>
                <a:spcPct val="140000"/>
              </a:lnSpc>
              <a:spcBef>
                <a:spcPts val="600"/>
              </a:spcBef>
            </a:pPr>
            <a:r>
              <a:rPr lang="en-US" sz="1400" u="sng" dirty="0">
                <a:sym typeface="Wingdings" pitchFamily="2" charset="2"/>
              </a:rPr>
              <a:t>People with higher power and status may be at greater risk of social isolation</a:t>
            </a:r>
            <a:r>
              <a:rPr lang="en-US" sz="1400" dirty="0">
                <a:sym typeface="Wingdings" pitchFamily="2" charset="2"/>
              </a:rPr>
              <a:t>, despite being “instrumentally” well-connected. Perhaps other people often overlook the friendship value of individuals possessing higher power and status or are intimidated by them.</a:t>
            </a:r>
            <a:endParaRPr lang="en-US" sz="1400" dirty="0"/>
          </a:p>
          <a:p>
            <a:pPr lvl="1">
              <a:lnSpc>
                <a:spcPct val="140000"/>
              </a:lnSpc>
              <a:spcBef>
                <a:spcPts val="600"/>
              </a:spcBef>
            </a:pPr>
            <a:r>
              <a:rPr lang="en-US" sz="1400" dirty="0"/>
              <a:t>In particular, multiple regression analysis reveals that </a:t>
            </a:r>
            <a:r>
              <a:rPr lang="en-US" sz="1400" b="1" i="1" dirty="0"/>
              <a:t>status </a:t>
            </a:r>
            <a:r>
              <a:rPr lang="en-US" sz="1400" dirty="0"/>
              <a:t>negatively predicts friendship </a:t>
            </a:r>
            <a:r>
              <a:rPr lang="en-US" sz="1400" b="1" i="1" dirty="0"/>
              <a:t>centrality </a:t>
            </a:r>
            <a:r>
              <a:rPr lang="en-US" sz="1400" u="sng" dirty="0"/>
              <a:t>after controlling for </a:t>
            </a:r>
            <a:r>
              <a:rPr lang="en-US" sz="1400" i="1" u="sng" dirty="0"/>
              <a:t>tenure</a:t>
            </a:r>
            <a:r>
              <a:rPr lang="en-US" sz="1400" u="sng" dirty="0"/>
              <a:t> and the psychological factors of </a:t>
            </a:r>
            <a:r>
              <a:rPr lang="en-US" sz="1400" i="1" u="sng" dirty="0"/>
              <a:t>self-interest</a:t>
            </a:r>
            <a:r>
              <a:rPr lang="en-US" sz="1400" u="sng" dirty="0"/>
              <a:t> and </a:t>
            </a:r>
            <a:r>
              <a:rPr lang="en-US" sz="1400" i="1" u="sng" dirty="0"/>
              <a:t>other-interest orientations</a:t>
            </a:r>
            <a:r>
              <a:rPr lang="en-US" sz="1400" u="sng" dirty="0"/>
              <a:t>.</a:t>
            </a:r>
          </a:p>
          <a:p>
            <a:pPr lvl="1">
              <a:lnSpc>
                <a:spcPct val="140000"/>
              </a:lnSpc>
              <a:spcBef>
                <a:spcPts val="600"/>
              </a:spcBef>
            </a:pPr>
            <a:r>
              <a:rPr lang="en-US" sz="1400" dirty="0">
                <a:sym typeface="Wingdings" pitchFamily="2" charset="2"/>
              </a:rPr>
              <a:t>Status  Friendship centrality: </a:t>
            </a:r>
            <a:r>
              <a:rPr lang="el-GR" sz="1400" b="1" i="1" dirty="0">
                <a:sym typeface="Wingdings" pitchFamily="2" charset="2"/>
              </a:rPr>
              <a:t>Β</a:t>
            </a:r>
            <a:r>
              <a:rPr lang="en-US" sz="1400" b="1" dirty="0">
                <a:sym typeface="Wingdings" pitchFamily="2" charset="2"/>
              </a:rPr>
              <a:t> </a:t>
            </a:r>
            <a:r>
              <a:rPr lang="en-US" sz="1400" dirty="0">
                <a:sym typeface="Wingdings" pitchFamily="2" charset="2"/>
              </a:rPr>
              <a:t>= -.26 (</a:t>
            </a:r>
            <a:r>
              <a:rPr lang="en-US" sz="1400" b="1" i="1" dirty="0">
                <a:sym typeface="Wingdings" pitchFamily="2" charset="2"/>
              </a:rPr>
              <a:t>p</a:t>
            </a:r>
            <a:r>
              <a:rPr lang="en-US" sz="1400" dirty="0">
                <a:sym typeface="Wingdings" pitchFamily="2" charset="2"/>
              </a:rPr>
              <a:t> &lt; .01); </a:t>
            </a:r>
            <a:r>
              <a:rPr lang="en-US" sz="1400" b="1" i="1" dirty="0">
                <a:sym typeface="Wingdings" pitchFamily="2" charset="2"/>
              </a:rPr>
              <a:t>F</a:t>
            </a:r>
            <a:r>
              <a:rPr lang="en-US" sz="1400" dirty="0">
                <a:sym typeface="Wingdings" pitchFamily="2" charset="2"/>
              </a:rPr>
              <a:t> = 2.49 (</a:t>
            </a:r>
            <a:r>
              <a:rPr lang="en-US" sz="1400" b="1" i="1" dirty="0">
                <a:sym typeface="Wingdings" pitchFamily="2" charset="2"/>
              </a:rPr>
              <a:t>p</a:t>
            </a:r>
            <a:r>
              <a:rPr lang="en-US" sz="1400" dirty="0">
                <a:sym typeface="Wingdings" pitchFamily="2" charset="2"/>
              </a:rPr>
              <a:t> &lt; .05); </a:t>
            </a:r>
            <a:r>
              <a:rPr lang="en-US" sz="1400" b="1" i="1" dirty="0">
                <a:sym typeface="Wingdings" pitchFamily="2" charset="2"/>
              </a:rPr>
              <a:t>R</a:t>
            </a:r>
            <a:r>
              <a:rPr lang="en-US" sz="1400" b="1" i="1" baseline="30000" dirty="0">
                <a:sym typeface="Wingdings" pitchFamily="2" charset="2"/>
              </a:rPr>
              <a:t>2</a:t>
            </a:r>
            <a:r>
              <a:rPr lang="en-US" sz="1400" dirty="0">
                <a:sym typeface="Wingdings" pitchFamily="2" charset="2"/>
              </a:rPr>
              <a:t> = .08, </a:t>
            </a:r>
            <a:r>
              <a:rPr lang="el-GR" sz="1400" b="1" i="1" dirty="0">
                <a:sym typeface="Wingdings" pitchFamily="2" charset="2"/>
              </a:rPr>
              <a:t>Δ</a:t>
            </a:r>
            <a:r>
              <a:rPr lang="en-US" sz="1400" b="1" i="1" dirty="0">
                <a:sym typeface="Wingdings" pitchFamily="2" charset="2"/>
              </a:rPr>
              <a:t>R</a:t>
            </a:r>
            <a:r>
              <a:rPr lang="en-US" sz="1400" b="1" i="1" baseline="30000" dirty="0">
                <a:sym typeface="Wingdings" pitchFamily="2" charset="2"/>
              </a:rPr>
              <a:t>2</a:t>
            </a:r>
            <a:r>
              <a:rPr lang="en-US" sz="1400" b="1" i="1" dirty="0">
                <a:sym typeface="Wingdings" pitchFamily="2" charset="2"/>
              </a:rPr>
              <a:t> </a:t>
            </a:r>
            <a:r>
              <a:rPr lang="en-US" sz="1400" dirty="0">
                <a:sym typeface="Wingdings" pitchFamily="2" charset="2"/>
              </a:rPr>
              <a:t>= .06 (</a:t>
            </a:r>
            <a:r>
              <a:rPr lang="en-US" sz="1400" b="1" i="1" dirty="0">
                <a:sym typeface="Wingdings" pitchFamily="2" charset="2"/>
              </a:rPr>
              <a:t>p</a:t>
            </a:r>
            <a:r>
              <a:rPr lang="en-US" sz="1400" dirty="0">
                <a:sym typeface="Wingdings" pitchFamily="2" charset="2"/>
              </a:rPr>
              <a:t> &lt; .01)</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0"/>
          </p:nvPr>
        </p:nvSpPr>
        <p:spPr/>
        <p:txBody>
          <a:bodyPr/>
          <a:lstStyle/>
          <a:p>
            <a:r>
              <a:rPr lang="en-US" sz="3800" dirty="0"/>
              <a:t>Research background (cont.)</a:t>
            </a:r>
          </a:p>
          <a:p>
            <a:endParaRPr lang="en-US" sz="3800" dirty="0"/>
          </a:p>
        </p:txBody>
      </p:sp>
      <p:sp>
        <p:nvSpPr>
          <p:cNvPr id="3" name="Text Placeholder 2"/>
          <p:cNvSpPr>
            <a:spLocks noGrp="1"/>
          </p:cNvSpPr>
          <p:nvPr>
            <p:ph type="body" sz="half" idx="11"/>
          </p:nvPr>
        </p:nvSpPr>
        <p:spPr>
          <a:xfrm>
            <a:off x="800353" y="945136"/>
            <a:ext cx="8613522" cy="4164746"/>
          </a:xfrm>
        </p:spPr>
        <p:txBody>
          <a:bodyPr/>
          <a:lstStyle/>
          <a:p>
            <a:pPr>
              <a:lnSpc>
                <a:spcPct val="140000"/>
              </a:lnSpc>
              <a:spcBef>
                <a:spcPts val="600"/>
              </a:spcBef>
            </a:pPr>
            <a:r>
              <a:rPr lang="en-US" sz="1400" b="0" dirty="0"/>
              <a:t>To examine knowledge sharing and collaboration at </a:t>
            </a:r>
            <a:r>
              <a:rPr lang="en-US" sz="1400" b="0" i="1" dirty="0"/>
              <a:t>XYZ</a:t>
            </a:r>
            <a:r>
              <a:rPr lang="en-US" sz="1400" b="0" dirty="0"/>
              <a:t>, we gathered data regarding the following:</a:t>
            </a:r>
          </a:p>
          <a:p>
            <a:pPr marL="700052" lvl="1" indent="-342900">
              <a:lnSpc>
                <a:spcPct val="140000"/>
              </a:lnSpc>
              <a:spcBef>
                <a:spcPts val="600"/>
              </a:spcBef>
              <a:buFont typeface="+mj-lt"/>
              <a:buAutoNum type="arabicPeriod"/>
            </a:pPr>
            <a:r>
              <a:rPr lang="en-US" sz="1400" b="1" dirty="0"/>
              <a:t>Behaviors</a:t>
            </a:r>
            <a:r>
              <a:rPr lang="en-US" sz="1400" dirty="0"/>
              <a:t> that facilitate knowledge sharing and collaboration</a:t>
            </a:r>
          </a:p>
          <a:p>
            <a:pPr marL="876246" lvl="2" indent="-342900">
              <a:lnSpc>
                <a:spcPct val="140000"/>
              </a:lnSpc>
              <a:spcBef>
                <a:spcPts val="600"/>
              </a:spcBef>
            </a:pPr>
            <a:r>
              <a:rPr lang="en-US" sz="1400" dirty="0"/>
              <a:t>Specifically, we measured </a:t>
            </a:r>
            <a:r>
              <a:rPr lang="en-US" sz="1400" i="1" dirty="0"/>
              <a:t>knowledge sharing </a:t>
            </a:r>
            <a:r>
              <a:rPr lang="en-US" sz="1400" dirty="0"/>
              <a:t>and </a:t>
            </a:r>
            <a:r>
              <a:rPr lang="en-US" sz="1400" i="1" dirty="0"/>
              <a:t>networking behaviors</a:t>
            </a:r>
            <a:r>
              <a:rPr lang="en-US" sz="1400" dirty="0"/>
              <a:t>.</a:t>
            </a:r>
          </a:p>
          <a:p>
            <a:pPr marL="876246" lvl="2" indent="-342900">
              <a:lnSpc>
                <a:spcPct val="140000"/>
              </a:lnSpc>
              <a:spcBef>
                <a:spcPts val="600"/>
              </a:spcBef>
            </a:pPr>
            <a:r>
              <a:rPr lang="en-US" sz="1400" dirty="0"/>
              <a:t>To do this, we asked individuals to “self-report” his/her frequency of knowledge sharing and networking behaviors.</a:t>
            </a:r>
            <a:endParaRPr lang="en-US" sz="1400" i="1" dirty="0"/>
          </a:p>
          <a:p>
            <a:pPr marL="700052" lvl="1" indent="-342900">
              <a:lnSpc>
                <a:spcPct val="140000"/>
              </a:lnSpc>
              <a:spcBef>
                <a:spcPts val="600"/>
              </a:spcBef>
              <a:buFont typeface="+mj-lt"/>
              <a:buAutoNum type="arabicPeriod"/>
            </a:pPr>
            <a:r>
              <a:rPr lang="en-US" sz="1400" b="1" dirty="0"/>
              <a:t>Social relations </a:t>
            </a:r>
            <a:r>
              <a:rPr lang="en-US" sz="1400" dirty="0"/>
              <a:t>that facilitate knowledge sharing and collaboration</a:t>
            </a:r>
          </a:p>
          <a:p>
            <a:pPr marL="876246" lvl="2" indent="-342900">
              <a:lnSpc>
                <a:spcPct val="140000"/>
              </a:lnSpc>
              <a:spcBef>
                <a:spcPts val="600"/>
              </a:spcBef>
            </a:pPr>
            <a:r>
              <a:rPr lang="en-US" sz="1400" dirty="0"/>
              <a:t>Essentially, we asked people, “</a:t>
            </a:r>
            <a:r>
              <a:rPr lang="en-US" sz="1400" i="1" dirty="0"/>
              <a:t>To whom do you reach out to for work-related information or advice?</a:t>
            </a:r>
            <a:r>
              <a:rPr lang="en-US" sz="1400" dirty="0"/>
              <a:t>” which allowed us to map the instrumental/collaborative network ties between employees.</a:t>
            </a:r>
          </a:p>
          <a:p>
            <a:pPr marL="876246" lvl="2" indent="-342900">
              <a:lnSpc>
                <a:spcPct val="140000"/>
              </a:lnSpc>
              <a:spcBef>
                <a:spcPts val="600"/>
              </a:spcBef>
            </a:pPr>
            <a:r>
              <a:rPr lang="en-US" sz="1400" dirty="0"/>
              <a:t>We also asked people, “</a:t>
            </a:r>
            <a:r>
              <a:rPr lang="en-US" sz="1400" i="1" dirty="0"/>
              <a:t>Within the company, who do you consider as friends?</a:t>
            </a:r>
            <a:r>
              <a:rPr lang="en-US" sz="1400" dirty="0"/>
              <a:t>” which allowed us to map a “friendship network.”</a:t>
            </a:r>
          </a:p>
          <a:p>
            <a:pPr marL="876246" lvl="2" indent="-342900">
              <a:lnSpc>
                <a:spcPct val="140000"/>
              </a:lnSpc>
              <a:spcBef>
                <a:spcPts val="600"/>
              </a:spcBef>
            </a:pPr>
            <a:r>
              <a:rPr lang="en-US" sz="1400" dirty="0"/>
              <a:t>This </a:t>
            </a:r>
            <a:r>
              <a:rPr lang="en-US" sz="1400" i="1" dirty="0" err="1"/>
              <a:t>sociomatrix</a:t>
            </a:r>
            <a:r>
              <a:rPr lang="en-US" sz="1400" i="1" dirty="0"/>
              <a:t> </a:t>
            </a:r>
            <a:r>
              <a:rPr lang="en-US" sz="1400" dirty="0"/>
              <a:t>data was then used to compute other network-related metrics such as </a:t>
            </a:r>
            <a:r>
              <a:rPr lang="en-US" sz="1400" i="1" dirty="0"/>
              <a:t>centrality</a:t>
            </a:r>
            <a:r>
              <a:rPr lang="en-US" sz="1400" dirty="0"/>
              <a:t> and </a:t>
            </a:r>
            <a:r>
              <a:rPr lang="en-US" sz="1400" i="1" dirty="0"/>
              <a:t>brokerage.</a:t>
            </a:r>
            <a:endParaRPr lang="en-US" sz="1400" dirty="0"/>
          </a:p>
          <a:p>
            <a:pPr marL="700052" lvl="1" indent="-342900">
              <a:lnSpc>
                <a:spcPct val="140000"/>
              </a:lnSpc>
              <a:spcBef>
                <a:spcPts val="600"/>
              </a:spcBef>
              <a:buFont typeface="+mj-lt"/>
              <a:buAutoNum type="arabicPeriod"/>
            </a:pPr>
            <a:endParaRPr lang="en-US" sz="1400" dirty="0"/>
          </a:p>
          <a:p>
            <a:pPr marL="700052" lvl="1" indent="-342900">
              <a:lnSpc>
                <a:spcPct val="140000"/>
              </a:lnSpc>
              <a:spcBef>
                <a:spcPts val="600"/>
              </a:spcBef>
              <a:buFont typeface="+mj-lt"/>
              <a:buAutoNum type="arabicPeriod"/>
            </a:pPr>
            <a:endParaRPr lang="en-US" sz="1400" dirty="0"/>
          </a:p>
          <a:p>
            <a:pPr marL="700052" lvl="1" indent="-342900">
              <a:lnSpc>
                <a:spcPct val="140000"/>
              </a:lnSpc>
              <a:spcBef>
                <a:spcPts val="600"/>
              </a:spcBef>
              <a:buFont typeface="+mj-lt"/>
              <a:buAutoNum type="arabicPeriod"/>
            </a:pPr>
            <a:endParaRPr lang="en-US" sz="1400" dirty="0"/>
          </a:p>
          <a:p>
            <a:pPr marL="700052" lvl="1" indent="-342900">
              <a:lnSpc>
                <a:spcPct val="140000"/>
              </a:lnSpc>
              <a:spcBef>
                <a:spcPts val="600"/>
              </a:spcBef>
              <a:buNone/>
            </a:pPr>
            <a:endParaRPr lang="en-US" sz="1400" i="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0"/>
          </p:nvPr>
        </p:nvSpPr>
        <p:spPr/>
        <p:txBody>
          <a:bodyPr/>
          <a:lstStyle/>
          <a:p>
            <a:r>
              <a:rPr lang="en-US" sz="2100" dirty="0"/>
              <a:t>Key takeaways II: Centrality, reach, density, and brokerage (cont.) </a:t>
            </a:r>
          </a:p>
        </p:txBody>
      </p:sp>
      <p:sp>
        <p:nvSpPr>
          <p:cNvPr id="3" name="Text Placeholder 2"/>
          <p:cNvSpPr>
            <a:spLocks noGrp="1"/>
          </p:cNvSpPr>
          <p:nvPr>
            <p:ph type="body" sz="half" idx="11"/>
          </p:nvPr>
        </p:nvSpPr>
        <p:spPr>
          <a:xfrm>
            <a:off x="800354" y="647272"/>
            <a:ext cx="8492897" cy="4479532"/>
          </a:xfrm>
        </p:spPr>
        <p:txBody>
          <a:bodyPr/>
          <a:lstStyle/>
          <a:p>
            <a:pPr>
              <a:lnSpc>
                <a:spcPct val="150000"/>
              </a:lnSpc>
              <a:spcBef>
                <a:spcPts val="400"/>
              </a:spcBef>
            </a:pPr>
            <a:r>
              <a:rPr lang="en-US" sz="1400" u="sng" dirty="0"/>
              <a:t>Data revealed that</a:t>
            </a:r>
            <a:r>
              <a:rPr lang="en-US" sz="1400" b="0" u="sng" dirty="0"/>
              <a:t>:</a:t>
            </a:r>
          </a:p>
          <a:p>
            <a:pPr>
              <a:lnSpc>
                <a:spcPct val="150000"/>
              </a:lnSpc>
              <a:spcBef>
                <a:spcPts val="400"/>
              </a:spcBef>
              <a:buFont typeface="Arial" pitchFamily="34" charset="0"/>
              <a:buChar char="•"/>
            </a:pPr>
            <a:r>
              <a:rPr lang="en-US" sz="1400" i="1" dirty="0"/>
              <a:t> Self-interest orientation </a:t>
            </a:r>
            <a:r>
              <a:rPr lang="en-US" sz="1400" b="0" dirty="0"/>
              <a:t>is positively related to </a:t>
            </a:r>
            <a:r>
              <a:rPr lang="en-US" sz="1400" i="1" dirty="0"/>
              <a:t>inbound reach</a:t>
            </a:r>
            <a:r>
              <a:rPr lang="en-US" sz="1400" b="0" dirty="0"/>
              <a:t> in the instrumental network. </a:t>
            </a:r>
          </a:p>
          <a:p>
            <a:pPr lvl="1">
              <a:lnSpc>
                <a:spcPct val="150000"/>
              </a:lnSpc>
              <a:spcBef>
                <a:spcPts val="400"/>
              </a:spcBef>
            </a:pPr>
            <a:r>
              <a:rPr lang="en-US" sz="1400" dirty="0"/>
              <a:t>It suggests that people recognize </a:t>
            </a:r>
            <a:r>
              <a:rPr lang="en-US" sz="1400" i="1" dirty="0"/>
              <a:t>inbound reach</a:t>
            </a:r>
            <a:r>
              <a:rPr lang="en-US" sz="1400" dirty="0"/>
              <a:t>, i.e., the breadth of information flowing into you in 2 steps or less, as being important to accomplishing their work-related goals, interests, and desires, and may thus be spurred to form relationships with people who are well-connected themselves.</a:t>
            </a:r>
          </a:p>
          <a:p>
            <a:pPr>
              <a:lnSpc>
                <a:spcPct val="150000"/>
              </a:lnSpc>
              <a:spcBef>
                <a:spcPts val="400"/>
              </a:spcBef>
              <a:buFont typeface="Arial" pitchFamily="34" charset="0"/>
              <a:buChar char="•"/>
            </a:pPr>
            <a:r>
              <a:rPr lang="en-US" sz="1400" b="0" dirty="0"/>
              <a:t> </a:t>
            </a:r>
            <a:r>
              <a:rPr lang="en-US" sz="1400" i="1" dirty="0"/>
              <a:t>Status </a:t>
            </a:r>
            <a:r>
              <a:rPr lang="en-US" sz="1400" b="0" dirty="0"/>
              <a:t>and </a:t>
            </a:r>
            <a:r>
              <a:rPr lang="en-US" sz="1400" i="1" dirty="0"/>
              <a:t>tertius conduit orientation </a:t>
            </a:r>
            <a:r>
              <a:rPr lang="en-US" sz="1400" dirty="0"/>
              <a:t>(TCO)</a:t>
            </a:r>
            <a:r>
              <a:rPr lang="en-US" sz="1400" b="0" dirty="0"/>
              <a:t>, i.e., tendency to “channel” resources between people,</a:t>
            </a:r>
            <a:r>
              <a:rPr lang="en-US" sz="1400" dirty="0"/>
              <a:t> </a:t>
            </a:r>
            <a:r>
              <a:rPr lang="en-US" sz="1400" b="0" dirty="0"/>
              <a:t>are </a:t>
            </a:r>
            <a:r>
              <a:rPr lang="en-US" sz="1400" b="0" u="sng" dirty="0"/>
              <a:t>positively related to </a:t>
            </a:r>
            <a:r>
              <a:rPr lang="en-US" sz="1400" i="1" u="sng" dirty="0"/>
              <a:t>brokerage</a:t>
            </a:r>
            <a:r>
              <a:rPr lang="en-US" sz="1400" b="0" u="sng" dirty="0"/>
              <a:t> in the instrumental network</a:t>
            </a:r>
            <a:r>
              <a:rPr lang="en-US" sz="1400" b="0" dirty="0"/>
              <a:t>.</a:t>
            </a:r>
          </a:p>
          <a:p>
            <a:pPr lvl="1">
              <a:lnSpc>
                <a:spcPct val="150000"/>
              </a:lnSpc>
              <a:spcBef>
                <a:spcPts val="400"/>
              </a:spcBef>
            </a:pPr>
            <a:r>
              <a:rPr lang="en-US" sz="1400" dirty="0"/>
              <a:t>These relationships were also significant </a:t>
            </a:r>
            <a:r>
              <a:rPr lang="en-US" sz="1400" u="sng" dirty="0"/>
              <a:t>after controlling for organizational level and tenure.</a:t>
            </a:r>
          </a:p>
          <a:p>
            <a:pPr lvl="2">
              <a:lnSpc>
                <a:spcPct val="100000"/>
              </a:lnSpc>
              <a:spcBef>
                <a:spcPts val="400"/>
              </a:spcBef>
            </a:pPr>
            <a:r>
              <a:rPr lang="en-US" sz="1400" dirty="0"/>
              <a:t>Status </a:t>
            </a:r>
            <a:r>
              <a:rPr lang="en-US" sz="1400" dirty="0">
                <a:sym typeface="Wingdings" pitchFamily="2" charset="2"/>
              </a:rPr>
              <a:t> Brokerage: </a:t>
            </a:r>
            <a:r>
              <a:rPr lang="el-GR" sz="1400" b="1" i="1" dirty="0">
                <a:sym typeface="Wingdings" pitchFamily="2" charset="2"/>
              </a:rPr>
              <a:t>Β</a:t>
            </a:r>
            <a:r>
              <a:rPr lang="en-US" sz="1400" b="1" dirty="0">
                <a:sym typeface="Wingdings" pitchFamily="2" charset="2"/>
              </a:rPr>
              <a:t> </a:t>
            </a:r>
            <a:r>
              <a:rPr lang="en-US" sz="1400" dirty="0">
                <a:sym typeface="Wingdings" pitchFamily="2" charset="2"/>
              </a:rPr>
              <a:t>= .21 (</a:t>
            </a:r>
            <a:r>
              <a:rPr lang="en-US" sz="1400" b="1" i="1" dirty="0">
                <a:sym typeface="Wingdings" pitchFamily="2" charset="2"/>
              </a:rPr>
              <a:t>p</a:t>
            </a:r>
            <a:r>
              <a:rPr lang="en-US" sz="1400" dirty="0">
                <a:sym typeface="Wingdings" pitchFamily="2" charset="2"/>
              </a:rPr>
              <a:t> &lt; .05); </a:t>
            </a:r>
            <a:r>
              <a:rPr lang="en-US" sz="1400" b="1" i="1" dirty="0">
                <a:sym typeface="Wingdings" pitchFamily="2" charset="2"/>
              </a:rPr>
              <a:t>F</a:t>
            </a:r>
            <a:r>
              <a:rPr lang="en-US" sz="1400" dirty="0">
                <a:sym typeface="Wingdings" pitchFamily="2" charset="2"/>
              </a:rPr>
              <a:t> = 3.03 (</a:t>
            </a:r>
            <a:r>
              <a:rPr lang="en-US" sz="1400" b="1" i="1" dirty="0">
                <a:sym typeface="Wingdings" pitchFamily="2" charset="2"/>
              </a:rPr>
              <a:t>p</a:t>
            </a:r>
            <a:r>
              <a:rPr lang="en-US" sz="1400" dirty="0">
                <a:sym typeface="Wingdings" pitchFamily="2" charset="2"/>
              </a:rPr>
              <a:t> &lt; .05); </a:t>
            </a:r>
            <a:r>
              <a:rPr lang="en-US" sz="1400" b="1" i="1" dirty="0">
                <a:sym typeface="Wingdings" pitchFamily="2" charset="2"/>
              </a:rPr>
              <a:t>R</a:t>
            </a:r>
            <a:r>
              <a:rPr lang="en-US" sz="1400" b="1" i="1" baseline="30000" dirty="0">
                <a:sym typeface="Wingdings" pitchFamily="2" charset="2"/>
              </a:rPr>
              <a:t>2</a:t>
            </a:r>
            <a:r>
              <a:rPr lang="en-US" sz="1400" dirty="0">
                <a:sym typeface="Wingdings" pitchFamily="2" charset="2"/>
              </a:rPr>
              <a:t> = .07, </a:t>
            </a:r>
            <a:r>
              <a:rPr lang="el-GR" sz="1400" b="1" i="1" dirty="0">
                <a:sym typeface="Wingdings" pitchFamily="2" charset="2"/>
              </a:rPr>
              <a:t>Δ</a:t>
            </a:r>
            <a:r>
              <a:rPr lang="en-US" sz="1400" b="1" i="1" dirty="0">
                <a:sym typeface="Wingdings" pitchFamily="2" charset="2"/>
              </a:rPr>
              <a:t>R</a:t>
            </a:r>
            <a:r>
              <a:rPr lang="en-US" sz="1400" b="1" i="1" baseline="30000" dirty="0">
                <a:sym typeface="Wingdings" pitchFamily="2" charset="2"/>
              </a:rPr>
              <a:t>2</a:t>
            </a:r>
            <a:r>
              <a:rPr lang="en-US" sz="1400" b="1" i="1" dirty="0">
                <a:sym typeface="Wingdings" pitchFamily="2" charset="2"/>
              </a:rPr>
              <a:t> </a:t>
            </a:r>
            <a:r>
              <a:rPr lang="en-US" sz="1400" dirty="0">
                <a:sym typeface="Wingdings" pitchFamily="2" charset="2"/>
              </a:rPr>
              <a:t>= .04 (</a:t>
            </a:r>
            <a:r>
              <a:rPr lang="en-US" sz="1400" b="1" i="1" dirty="0">
                <a:sym typeface="Wingdings" pitchFamily="2" charset="2"/>
              </a:rPr>
              <a:t>p</a:t>
            </a:r>
            <a:r>
              <a:rPr lang="en-US" sz="1400" dirty="0">
                <a:sym typeface="Wingdings" pitchFamily="2" charset="2"/>
              </a:rPr>
              <a:t> &lt; .05)</a:t>
            </a:r>
          </a:p>
          <a:p>
            <a:pPr lvl="2">
              <a:lnSpc>
                <a:spcPct val="100000"/>
              </a:lnSpc>
              <a:spcBef>
                <a:spcPts val="400"/>
              </a:spcBef>
            </a:pPr>
            <a:r>
              <a:rPr lang="en-US" sz="1400" dirty="0">
                <a:sym typeface="Wingdings" pitchFamily="2" charset="2"/>
              </a:rPr>
              <a:t>TCO  Brokerage: </a:t>
            </a:r>
            <a:r>
              <a:rPr lang="el-GR" sz="1400" b="1" i="1" dirty="0">
                <a:sym typeface="Wingdings" pitchFamily="2" charset="2"/>
              </a:rPr>
              <a:t>Β</a:t>
            </a:r>
            <a:r>
              <a:rPr lang="en-US" sz="1400" b="1" dirty="0">
                <a:sym typeface="Wingdings" pitchFamily="2" charset="2"/>
              </a:rPr>
              <a:t> </a:t>
            </a:r>
            <a:r>
              <a:rPr lang="en-US" sz="1400" dirty="0">
                <a:sym typeface="Wingdings" pitchFamily="2" charset="2"/>
              </a:rPr>
              <a:t>= .22 (</a:t>
            </a:r>
            <a:r>
              <a:rPr lang="en-US" sz="1400" b="1" i="1" dirty="0">
                <a:sym typeface="Wingdings" pitchFamily="2" charset="2"/>
              </a:rPr>
              <a:t>p</a:t>
            </a:r>
            <a:r>
              <a:rPr lang="en-US" sz="1400" dirty="0">
                <a:sym typeface="Wingdings" pitchFamily="2" charset="2"/>
              </a:rPr>
              <a:t> &lt; .05); </a:t>
            </a:r>
            <a:r>
              <a:rPr lang="en-US" sz="1400" b="1" i="1" dirty="0">
                <a:sym typeface="Wingdings" pitchFamily="2" charset="2"/>
              </a:rPr>
              <a:t>F</a:t>
            </a:r>
            <a:r>
              <a:rPr lang="en-US" sz="1400" dirty="0">
                <a:sym typeface="Wingdings" pitchFamily="2" charset="2"/>
              </a:rPr>
              <a:t> = 3.45 (</a:t>
            </a:r>
            <a:r>
              <a:rPr lang="en-US" sz="1400" b="1" i="1" dirty="0">
                <a:sym typeface="Wingdings" pitchFamily="2" charset="2"/>
              </a:rPr>
              <a:t>p</a:t>
            </a:r>
            <a:r>
              <a:rPr lang="en-US" sz="1400" dirty="0">
                <a:sym typeface="Wingdings" pitchFamily="2" charset="2"/>
              </a:rPr>
              <a:t> &lt; .05); </a:t>
            </a:r>
            <a:r>
              <a:rPr lang="en-US" sz="1400" b="1" i="1" dirty="0">
                <a:sym typeface="Wingdings" pitchFamily="2" charset="2"/>
              </a:rPr>
              <a:t>R</a:t>
            </a:r>
            <a:r>
              <a:rPr lang="en-US" sz="1400" b="1" i="1" baseline="30000" dirty="0">
                <a:sym typeface="Wingdings" pitchFamily="2" charset="2"/>
              </a:rPr>
              <a:t>2</a:t>
            </a:r>
            <a:r>
              <a:rPr lang="en-US" sz="1400" dirty="0">
                <a:sym typeface="Wingdings" pitchFamily="2" charset="2"/>
              </a:rPr>
              <a:t> = .08, </a:t>
            </a:r>
            <a:r>
              <a:rPr lang="el-GR" sz="1400" b="1" i="1" dirty="0">
                <a:sym typeface="Wingdings" pitchFamily="2" charset="2"/>
              </a:rPr>
              <a:t>Δ</a:t>
            </a:r>
            <a:r>
              <a:rPr lang="en-US" sz="1400" b="1" i="1" dirty="0">
                <a:sym typeface="Wingdings" pitchFamily="2" charset="2"/>
              </a:rPr>
              <a:t>R</a:t>
            </a:r>
            <a:r>
              <a:rPr lang="en-US" sz="1400" b="1" i="1" baseline="30000" dirty="0">
                <a:sym typeface="Wingdings" pitchFamily="2" charset="2"/>
              </a:rPr>
              <a:t>2</a:t>
            </a:r>
            <a:r>
              <a:rPr lang="en-US" sz="1400" b="1" i="1" dirty="0">
                <a:sym typeface="Wingdings" pitchFamily="2" charset="2"/>
              </a:rPr>
              <a:t> </a:t>
            </a:r>
            <a:r>
              <a:rPr lang="en-US" sz="1400" dirty="0">
                <a:sym typeface="Wingdings" pitchFamily="2" charset="2"/>
              </a:rPr>
              <a:t>= .05 (</a:t>
            </a:r>
            <a:r>
              <a:rPr lang="en-US" sz="1400" b="1" i="1" dirty="0">
                <a:sym typeface="Wingdings" pitchFamily="2" charset="2"/>
              </a:rPr>
              <a:t>p</a:t>
            </a:r>
            <a:r>
              <a:rPr lang="en-US" sz="1400" dirty="0">
                <a:sym typeface="Wingdings" pitchFamily="2" charset="2"/>
              </a:rPr>
              <a:t> &lt; .05)</a:t>
            </a:r>
            <a:endParaRPr lang="en-US" sz="1400" dirty="0"/>
          </a:p>
          <a:p>
            <a:pPr lvl="1">
              <a:lnSpc>
                <a:spcPct val="150000"/>
              </a:lnSpc>
              <a:spcBef>
                <a:spcPts val="400"/>
              </a:spcBef>
            </a:pPr>
            <a:r>
              <a:rPr lang="en-US" sz="1400" dirty="0"/>
              <a:t>Perhaps </a:t>
            </a:r>
            <a:r>
              <a:rPr lang="en-US" sz="1400" b="1" dirty="0"/>
              <a:t>status</a:t>
            </a:r>
            <a:r>
              <a:rPr lang="en-US" sz="1400" dirty="0"/>
              <a:t> attracts diverse clusters of people in an instrumental network, leading to brokerage.</a:t>
            </a:r>
          </a:p>
          <a:p>
            <a:pPr lvl="1">
              <a:lnSpc>
                <a:spcPct val="150000"/>
              </a:lnSpc>
              <a:spcBef>
                <a:spcPts val="400"/>
              </a:spcBef>
            </a:pPr>
            <a:r>
              <a:rPr lang="en-US" sz="1400" dirty="0"/>
              <a:t>People with high </a:t>
            </a:r>
            <a:r>
              <a:rPr lang="en-US" sz="1400" b="1" i="1" dirty="0"/>
              <a:t>TCO </a:t>
            </a:r>
            <a:r>
              <a:rPr lang="en-US" sz="1400" dirty="0"/>
              <a:t>may acquire more brokerage positions through “channeling resources” between diverse clusters of people.</a:t>
            </a:r>
          </a:p>
          <a:p>
            <a:pPr lvl="1">
              <a:lnSpc>
                <a:spcPct val="150000"/>
              </a:lnSpc>
              <a:spcBef>
                <a:spcPts val="400"/>
              </a:spcBef>
            </a:pPr>
            <a:endParaRPr lang="en-US" sz="1400" dirty="0"/>
          </a:p>
          <a:p>
            <a:pPr>
              <a:lnSpc>
                <a:spcPct val="150000"/>
              </a:lnSpc>
              <a:spcBef>
                <a:spcPts val="400"/>
              </a:spcBef>
              <a:buFont typeface="Arial" pitchFamily="34" charset="0"/>
              <a:buChar char="•"/>
            </a:pPr>
            <a:endParaRPr lang="en-US" sz="1400" b="0" i="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11"/>
          </p:nvPr>
        </p:nvSpPr>
        <p:spPr>
          <a:xfrm>
            <a:off x="800354" y="2433888"/>
            <a:ext cx="8492897" cy="518612"/>
          </a:xfrm>
        </p:spPr>
        <p:txBody>
          <a:bodyPr/>
          <a:lstStyle/>
          <a:p>
            <a:pPr algn="ctr"/>
            <a:r>
              <a:rPr lang="en-US" dirty="0"/>
              <a:t>Thank you for listening!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0"/>
          </p:nvPr>
        </p:nvSpPr>
        <p:spPr/>
        <p:txBody>
          <a:bodyPr/>
          <a:lstStyle/>
          <a:p>
            <a:r>
              <a:rPr lang="en-US" sz="3800" dirty="0"/>
              <a:t>Research background (continued)</a:t>
            </a:r>
          </a:p>
          <a:p>
            <a:endParaRPr lang="en-US" sz="3800" dirty="0"/>
          </a:p>
        </p:txBody>
      </p:sp>
      <p:sp>
        <p:nvSpPr>
          <p:cNvPr id="3" name="Text Placeholder 2"/>
          <p:cNvSpPr>
            <a:spLocks noGrp="1"/>
          </p:cNvSpPr>
          <p:nvPr>
            <p:ph type="body" sz="half" idx="11"/>
          </p:nvPr>
        </p:nvSpPr>
        <p:spPr>
          <a:xfrm>
            <a:off x="800354" y="1009651"/>
            <a:ext cx="8492897" cy="3990975"/>
          </a:xfrm>
        </p:spPr>
        <p:txBody>
          <a:bodyPr/>
          <a:lstStyle/>
          <a:p>
            <a:pPr>
              <a:lnSpc>
                <a:spcPct val="150000"/>
              </a:lnSpc>
              <a:spcBef>
                <a:spcPts val="600"/>
              </a:spcBef>
            </a:pPr>
            <a:r>
              <a:rPr lang="en-US" sz="1500" b="0" dirty="0"/>
              <a:t>Additionally, we gathered data regarding various other factors that may shape knowledge sharing behaviors and collaborative structures between employees.</a:t>
            </a:r>
          </a:p>
          <a:p>
            <a:pPr>
              <a:lnSpc>
                <a:spcPct val="150000"/>
              </a:lnSpc>
              <a:spcBef>
                <a:spcPts val="600"/>
              </a:spcBef>
            </a:pPr>
            <a:r>
              <a:rPr lang="en-US" sz="1500" b="0" dirty="0"/>
              <a:t>Specifically, we measured:</a:t>
            </a:r>
          </a:p>
          <a:p>
            <a:pPr lvl="1">
              <a:lnSpc>
                <a:spcPct val="150000"/>
              </a:lnSpc>
              <a:spcBef>
                <a:spcPts val="600"/>
              </a:spcBef>
            </a:pPr>
            <a:r>
              <a:rPr lang="en-US" sz="1500" b="1" dirty="0"/>
              <a:t>Psychological factors </a:t>
            </a:r>
            <a:r>
              <a:rPr lang="en-US" sz="1500" dirty="0"/>
              <a:t>such as </a:t>
            </a:r>
            <a:r>
              <a:rPr lang="en-US" sz="1500" i="1" dirty="0"/>
              <a:t>self-interest</a:t>
            </a:r>
            <a:r>
              <a:rPr lang="en-US" sz="1500" dirty="0"/>
              <a:t> and self-perceived </a:t>
            </a:r>
            <a:r>
              <a:rPr lang="en-US" sz="1500" i="1" dirty="0"/>
              <a:t>power </a:t>
            </a:r>
            <a:r>
              <a:rPr lang="en-US" sz="1500" dirty="0"/>
              <a:t>and </a:t>
            </a:r>
            <a:r>
              <a:rPr lang="en-US" sz="1500" i="1" dirty="0"/>
              <a:t>status</a:t>
            </a:r>
          </a:p>
          <a:p>
            <a:pPr lvl="1">
              <a:lnSpc>
                <a:spcPct val="150000"/>
              </a:lnSpc>
              <a:spcBef>
                <a:spcPts val="600"/>
              </a:spcBef>
            </a:pPr>
            <a:r>
              <a:rPr lang="en-US" sz="1500" b="1" dirty="0"/>
              <a:t>Strategic orientations </a:t>
            </a:r>
            <a:r>
              <a:rPr lang="en-US" sz="1500" dirty="0"/>
              <a:t>regarding the social network process of </a:t>
            </a:r>
            <a:r>
              <a:rPr lang="en-US" sz="1500" i="1" dirty="0"/>
              <a:t>brokerage </a:t>
            </a:r>
            <a:r>
              <a:rPr lang="en-US" sz="1500" dirty="0"/>
              <a:t>(e.g., the tendency to introduce one’s contacts to each other versus keeping them apart from each other)</a:t>
            </a:r>
            <a:endParaRPr lang="en-US" sz="1500" i="1" dirty="0"/>
          </a:p>
          <a:p>
            <a:pPr lvl="1">
              <a:lnSpc>
                <a:spcPct val="150000"/>
              </a:lnSpc>
              <a:spcBef>
                <a:spcPts val="600"/>
              </a:spcBef>
            </a:pPr>
            <a:r>
              <a:rPr lang="en-US" sz="1500" b="1" dirty="0"/>
              <a:t>Organization </a:t>
            </a:r>
            <a:r>
              <a:rPr lang="en-US" sz="1500" dirty="0"/>
              <a:t>factors such as </a:t>
            </a:r>
            <a:r>
              <a:rPr lang="en-US" sz="1500" i="1" dirty="0"/>
              <a:t>organizational level </a:t>
            </a:r>
            <a:r>
              <a:rPr lang="en-US" sz="1500" dirty="0"/>
              <a:t>(i.e., title) and </a:t>
            </a:r>
            <a:r>
              <a:rPr lang="en-US" sz="1500" i="1" dirty="0"/>
              <a:t>tenure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0"/>
          </p:nvPr>
        </p:nvSpPr>
        <p:spPr/>
        <p:txBody>
          <a:bodyPr/>
          <a:lstStyle/>
          <a:p>
            <a:r>
              <a:rPr lang="en-US" dirty="0"/>
              <a:t>Research background (cont.)</a:t>
            </a:r>
          </a:p>
          <a:p>
            <a:endParaRPr lang="en-US" dirty="0"/>
          </a:p>
        </p:txBody>
      </p:sp>
      <p:sp>
        <p:nvSpPr>
          <p:cNvPr id="3" name="Text Placeholder 2"/>
          <p:cNvSpPr>
            <a:spLocks noGrp="1"/>
          </p:cNvSpPr>
          <p:nvPr>
            <p:ph type="body" sz="half" idx="11"/>
          </p:nvPr>
        </p:nvSpPr>
        <p:spPr>
          <a:xfrm>
            <a:off x="795339" y="1638301"/>
            <a:ext cx="4150122" cy="3306051"/>
          </a:xfrm>
        </p:spPr>
        <p:txBody>
          <a:bodyPr/>
          <a:lstStyle/>
          <a:p>
            <a:r>
              <a:rPr lang="en-US" sz="1400" dirty="0"/>
              <a:t>Behaviors:</a:t>
            </a:r>
          </a:p>
          <a:p>
            <a:pPr lvl="1">
              <a:lnSpc>
                <a:spcPct val="100000"/>
              </a:lnSpc>
            </a:pPr>
            <a:r>
              <a:rPr lang="en-US" sz="1400" dirty="0"/>
              <a:t>Knowledge sharing</a:t>
            </a:r>
          </a:p>
          <a:p>
            <a:pPr lvl="1">
              <a:lnSpc>
                <a:spcPct val="100000"/>
              </a:lnSpc>
            </a:pPr>
            <a:r>
              <a:rPr lang="en-US" sz="1400" dirty="0"/>
              <a:t>Networking behavior</a:t>
            </a:r>
          </a:p>
          <a:p>
            <a:r>
              <a:rPr lang="en-US" sz="1400" dirty="0"/>
              <a:t>Psychological factors:</a:t>
            </a:r>
          </a:p>
          <a:p>
            <a:pPr lvl="1">
              <a:lnSpc>
                <a:spcPct val="100000"/>
              </a:lnSpc>
            </a:pPr>
            <a:r>
              <a:rPr lang="en-US" sz="1400" dirty="0"/>
              <a:t>Sense of power</a:t>
            </a:r>
          </a:p>
          <a:p>
            <a:pPr lvl="1">
              <a:lnSpc>
                <a:spcPct val="100000"/>
              </a:lnSpc>
            </a:pPr>
            <a:r>
              <a:rPr lang="en-US" sz="1400" dirty="0"/>
              <a:t>Self-perceived status</a:t>
            </a:r>
          </a:p>
          <a:p>
            <a:pPr lvl="1">
              <a:lnSpc>
                <a:spcPct val="100000"/>
              </a:lnSpc>
            </a:pPr>
            <a:r>
              <a:rPr lang="en-US" sz="1400" dirty="0"/>
              <a:t>Self-interest orientation</a:t>
            </a:r>
          </a:p>
          <a:p>
            <a:pPr lvl="1">
              <a:lnSpc>
                <a:spcPct val="100000"/>
              </a:lnSpc>
            </a:pPr>
            <a:r>
              <a:rPr lang="en-US" sz="1400" dirty="0"/>
              <a:t>Other-interest orientation</a:t>
            </a:r>
          </a:p>
          <a:p>
            <a:r>
              <a:rPr lang="en-US" sz="1400" dirty="0"/>
              <a:t>Strategic orientations toward brokerage:</a:t>
            </a:r>
          </a:p>
          <a:p>
            <a:pPr lvl="1">
              <a:lnSpc>
                <a:spcPct val="100000"/>
              </a:lnSpc>
            </a:pPr>
            <a:r>
              <a:rPr lang="en-US" sz="1400" dirty="0"/>
              <a:t>Tertius iungens orientation</a:t>
            </a:r>
          </a:p>
          <a:p>
            <a:pPr lvl="1">
              <a:lnSpc>
                <a:spcPct val="100000"/>
              </a:lnSpc>
            </a:pPr>
            <a:r>
              <a:rPr lang="en-US" sz="1400" dirty="0"/>
              <a:t>Tertius gaudens orientation</a:t>
            </a:r>
          </a:p>
          <a:p>
            <a:pPr lvl="1">
              <a:lnSpc>
                <a:spcPct val="100000"/>
              </a:lnSpc>
            </a:pPr>
            <a:r>
              <a:rPr lang="en-US" sz="1400" dirty="0"/>
              <a:t>Tertius conduit orientation</a:t>
            </a:r>
            <a:endParaRPr lang="en-US" sz="1400" b="1" dirty="0"/>
          </a:p>
          <a:p>
            <a:pPr lvl="1">
              <a:lnSpc>
                <a:spcPct val="100000"/>
              </a:lnSpc>
              <a:buNone/>
            </a:pPr>
            <a:endParaRPr lang="en-US" sz="1400" dirty="0"/>
          </a:p>
          <a:p>
            <a:endParaRPr lang="en-US" sz="1400" dirty="0"/>
          </a:p>
        </p:txBody>
      </p:sp>
      <p:sp>
        <p:nvSpPr>
          <p:cNvPr id="4" name="Text Placeholder 3"/>
          <p:cNvSpPr>
            <a:spLocks noGrp="1"/>
          </p:cNvSpPr>
          <p:nvPr>
            <p:ph type="body" sz="half" idx="12"/>
          </p:nvPr>
        </p:nvSpPr>
        <p:spPr>
          <a:xfrm>
            <a:off x="5214541" y="1638300"/>
            <a:ext cx="4078684" cy="3306050"/>
          </a:xfrm>
        </p:spPr>
        <p:txBody>
          <a:bodyPr/>
          <a:lstStyle/>
          <a:p>
            <a:r>
              <a:rPr lang="en-US" sz="1400" dirty="0" err="1"/>
              <a:t>Sociomatrix</a:t>
            </a:r>
            <a:r>
              <a:rPr lang="en-US" sz="1400" dirty="0"/>
              <a:t> data:</a:t>
            </a:r>
          </a:p>
          <a:p>
            <a:pPr lvl="1">
              <a:lnSpc>
                <a:spcPct val="100000"/>
              </a:lnSpc>
            </a:pPr>
            <a:r>
              <a:rPr lang="en-US" sz="1400" dirty="0"/>
              <a:t>List of persons whom one goes to for advice or other work-related issues. </a:t>
            </a:r>
          </a:p>
          <a:p>
            <a:pPr lvl="1">
              <a:lnSpc>
                <a:spcPct val="100000"/>
              </a:lnSpc>
            </a:pPr>
            <a:r>
              <a:rPr lang="en-US" sz="1400" dirty="0"/>
              <a:t>List of persons considered as a friend</a:t>
            </a:r>
          </a:p>
          <a:p>
            <a:pPr lvl="1">
              <a:lnSpc>
                <a:spcPct val="100000"/>
              </a:lnSpc>
            </a:pPr>
            <a:r>
              <a:rPr lang="en-US" sz="1400" dirty="0"/>
              <a:t>This data is used to compute various network metrics such as </a:t>
            </a:r>
            <a:r>
              <a:rPr lang="en-US" sz="1400" i="1" u="sng" dirty="0"/>
              <a:t>Centrality</a:t>
            </a:r>
            <a:r>
              <a:rPr lang="en-US" sz="1400" dirty="0"/>
              <a:t>, </a:t>
            </a:r>
            <a:r>
              <a:rPr lang="en-US" sz="1400" i="1" u="sng" dirty="0"/>
              <a:t>Reach</a:t>
            </a:r>
            <a:r>
              <a:rPr lang="en-US" sz="1400" dirty="0"/>
              <a:t>, </a:t>
            </a:r>
            <a:r>
              <a:rPr lang="en-US" sz="1400" i="1" u="sng" dirty="0"/>
              <a:t>Density</a:t>
            </a:r>
            <a:r>
              <a:rPr lang="en-US" sz="1400" dirty="0"/>
              <a:t>, and</a:t>
            </a:r>
            <a:r>
              <a:rPr lang="en-US" sz="1400" i="1" dirty="0"/>
              <a:t> </a:t>
            </a:r>
            <a:r>
              <a:rPr lang="en-US" sz="1400" i="1" u="sng" dirty="0"/>
              <a:t>Brokerage</a:t>
            </a:r>
            <a:r>
              <a:rPr lang="en-US" sz="1400" dirty="0"/>
              <a:t>.</a:t>
            </a:r>
          </a:p>
          <a:p>
            <a:r>
              <a:rPr lang="en-US" sz="1400" dirty="0"/>
              <a:t>Organization factors:</a:t>
            </a:r>
          </a:p>
          <a:p>
            <a:pPr lvl="1">
              <a:lnSpc>
                <a:spcPct val="100000"/>
              </a:lnSpc>
            </a:pPr>
            <a:r>
              <a:rPr lang="en-US" sz="1400" dirty="0"/>
              <a:t>Organizational level (i.e., title)</a:t>
            </a:r>
          </a:p>
          <a:p>
            <a:pPr lvl="1">
              <a:lnSpc>
                <a:spcPct val="100000"/>
              </a:lnSpc>
            </a:pPr>
            <a:r>
              <a:rPr lang="en-US" sz="1400" dirty="0"/>
              <a:t>Firm tenure</a:t>
            </a:r>
          </a:p>
          <a:p>
            <a:r>
              <a:rPr lang="en-US" sz="1400" dirty="0"/>
              <a:t>Work characteristics </a:t>
            </a:r>
            <a:r>
              <a:rPr lang="en-US" sz="1400" b="0" dirty="0"/>
              <a:t>(e.g., job complexity)</a:t>
            </a:r>
          </a:p>
          <a:p>
            <a:r>
              <a:rPr lang="en-US" sz="1400" dirty="0"/>
              <a:t>Demographics:</a:t>
            </a:r>
          </a:p>
          <a:p>
            <a:pPr lvl="1">
              <a:lnSpc>
                <a:spcPct val="100000"/>
              </a:lnSpc>
            </a:pPr>
            <a:r>
              <a:rPr lang="en-US" sz="1400" dirty="0"/>
              <a:t>Age, gender, and education level</a:t>
            </a:r>
          </a:p>
        </p:txBody>
      </p:sp>
      <p:sp>
        <p:nvSpPr>
          <p:cNvPr id="5" name="TextBox 4"/>
          <p:cNvSpPr txBox="1"/>
          <p:nvPr/>
        </p:nvSpPr>
        <p:spPr>
          <a:xfrm>
            <a:off x="965200" y="1004962"/>
            <a:ext cx="5191125" cy="338554"/>
          </a:xfrm>
          <a:prstGeom prst="rect">
            <a:avLst/>
          </a:prstGeom>
          <a:noFill/>
        </p:spPr>
        <p:txBody>
          <a:bodyPr wrap="square" rtlCol="0">
            <a:spAutoFit/>
          </a:bodyPr>
          <a:lstStyle/>
          <a:p>
            <a:r>
              <a:rPr lang="en-US" sz="1600" u="sng" dirty="0"/>
              <a:t>Below is the full list of the data we collected: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0"/>
          </p:nvPr>
        </p:nvSpPr>
        <p:spPr>
          <a:xfrm>
            <a:off x="800354" y="215949"/>
            <a:ext cx="8492897" cy="822277"/>
          </a:xfrm>
        </p:spPr>
        <p:txBody>
          <a:bodyPr/>
          <a:lstStyle/>
          <a:p>
            <a:r>
              <a:rPr lang="en-US" sz="3800" dirty="0"/>
              <a:t>Research background (cont.)</a:t>
            </a:r>
          </a:p>
        </p:txBody>
      </p:sp>
      <p:sp>
        <p:nvSpPr>
          <p:cNvPr id="7" name="Rectangle 6"/>
          <p:cNvSpPr/>
          <p:nvPr/>
        </p:nvSpPr>
        <p:spPr>
          <a:xfrm>
            <a:off x="6051551" y="1619250"/>
            <a:ext cx="2638425" cy="1390651"/>
          </a:xfrm>
          <a:prstGeom prst="rect">
            <a:avLst/>
          </a:prstGeom>
          <a:solidFill>
            <a:srgbClr val="00B0F0">
              <a:alpha val="1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spcBef>
                <a:spcPts val="600"/>
              </a:spcBef>
            </a:pPr>
            <a:r>
              <a:rPr lang="en-US" b="1" u="sng" dirty="0">
                <a:solidFill>
                  <a:schemeClr val="tx1"/>
                </a:solidFill>
              </a:rPr>
              <a:t>Outputs I: Behaviors</a:t>
            </a:r>
          </a:p>
          <a:p>
            <a:pPr>
              <a:lnSpc>
                <a:spcPct val="120000"/>
              </a:lnSpc>
              <a:spcBef>
                <a:spcPts val="600"/>
              </a:spcBef>
              <a:buFont typeface="Arial" pitchFamily="34" charset="0"/>
              <a:buChar char="•"/>
            </a:pPr>
            <a:r>
              <a:rPr lang="en-US" b="1" dirty="0">
                <a:solidFill>
                  <a:schemeClr val="tx1"/>
                </a:solidFill>
              </a:rPr>
              <a:t> </a:t>
            </a:r>
            <a:r>
              <a:rPr lang="en-US" dirty="0">
                <a:solidFill>
                  <a:schemeClr val="tx1"/>
                </a:solidFill>
              </a:rPr>
              <a:t>Knowledge sharing</a:t>
            </a:r>
          </a:p>
          <a:p>
            <a:pPr>
              <a:lnSpc>
                <a:spcPct val="120000"/>
              </a:lnSpc>
              <a:spcBef>
                <a:spcPts val="600"/>
              </a:spcBef>
              <a:buFont typeface="Arial" pitchFamily="34" charset="0"/>
              <a:buChar char="•"/>
            </a:pPr>
            <a:r>
              <a:rPr lang="en-US" b="1" dirty="0">
                <a:solidFill>
                  <a:schemeClr val="tx1"/>
                </a:solidFill>
              </a:rPr>
              <a:t> </a:t>
            </a:r>
            <a:r>
              <a:rPr lang="en-US" dirty="0">
                <a:solidFill>
                  <a:schemeClr val="tx1"/>
                </a:solidFill>
              </a:rPr>
              <a:t>Networking behavior</a:t>
            </a:r>
            <a:endParaRPr lang="en-US" dirty="0"/>
          </a:p>
        </p:txBody>
      </p:sp>
      <p:sp>
        <p:nvSpPr>
          <p:cNvPr id="8" name="Rectangle 7"/>
          <p:cNvSpPr/>
          <p:nvPr/>
        </p:nvSpPr>
        <p:spPr>
          <a:xfrm>
            <a:off x="6051551" y="3009900"/>
            <a:ext cx="2638425" cy="1870358"/>
          </a:xfrm>
          <a:prstGeom prst="rect">
            <a:avLst/>
          </a:prstGeom>
          <a:solidFill>
            <a:srgbClr val="92D050">
              <a:alpha val="1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spcBef>
                <a:spcPts val="600"/>
              </a:spcBef>
            </a:pPr>
            <a:r>
              <a:rPr lang="en-US" b="1" u="sng" dirty="0">
                <a:solidFill>
                  <a:schemeClr val="tx1"/>
                </a:solidFill>
              </a:rPr>
              <a:t>Outputs II: Social relations</a:t>
            </a:r>
          </a:p>
          <a:p>
            <a:pPr>
              <a:lnSpc>
                <a:spcPct val="120000"/>
              </a:lnSpc>
              <a:spcBef>
                <a:spcPts val="600"/>
              </a:spcBef>
              <a:buFont typeface="Arial" pitchFamily="34" charset="0"/>
              <a:buChar char="•"/>
            </a:pPr>
            <a:r>
              <a:rPr lang="en-US" b="1" dirty="0">
                <a:solidFill>
                  <a:schemeClr val="tx1"/>
                </a:solidFill>
              </a:rPr>
              <a:t> </a:t>
            </a:r>
            <a:r>
              <a:rPr lang="en-US" dirty="0">
                <a:solidFill>
                  <a:schemeClr val="tx1"/>
                </a:solidFill>
              </a:rPr>
              <a:t>Degree</a:t>
            </a:r>
            <a:r>
              <a:rPr lang="en-US" b="1" dirty="0">
                <a:solidFill>
                  <a:schemeClr val="tx1"/>
                </a:solidFill>
              </a:rPr>
              <a:t> </a:t>
            </a:r>
            <a:r>
              <a:rPr lang="en-US" dirty="0">
                <a:solidFill>
                  <a:schemeClr val="tx1"/>
                </a:solidFill>
              </a:rPr>
              <a:t>centrality</a:t>
            </a:r>
          </a:p>
          <a:p>
            <a:pPr>
              <a:lnSpc>
                <a:spcPct val="120000"/>
              </a:lnSpc>
              <a:spcBef>
                <a:spcPts val="600"/>
              </a:spcBef>
              <a:buFont typeface="Arial" pitchFamily="34" charset="0"/>
              <a:buChar char="•"/>
            </a:pPr>
            <a:r>
              <a:rPr lang="en-US" b="1" dirty="0">
                <a:solidFill>
                  <a:schemeClr val="tx1"/>
                </a:solidFill>
              </a:rPr>
              <a:t> </a:t>
            </a:r>
            <a:r>
              <a:rPr lang="en-US" dirty="0">
                <a:solidFill>
                  <a:schemeClr val="tx1"/>
                </a:solidFill>
              </a:rPr>
              <a:t>Reach</a:t>
            </a:r>
          </a:p>
          <a:p>
            <a:pPr>
              <a:lnSpc>
                <a:spcPct val="120000"/>
              </a:lnSpc>
              <a:spcBef>
                <a:spcPts val="600"/>
              </a:spcBef>
              <a:buFont typeface="Arial" pitchFamily="34" charset="0"/>
              <a:buChar char="•"/>
            </a:pPr>
            <a:r>
              <a:rPr lang="en-US" b="1" dirty="0">
                <a:solidFill>
                  <a:schemeClr val="tx1"/>
                </a:solidFill>
              </a:rPr>
              <a:t> </a:t>
            </a:r>
            <a:r>
              <a:rPr lang="en-US" dirty="0">
                <a:solidFill>
                  <a:schemeClr val="tx1"/>
                </a:solidFill>
              </a:rPr>
              <a:t>Density</a:t>
            </a:r>
          </a:p>
          <a:p>
            <a:pPr>
              <a:lnSpc>
                <a:spcPct val="120000"/>
              </a:lnSpc>
              <a:spcBef>
                <a:spcPts val="600"/>
              </a:spcBef>
              <a:buFont typeface="Arial" pitchFamily="34" charset="0"/>
              <a:buChar char="•"/>
            </a:pPr>
            <a:r>
              <a:rPr lang="en-US" dirty="0">
                <a:solidFill>
                  <a:schemeClr val="tx1"/>
                </a:solidFill>
              </a:rPr>
              <a:t> Brokerage</a:t>
            </a:r>
            <a:endParaRPr lang="en-US" dirty="0"/>
          </a:p>
        </p:txBody>
      </p:sp>
      <p:sp>
        <p:nvSpPr>
          <p:cNvPr id="9" name="Rectangle 8"/>
          <p:cNvSpPr/>
          <p:nvPr/>
        </p:nvSpPr>
        <p:spPr>
          <a:xfrm>
            <a:off x="1079501" y="1619250"/>
            <a:ext cx="3781425" cy="3261007"/>
          </a:xfrm>
          <a:prstGeom prst="rect">
            <a:avLst/>
          </a:prstGeom>
          <a:solidFill>
            <a:srgbClr val="FFFF00">
              <a:alpha val="1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spcBef>
                <a:spcPts val="600"/>
              </a:spcBef>
            </a:pPr>
            <a:endParaRPr lang="en-US" b="1" u="sng" dirty="0">
              <a:solidFill>
                <a:schemeClr val="tx1"/>
              </a:solidFill>
            </a:endParaRPr>
          </a:p>
          <a:p>
            <a:pPr>
              <a:lnSpc>
                <a:spcPct val="120000"/>
              </a:lnSpc>
              <a:spcBef>
                <a:spcPts val="600"/>
              </a:spcBef>
            </a:pPr>
            <a:r>
              <a:rPr lang="en-US" b="1" u="sng" dirty="0">
                <a:solidFill>
                  <a:schemeClr val="tx1"/>
                </a:solidFill>
              </a:rPr>
              <a:t>Inputs</a:t>
            </a:r>
          </a:p>
          <a:p>
            <a:pPr marL="342900" indent="-342900">
              <a:lnSpc>
                <a:spcPct val="120000"/>
              </a:lnSpc>
              <a:spcBef>
                <a:spcPts val="600"/>
              </a:spcBef>
            </a:pPr>
            <a:r>
              <a:rPr lang="en-US" dirty="0">
                <a:solidFill>
                  <a:schemeClr val="tx1"/>
                </a:solidFill>
              </a:rPr>
              <a:t>1. </a:t>
            </a:r>
            <a:r>
              <a:rPr lang="en-US" u="sng" dirty="0">
                <a:solidFill>
                  <a:schemeClr val="tx1"/>
                </a:solidFill>
              </a:rPr>
              <a:t>Psychological variables</a:t>
            </a:r>
            <a:r>
              <a:rPr lang="en-US" dirty="0">
                <a:solidFill>
                  <a:schemeClr val="tx1"/>
                </a:solidFill>
              </a:rPr>
              <a:t>: Power, Status, Self-interest orientation, and Other-orientation</a:t>
            </a:r>
          </a:p>
          <a:p>
            <a:pPr marL="342900" indent="-342900">
              <a:lnSpc>
                <a:spcPct val="120000"/>
              </a:lnSpc>
              <a:spcBef>
                <a:spcPts val="600"/>
              </a:spcBef>
            </a:pPr>
            <a:r>
              <a:rPr lang="en-US" dirty="0">
                <a:solidFill>
                  <a:schemeClr val="tx1"/>
                </a:solidFill>
              </a:rPr>
              <a:t>2. </a:t>
            </a:r>
            <a:r>
              <a:rPr lang="en-US" u="sng" dirty="0">
                <a:solidFill>
                  <a:schemeClr val="tx1"/>
                </a:solidFill>
              </a:rPr>
              <a:t>Strategic brokering orientations</a:t>
            </a:r>
            <a:r>
              <a:rPr lang="en-US" dirty="0">
                <a:solidFill>
                  <a:schemeClr val="tx1"/>
                </a:solidFill>
              </a:rPr>
              <a:t>: Tertius iungens orientation (TIO), Tertius gaudens orientation (TGO), and Tertius conduit orientation (TCO)</a:t>
            </a:r>
          </a:p>
          <a:p>
            <a:pPr marL="342900" indent="-342900">
              <a:lnSpc>
                <a:spcPct val="120000"/>
              </a:lnSpc>
              <a:spcBef>
                <a:spcPts val="600"/>
              </a:spcBef>
            </a:pPr>
            <a:r>
              <a:rPr lang="en-US" dirty="0">
                <a:solidFill>
                  <a:schemeClr val="tx1"/>
                </a:solidFill>
              </a:rPr>
              <a:t>3. </a:t>
            </a:r>
            <a:r>
              <a:rPr lang="en-US" u="sng" dirty="0">
                <a:solidFill>
                  <a:schemeClr val="tx1"/>
                </a:solidFill>
              </a:rPr>
              <a:t>Organizational factors</a:t>
            </a:r>
            <a:r>
              <a:rPr lang="en-US" dirty="0">
                <a:solidFill>
                  <a:schemeClr val="tx1"/>
                </a:solidFill>
              </a:rPr>
              <a:t>: Organizational level and tenure</a:t>
            </a:r>
          </a:p>
          <a:p>
            <a:pPr marL="685800" lvl="1" indent="-342900">
              <a:lnSpc>
                <a:spcPct val="120000"/>
              </a:lnSpc>
              <a:spcBef>
                <a:spcPts val="600"/>
              </a:spcBef>
              <a:buFont typeface="Arial" pitchFamily="34" charset="0"/>
              <a:buChar char="•"/>
            </a:pPr>
            <a:endParaRPr lang="en-US" dirty="0">
              <a:solidFill>
                <a:schemeClr val="tx1"/>
              </a:solidFill>
            </a:endParaRPr>
          </a:p>
          <a:p>
            <a:pPr>
              <a:lnSpc>
                <a:spcPct val="120000"/>
              </a:lnSpc>
              <a:spcBef>
                <a:spcPts val="600"/>
              </a:spcBef>
            </a:pPr>
            <a:endParaRPr lang="en-US" b="1" u="sng" dirty="0">
              <a:solidFill>
                <a:schemeClr val="tx1"/>
              </a:solidFill>
            </a:endParaRPr>
          </a:p>
        </p:txBody>
      </p:sp>
      <p:sp>
        <p:nvSpPr>
          <p:cNvPr id="11" name="Right Arrow 10"/>
          <p:cNvSpPr/>
          <p:nvPr/>
        </p:nvSpPr>
        <p:spPr>
          <a:xfrm>
            <a:off x="5080000" y="2871788"/>
            <a:ext cx="762000" cy="542925"/>
          </a:xfrm>
          <a:prstGeom prst="rightArrow">
            <a:avLst/>
          </a:prstGeom>
          <a:solidFill>
            <a:srgbClr val="FFC000">
              <a:alpha val="9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1"/>
          <p:cNvSpPr>
            <a:spLocks noGrp="1"/>
          </p:cNvSpPr>
          <p:nvPr>
            <p:ph type="body" sz="half" idx="10"/>
          </p:nvPr>
        </p:nvSpPr>
        <p:spPr>
          <a:xfrm>
            <a:off x="1159104" y="1038225"/>
            <a:ext cx="7788047" cy="438150"/>
          </a:xfrm>
        </p:spPr>
        <p:txBody>
          <a:bodyPr/>
          <a:lstStyle/>
          <a:p>
            <a:r>
              <a:rPr lang="en-US" sz="1500" b="0" u="sng" dirty="0"/>
              <a:t>Broadly, our investigative framework looked something like this: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0"/>
          </p:nvPr>
        </p:nvSpPr>
        <p:spPr>
          <a:xfrm>
            <a:off x="800354" y="1990725"/>
            <a:ext cx="8492897" cy="1516673"/>
          </a:xfrm>
        </p:spPr>
        <p:txBody>
          <a:bodyPr/>
          <a:lstStyle/>
          <a:p>
            <a:pPr algn="ctr"/>
            <a:r>
              <a:rPr lang="en-US" sz="3300" dirty="0"/>
              <a:t>Next, let’s look at the descriptive statistics for each of the surveyed variables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teema">
  <a:themeElements>
    <a:clrScheme name="Mukautettu 5">
      <a:dk1>
        <a:sysClr val="windowText" lastClr="000000"/>
      </a:dk1>
      <a:lt1>
        <a:sysClr val="window" lastClr="FFFFFF"/>
      </a:lt1>
      <a:dk2>
        <a:srgbClr val="78BE20"/>
      </a:dk2>
      <a:lt2>
        <a:srgbClr val="AED879"/>
      </a:lt2>
      <a:accent1>
        <a:srgbClr val="0C0C0C"/>
      </a:accent1>
      <a:accent2>
        <a:srgbClr val="595959"/>
      </a:accent2>
      <a:accent3>
        <a:srgbClr val="A5A5A5"/>
      </a:accent3>
      <a:accent4>
        <a:srgbClr val="D8D8D8"/>
      </a:accent4>
      <a:accent5>
        <a:srgbClr val="F2F2F2"/>
      </a:accent5>
      <a:accent6>
        <a:srgbClr val="FFFFFF"/>
      </a:accent6>
      <a:hlink>
        <a:srgbClr val="000000"/>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alto_BIZ_1610_EN.potx" id="{7C017439-5F38-4F72-9DDA-0E4E091206CF}" vid="{7F772D11-0CFD-4DE9-8EF1-3AB8060ADA7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ukautettu 5">
    <a:dk1>
      <a:sysClr val="windowText" lastClr="000000"/>
    </a:dk1>
    <a:lt1>
      <a:sysClr val="window" lastClr="FFFFFF"/>
    </a:lt1>
    <a:dk2>
      <a:srgbClr val="78BE20"/>
    </a:dk2>
    <a:lt2>
      <a:srgbClr val="AED879"/>
    </a:lt2>
    <a:accent1>
      <a:srgbClr val="0C0C0C"/>
    </a:accent1>
    <a:accent2>
      <a:srgbClr val="595959"/>
    </a:accent2>
    <a:accent3>
      <a:srgbClr val="A5A5A5"/>
    </a:accent3>
    <a:accent4>
      <a:srgbClr val="D8D8D8"/>
    </a:accent4>
    <a:accent5>
      <a:srgbClr val="F2F2F2"/>
    </a:accent5>
    <a:accent6>
      <a:srgbClr val="FFFFFF"/>
    </a:accent6>
    <a:hlink>
      <a:srgbClr val="000000"/>
    </a:hlink>
    <a:folHlink>
      <a:srgbClr val="000000"/>
    </a:folHlink>
  </a:clrScheme>
</a:themeOverride>
</file>

<file path=docProps/app.xml><?xml version="1.0" encoding="utf-8"?>
<Properties xmlns="http://schemas.openxmlformats.org/officeDocument/2006/extended-properties" xmlns:vt="http://schemas.openxmlformats.org/officeDocument/2006/docPropsVTypes">
  <Template/>
  <TotalTime>24586</TotalTime>
  <Words>5538</Words>
  <Application>Microsoft Office PowerPoint</Application>
  <PresentationFormat>Custom</PresentationFormat>
  <Paragraphs>783</Paragraphs>
  <Slides>51</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Arial</vt:lpstr>
      <vt:lpstr>Calibri</vt:lpstr>
      <vt:lpstr>Tahoma</vt:lpstr>
      <vt:lpstr>Office-teema</vt:lpstr>
      <vt:lpstr>Knowledge Sharing and Collaborative Network Structures at XYZ*</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Aalto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Young Hun Ji</dc:creator>
  <cp:lastModifiedBy>Young Ji</cp:lastModifiedBy>
  <cp:revision>1603</cp:revision>
  <dcterms:created xsi:type="dcterms:W3CDTF">2019-12-10T12:24:34Z</dcterms:created>
  <dcterms:modified xsi:type="dcterms:W3CDTF">2021-06-14T08:56:45Z</dcterms:modified>
</cp:coreProperties>
</file>